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7" r:id="rId2"/>
    <p:sldId id="258" r:id="rId3"/>
    <p:sldId id="262" r:id="rId4"/>
    <p:sldId id="263" r:id="rId5"/>
    <p:sldId id="274" r:id="rId6"/>
    <p:sldId id="272" r:id="rId7"/>
    <p:sldId id="275" r:id="rId8"/>
    <p:sldId id="267" r:id="rId9"/>
    <p:sldId id="268" r:id="rId10"/>
    <p:sldId id="273" r:id="rId11"/>
    <p:sldId id="270" r:id="rId12"/>
  </p:sldIdLst>
  <p:sldSz cx="10799763" cy="6076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A24CBDBF-C50B-4AF8-B671-1B317234B2F0}">
          <p14:sldIdLst>
            <p14:sldId id="257"/>
            <p14:sldId id="258"/>
            <p14:sldId id="262"/>
            <p14:sldId id="263"/>
            <p14:sldId id="274"/>
            <p14:sldId id="272"/>
            <p14:sldId id="275"/>
            <p14:sldId id="267"/>
            <p14:sldId id="268"/>
            <p14:sldId id="273"/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914" userDrawn="1">
          <p15:clr>
            <a:srgbClr val="A4A3A4"/>
          </p15:clr>
        </p15:guide>
        <p15:guide id="2" pos="34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0033CC"/>
    <a:srgbClr val="000099"/>
    <a:srgbClr val="003399"/>
    <a:srgbClr val="006699"/>
    <a:srgbClr val="006666"/>
    <a:srgbClr val="0000FF"/>
    <a:srgbClr val="800080"/>
    <a:srgbClr val="660066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2674" autoAdjust="0"/>
  </p:normalViewPr>
  <p:slideViewPr>
    <p:cSldViewPr snapToGrid="0" showGuides="1">
      <p:cViewPr varScale="1">
        <p:scale>
          <a:sx n="93" d="100"/>
          <a:sy n="93" d="100"/>
        </p:scale>
        <p:origin x="571" y="67"/>
      </p:cViewPr>
      <p:guideLst>
        <p:guide orient="horz" pos="1914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PNHZV01\dbase\NHZ\&#1057;&#1045;&#1052;\&#1055;&#1091;&#1073;&#1083;&#1080;&#1095;&#1085;&#1099;&#1081;%20&#1086;&#1090;&#1095;&#1077;&#1090;\&#1055;&#1091;&#1073;&#1083;&#1080;&#1095;&#1085;&#1099;&#1081;%20&#1086;&#1090;&#1095;&#1077;&#1090;%202025\1%20&#1087;&#1086;&#1083;&#1091;&#1075;&#1086;&#1076;&#1080;&#1077;%202025\&#1055;&#1091;&#1073;&#1083;&#1080;&#1095;&#1085;&#1099;&#1081;%20&#1086;&#1090;&#1095;&#1077;&#1090;%201%20&#1087;&#1086;&#1083;&#1091;&#1075;&#1086;&#1076;&#1080;&#1077;%202025&#1075;%20&#1087;&#1086;&#1076;&#1098;&#1077;&#1079;&#1076;&#1085;&#1099;&#1077;%20&#1087;&#1091;&#1090;&#1080;\&#1040;&#1085;&#1072;&#1083;&#1080;&#1079;%20&#1082;%20&#1087;&#1091;&#1073;&#1083;&#1080;&#1095;&#1085;&#1099;&#1084;%20&#1089;&#1083;&#1091;&#1096;&#1072;&#1085;&#1080;&#1103;&#1084;%20&#1062;&#1054;&#1055;&#1055;%201%20&#1087;&#1086;&#1083;&#1091;&#1075;&#1086;&#1076;&#1080;&#1077;%202025%20&#1075;&#1086;&#1076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PNHZV01\dbase\NHZ\&#1057;&#1045;&#1052;\&#1055;&#1091;&#1073;&#1083;&#1080;&#1095;&#1085;&#1099;&#1081;%20&#1086;&#1090;&#1095;&#1077;&#1090;\&#1055;&#1091;&#1073;&#1083;&#1080;&#1095;&#1085;&#1099;&#1081;%20&#1086;&#1090;&#1095;&#1077;&#1090;%202025\1%20&#1087;&#1086;&#1083;&#1091;&#1075;&#1086;&#1076;&#1080;&#1077;%202025\&#1055;&#1091;&#1073;&#1083;&#1080;&#1095;&#1085;&#1099;&#1081;%20&#1086;&#1090;&#1095;&#1077;&#1090;%201%20&#1087;&#1086;&#1083;&#1091;&#1075;&#1086;&#1076;&#1080;&#1077;%202025&#1075;%20&#1087;&#1086;&#1076;&#1098;&#1077;&#1079;&#1076;&#1085;&#1099;&#1077;%20&#1087;&#1091;&#1090;&#1080;\&#1040;&#1085;&#1072;&#1083;&#1080;&#1079;%20&#1082;%20&#1087;&#1091;&#1073;&#1083;&#1080;&#1095;&#1085;&#1099;&#1084;%20&#1089;&#1083;&#1091;&#1096;&#1072;&#1085;&#1080;&#1103;&#1084;%20&#1062;&#1054;&#1055;&#1055;%201%20&#1087;&#1086;&#1083;&#1091;&#1075;&#1086;&#1076;&#1080;&#1077;%202025%20&#1075;&#1086;&#1076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5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3603226187111522"/>
          <c:y val="0.17429189352717075"/>
          <c:w val="0.67892156862745101"/>
          <c:h val="0.5238311523116348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819-4253-96F6-2688F231FA3D}"/>
              </c:ext>
            </c:extLst>
          </c:dPt>
          <c:dPt>
            <c:idx val="1"/>
            <c:bubble3D val="0"/>
            <c:spPr>
              <a:solidFill>
                <a:srgbClr val="CC00CC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819-4253-96F6-2688F231FA3D}"/>
              </c:ext>
            </c:extLst>
          </c:dPt>
          <c:dPt>
            <c:idx val="2"/>
            <c:bubble3D val="0"/>
            <c:spPr>
              <a:solidFill>
                <a:srgbClr val="FF006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819-4253-96F6-2688F231FA3D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819-4253-96F6-2688F231FA3D}"/>
              </c:ext>
            </c:extLst>
          </c:dPt>
          <c:dPt>
            <c:idx val="4"/>
            <c:bubble3D val="0"/>
            <c:spPr>
              <a:solidFill>
                <a:srgbClr val="0000FF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5819-4253-96F6-2688F231FA3D}"/>
              </c:ext>
            </c:extLst>
          </c:dPt>
          <c:dPt>
            <c:idx val="5"/>
            <c:bubble3D val="0"/>
            <c:spPr>
              <a:solidFill>
                <a:srgbClr val="00B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5819-4253-96F6-2688F231FA3D}"/>
              </c:ext>
            </c:extLst>
          </c:dPt>
          <c:dLbls>
            <c:dLbl>
              <c:idx val="0"/>
              <c:layout>
                <c:manualLayout>
                  <c:x val="4.5445134076722661E-2"/>
                  <c:y val="5.473234738037930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defRPr>
                    </a:pPr>
                    <a:fld id="{9F8C15DE-E274-4AA1-BDCB-DBB30EB95817}" type="CATEGORYNAME">
                      <a:rPr lang="ru-RU"/>
                      <a:pPr>
                        <a:defRPr sz="1100" b="1">
                          <a:latin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/>
                      <a:t> </a:t>
                    </a:r>
                    <a:fld id="{541DD484-8158-43FD-B4FC-8F249F8EE617}" type="VALUE">
                      <a:rPr lang="en-US" baseline="0"/>
                      <a:pPr>
                        <a:defRPr sz="1100" b="1">
                          <a:latin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1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528134105635815"/>
                      <c:h val="0.1277456480547944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819-4253-96F6-2688F231FA3D}"/>
                </c:ext>
              </c:extLst>
            </c:dLbl>
            <c:dLbl>
              <c:idx val="1"/>
              <c:layout>
                <c:manualLayout>
                  <c:x val="-0.15280369253108966"/>
                  <c:y val="9.796273501947351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1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583181539272095"/>
                      <c:h val="9.800397102758071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5819-4253-96F6-2688F231FA3D}"/>
                </c:ext>
              </c:extLst>
            </c:dLbl>
            <c:dLbl>
              <c:idx val="2"/>
              <c:layout>
                <c:manualLayout>
                  <c:x val="-0.38979207379704378"/>
                  <c:y val="3.3541714574160698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41079314601013"/>
                      <c:h val="0.1526607027678846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5819-4253-96F6-2688F231FA3D}"/>
                </c:ext>
              </c:extLst>
            </c:dLbl>
            <c:dLbl>
              <c:idx val="3"/>
              <c:layout>
                <c:manualLayout>
                  <c:x val="-1.1623705078699113E-2"/>
                  <c:y val="3.3628649148882472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289542928167726"/>
                      <c:h val="0.1166325471830393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5819-4253-96F6-2688F231FA3D}"/>
                </c:ext>
              </c:extLst>
            </c:dLbl>
            <c:dLbl>
              <c:idx val="4"/>
              <c:layout>
                <c:manualLayout>
                  <c:x val="0.24953151536205034"/>
                  <c:y val="1.0623744286299473E-2"/>
                </c:manualLayout>
              </c:layout>
              <c:tx>
                <c:rich>
                  <a:bodyPr/>
                  <a:lstStyle/>
                  <a:p>
                    <a:fld id="{4999EE80-29C1-41EC-AA5D-858CD28601DF}" type="CATEGORYNAME">
                      <a:rPr lang="en-US"/>
                      <a:pPr/>
                      <a:t>[ИМЯ КАТЕГОРИИ]</a:t>
                    </a:fld>
                    <a:r>
                      <a:rPr lang="en-US" baseline="0"/>
                      <a:t>; </a:t>
                    </a:r>
                    <a:fld id="{EC383218-E1BF-40A6-90D9-52B86033DC45}" type="VALUE">
                      <a:rPr lang="en-US" baseline="0"/>
                      <a:pPr/>
                      <a:t>[ЗНАЧЕНИЕ]</a:t>
                    </a:fld>
                    <a:r>
                      <a:rPr lang="en-US" baseline="0"/>
                      <a:t> </a:t>
                    </a:r>
                  </a:p>
                </c:rich>
              </c:tx>
              <c:showLegendKey val="1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5819-4253-96F6-2688F231FA3D}"/>
                </c:ext>
              </c:extLst>
            </c:dLbl>
            <c:dLbl>
              <c:idx val="5"/>
              <c:layout>
                <c:manualLayout>
                  <c:x val="-1.3776357665436748E-3"/>
                  <c:y val="7.1670380825038377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5819-4253-96F6-2688F231FA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'Объёмы проезд, структура'!$B$8:$B$13</c:f>
              <c:strCache>
                <c:ptCount val="6"/>
                <c:pt idx="0">
                  <c:v>ТОО "INTERTRANS С.А."</c:v>
                </c:pt>
                <c:pt idx="1">
                  <c:v>ТОО "ГазИндустрия"</c:v>
                </c:pt>
                <c:pt idx="2">
                  <c:v>ТОО "Компания Нефтехим LTD"</c:v>
                </c:pt>
                <c:pt idx="3">
                  <c:v>АО НК "КазМунайГаз"</c:v>
                </c:pt>
                <c:pt idx="4">
                  <c:v>ТОО "KC Energy Group"</c:v>
                </c:pt>
                <c:pt idx="5">
                  <c:v>Другие потребители</c:v>
                </c:pt>
              </c:strCache>
            </c:strRef>
          </c:cat>
          <c:val>
            <c:numRef>
              <c:f>'Объёмы проезд, структура'!$C$8:$C$13</c:f>
              <c:numCache>
                <c:formatCode>#,##0</c:formatCode>
                <c:ptCount val="6"/>
                <c:pt idx="0">
                  <c:v>3655.4549999999999</c:v>
                </c:pt>
                <c:pt idx="1">
                  <c:v>254.7552</c:v>
                </c:pt>
                <c:pt idx="2">
                  <c:v>132.25620000000001</c:v>
                </c:pt>
                <c:pt idx="3">
                  <c:v>33538.175999999999</c:v>
                </c:pt>
                <c:pt idx="4">
                  <c:v>42434.277000000002</c:v>
                </c:pt>
                <c:pt idx="5">
                  <c:v>18122.842499999999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819-4253-96F6-2688F231FA3D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E-5819-4253-96F6-2688F231FA3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5819-4253-96F6-2688F231FA3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2-5819-4253-96F6-2688F231FA3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4-5819-4253-96F6-2688F231FA3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6-5819-4253-96F6-2688F231FA3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8-5819-4253-96F6-2688F231FA3D}"/>
              </c:ext>
            </c:extLst>
          </c:dPt>
          <c:cat>
            <c:strRef>
              <c:f>'Объёмы проезд, структура'!$B$8:$B$13</c:f>
              <c:strCache>
                <c:ptCount val="6"/>
                <c:pt idx="0">
                  <c:v>ТОО "INTERTRANS С.А."</c:v>
                </c:pt>
                <c:pt idx="1">
                  <c:v>ТОО "ГазИндустрия"</c:v>
                </c:pt>
                <c:pt idx="2">
                  <c:v>ТОО "Компания Нефтехим LTD"</c:v>
                </c:pt>
                <c:pt idx="3">
                  <c:v>АО НК "КазМунайГаз"</c:v>
                </c:pt>
                <c:pt idx="4">
                  <c:v>ТОО "KC Energy Group"</c:v>
                </c:pt>
                <c:pt idx="5">
                  <c:v>Другие потребители</c:v>
                </c:pt>
              </c:strCache>
            </c:strRef>
          </c:cat>
          <c:val>
            <c:numRef>
              <c:f>'Объёмы проезд, структура'!$D$8:$D$13</c:f>
              <c:numCache>
                <c:formatCode>0.0%</c:formatCode>
                <c:ptCount val="6"/>
                <c:pt idx="0">
                  <c:v>3.7248200175227349E-2</c:v>
                </c:pt>
                <c:pt idx="1">
                  <c:v>2.595893721925199E-3</c:v>
                </c:pt>
                <c:pt idx="2">
                  <c:v>1.3476586121330735E-3</c:v>
                </c:pt>
                <c:pt idx="3">
                  <c:v>0.34174588202016049</c:v>
                </c:pt>
                <c:pt idx="4">
                  <c:v>0.43239499432684741</c:v>
                </c:pt>
                <c:pt idx="5">
                  <c:v>0.18466737114370649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5819-4253-96F6-2688F231FA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6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7697408021901803"/>
          <c:y val="0.11150635475544812"/>
          <c:w val="0.71774094027720214"/>
          <c:h val="0.70781765609174374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F75-49F2-9E43-3A2DF9C0248F}"/>
              </c:ext>
            </c:extLst>
          </c:dPt>
          <c:dPt>
            <c:idx val="1"/>
            <c:bubble3D val="0"/>
            <c:spPr>
              <a:solidFill>
                <a:srgbClr val="FF33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F75-49F2-9E43-3A2DF9C0248F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F75-49F2-9E43-3A2DF9C0248F}"/>
              </c:ext>
            </c:extLst>
          </c:dPt>
          <c:dPt>
            <c:idx val="3"/>
            <c:bubble3D val="0"/>
            <c:explosion val="12"/>
            <c:spPr>
              <a:solidFill>
                <a:srgbClr val="3333FF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F75-49F2-9E43-3A2DF9C0248F}"/>
              </c:ext>
            </c:extLst>
          </c:dPt>
          <c:dPt>
            <c:idx val="4"/>
            <c:bubble3D val="0"/>
            <c:explosion val="1"/>
            <c:spPr>
              <a:solidFill>
                <a:srgbClr val="00B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5F75-49F2-9E43-3A2DF9C0248F}"/>
              </c:ext>
            </c:extLst>
          </c:dPt>
          <c:dLbls>
            <c:dLbl>
              <c:idx val="0"/>
              <c:layout>
                <c:manualLayout>
                  <c:x val="3.4772644841174281E-2"/>
                  <c:y val="4.2730750077076586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342815270308923"/>
                      <c:h val="0.1261060277892930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F75-49F2-9E43-3A2DF9C0248F}"/>
                </c:ext>
              </c:extLst>
            </c:dLbl>
            <c:dLbl>
              <c:idx val="1"/>
              <c:layout>
                <c:manualLayout>
                  <c:x val="-0.26162675832757504"/>
                  <c:y val="3.002142134804342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F75-49F2-9E43-3A2DF9C0248F}"/>
                </c:ext>
              </c:extLst>
            </c:dLbl>
            <c:dLbl>
              <c:idx val="2"/>
              <c:layout>
                <c:manualLayout>
                  <c:x val="0"/>
                  <c:y val="3.421843945807352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F75-49F2-9E43-3A2DF9C0248F}"/>
                </c:ext>
              </c:extLst>
            </c:dLbl>
            <c:dLbl>
              <c:idx val="3"/>
              <c:layout>
                <c:manualLayout>
                  <c:x val="0.1295637666944717"/>
                  <c:y val="-1.5770044873423081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F75-49F2-9E43-3A2DF9C0248F}"/>
                </c:ext>
              </c:extLst>
            </c:dLbl>
            <c:dLbl>
              <c:idx val="4"/>
              <c:layout>
                <c:manualLayout>
                  <c:x val="7.0525453817690716E-3"/>
                  <c:y val="1.9972483278299792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F75-49F2-9E43-3A2DF9C024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'Объёмы стоянка и структура'!$B$8:$B$12</c:f>
              <c:strCache>
                <c:ptCount val="5"/>
                <c:pt idx="0">
                  <c:v>ТОО "INTERTRANS С.А."</c:v>
                </c:pt>
                <c:pt idx="1">
                  <c:v>ТОО "Компания Нефтехим LTD"</c:v>
                </c:pt>
                <c:pt idx="2">
                  <c:v>АО НК "КазМунайГаз"</c:v>
                </c:pt>
                <c:pt idx="3">
                  <c:v>ТОО "KC Energy Group"</c:v>
                </c:pt>
                <c:pt idx="4">
                  <c:v>Другие потребители</c:v>
                </c:pt>
              </c:strCache>
            </c:strRef>
          </c:cat>
          <c:val>
            <c:numRef>
              <c:f>'Объёмы стоянка и структура'!$C$8:$C$12</c:f>
              <c:numCache>
                <c:formatCode>#,##0</c:formatCode>
                <c:ptCount val="5"/>
                <c:pt idx="0">
                  <c:v>20949.61</c:v>
                </c:pt>
                <c:pt idx="1">
                  <c:v>4021.45</c:v>
                </c:pt>
                <c:pt idx="2">
                  <c:v>230257.11000000002</c:v>
                </c:pt>
                <c:pt idx="3">
                  <c:v>275079.08</c:v>
                </c:pt>
                <c:pt idx="4">
                  <c:v>145597.9900000004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F75-49F2-9E43-3A2DF9C0248F}"/>
            </c:ext>
          </c:extLst>
        </c:ser>
        <c:ser>
          <c:idx val="1"/>
          <c:order val="1"/>
          <c:tx>
            <c:strRef>
              <c:f>'Объёмы стоянка и структура'!$B$8:$B$12</c:f>
              <c:strCache>
                <c:ptCount val="5"/>
                <c:pt idx="0">
                  <c:v>ТОО "INTERTRANS С.А."</c:v>
                </c:pt>
                <c:pt idx="1">
                  <c:v>ТОО "Компания Нефтехим LTD"</c:v>
                </c:pt>
                <c:pt idx="2">
                  <c:v>АО НК "КазМунайГаз"</c:v>
                </c:pt>
                <c:pt idx="3">
                  <c:v>ТОО "KC Energy Group"</c:v>
                </c:pt>
                <c:pt idx="4">
                  <c:v>Другие потребители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C-5F75-49F2-9E43-3A2DF9C0248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E-5F75-49F2-9E43-3A2DF9C0248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5F75-49F2-9E43-3A2DF9C0248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2-5F75-49F2-9E43-3A2DF9C0248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4-5F75-49F2-9E43-3A2DF9C0248F}"/>
              </c:ext>
            </c:extLst>
          </c:dPt>
          <c:val>
            <c:numRef>
              <c:f>'Объёмы стоянка и структура'!$C$8:$C$12</c:f>
              <c:numCache>
                <c:formatCode>#,##0</c:formatCode>
                <c:ptCount val="5"/>
                <c:pt idx="0">
                  <c:v>20949.61</c:v>
                </c:pt>
                <c:pt idx="1">
                  <c:v>4021.45</c:v>
                </c:pt>
                <c:pt idx="2">
                  <c:v>230257.11000000002</c:v>
                </c:pt>
                <c:pt idx="3">
                  <c:v>275079.08</c:v>
                </c:pt>
                <c:pt idx="4">
                  <c:v>145597.9900000004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5F75-49F2-9E43-3A2DF9C024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1FA9E9-B15D-4057-AE0A-E12568C1544A}" type="datetimeFigureOut">
              <a:rPr lang="ru-RU" smtClean="0"/>
              <a:t>09.07.2025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143000"/>
            <a:ext cx="5483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72BA0A-D2B5-43E2-942A-4D2064B109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650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2BA0A-D2B5-43E2-942A-4D2064B109B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885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2BA0A-D2B5-43E2-942A-4D2064B109B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2025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2BA0A-D2B5-43E2-942A-4D2064B109B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789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2BA0A-D2B5-43E2-942A-4D2064B109B4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2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1" y="994538"/>
            <a:ext cx="8099822" cy="2115679"/>
          </a:xfrm>
        </p:spPr>
        <p:txBody>
          <a:bodyPr anchor="b"/>
          <a:lstStyle>
            <a:lvl1pPr algn="ctr">
              <a:defRPr sz="531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3191806"/>
            <a:ext cx="8099822" cy="1467189"/>
          </a:xfrm>
        </p:spPr>
        <p:txBody>
          <a:bodyPr/>
          <a:lstStyle>
            <a:lvl1pPr marL="0" indent="0" algn="ctr">
              <a:buNone/>
              <a:defRPr sz="2126"/>
            </a:lvl1pPr>
            <a:lvl2pPr marL="404988" indent="0" algn="ctr">
              <a:buNone/>
              <a:defRPr sz="1772"/>
            </a:lvl2pPr>
            <a:lvl3pPr marL="809976" indent="0" algn="ctr">
              <a:buNone/>
              <a:defRPr sz="1594"/>
            </a:lvl3pPr>
            <a:lvl4pPr marL="1214963" indent="0" algn="ctr">
              <a:buNone/>
              <a:defRPr sz="1417"/>
            </a:lvl4pPr>
            <a:lvl5pPr marL="1619951" indent="0" algn="ctr">
              <a:buNone/>
              <a:defRPr sz="1417"/>
            </a:lvl5pPr>
            <a:lvl6pPr marL="2024939" indent="0" algn="ctr">
              <a:buNone/>
              <a:defRPr sz="1417"/>
            </a:lvl6pPr>
            <a:lvl7pPr marL="2429927" indent="0" algn="ctr">
              <a:buNone/>
              <a:defRPr sz="1417"/>
            </a:lvl7pPr>
            <a:lvl8pPr marL="2834914" indent="0" algn="ctr">
              <a:buNone/>
              <a:defRPr sz="1417"/>
            </a:lvl8pPr>
            <a:lvl9pPr marL="3239902" indent="0" algn="ctr">
              <a:buNone/>
              <a:defRPr sz="1417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09.07.2025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820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09.07.2025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121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0" y="323541"/>
            <a:ext cx="2328699" cy="514993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323541"/>
            <a:ext cx="6851100" cy="51499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09.07.2025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826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09.07.2025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350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1515018"/>
            <a:ext cx="9314796" cy="2527842"/>
          </a:xfrm>
        </p:spPr>
        <p:txBody>
          <a:bodyPr anchor="b"/>
          <a:lstStyle>
            <a:lvl1pPr>
              <a:defRPr sz="531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4066775"/>
            <a:ext cx="9314796" cy="1329332"/>
          </a:xfrm>
        </p:spPr>
        <p:txBody>
          <a:bodyPr/>
          <a:lstStyle>
            <a:lvl1pPr marL="0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1pPr>
            <a:lvl2pPr marL="404988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2pPr>
            <a:lvl3pPr marL="809976" indent="0">
              <a:buNone/>
              <a:defRPr sz="1594">
                <a:solidFill>
                  <a:schemeClr val="tx1">
                    <a:tint val="75000"/>
                  </a:schemeClr>
                </a:solidFill>
              </a:defRPr>
            </a:lvl3pPr>
            <a:lvl4pPr marL="1214963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4pPr>
            <a:lvl5pPr marL="1619951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5pPr>
            <a:lvl6pPr marL="2024939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6pPr>
            <a:lvl7pPr marL="242992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7pPr>
            <a:lvl8pPr marL="2834914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8pPr>
            <a:lvl9pPr marL="3239902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09.07.2025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522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617707"/>
            <a:ext cx="4589899" cy="385576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1617707"/>
            <a:ext cx="4589899" cy="385576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09.07.2025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46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323542"/>
            <a:ext cx="9314796" cy="117459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1" y="1489697"/>
            <a:ext cx="4568806" cy="730078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88" indent="0">
              <a:buNone/>
              <a:defRPr sz="1772" b="1"/>
            </a:lvl2pPr>
            <a:lvl3pPr marL="809976" indent="0">
              <a:buNone/>
              <a:defRPr sz="1594" b="1"/>
            </a:lvl3pPr>
            <a:lvl4pPr marL="1214963" indent="0">
              <a:buNone/>
              <a:defRPr sz="1417" b="1"/>
            </a:lvl4pPr>
            <a:lvl5pPr marL="1619951" indent="0">
              <a:buNone/>
              <a:defRPr sz="1417" b="1"/>
            </a:lvl5pPr>
            <a:lvl6pPr marL="2024939" indent="0">
              <a:buNone/>
              <a:defRPr sz="1417" b="1"/>
            </a:lvl6pPr>
            <a:lvl7pPr marL="2429927" indent="0">
              <a:buNone/>
              <a:defRPr sz="1417" b="1"/>
            </a:lvl7pPr>
            <a:lvl8pPr marL="2834914" indent="0">
              <a:buNone/>
              <a:defRPr sz="1417" b="1"/>
            </a:lvl8pPr>
            <a:lvl9pPr marL="3239902" indent="0">
              <a:buNone/>
              <a:defRPr sz="1417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1" y="2219775"/>
            <a:ext cx="4568806" cy="326495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0" y="1489697"/>
            <a:ext cx="4591306" cy="730078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88" indent="0">
              <a:buNone/>
              <a:defRPr sz="1772" b="1"/>
            </a:lvl2pPr>
            <a:lvl3pPr marL="809976" indent="0">
              <a:buNone/>
              <a:defRPr sz="1594" b="1"/>
            </a:lvl3pPr>
            <a:lvl4pPr marL="1214963" indent="0">
              <a:buNone/>
              <a:defRPr sz="1417" b="1"/>
            </a:lvl4pPr>
            <a:lvl5pPr marL="1619951" indent="0">
              <a:buNone/>
              <a:defRPr sz="1417" b="1"/>
            </a:lvl5pPr>
            <a:lvl6pPr marL="2024939" indent="0">
              <a:buNone/>
              <a:defRPr sz="1417" b="1"/>
            </a:lvl6pPr>
            <a:lvl7pPr marL="2429927" indent="0">
              <a:buNone/>
              <a:defRPr sz="1417" b="1"/>
            </a:lvl7pPr>
            <a:lvl8pPr marL="2834914" indent="0">
              <a:buNone/>
              <a:defRPr sz="1417" b="1"/>
            </a:lvl8pPr>
            <a:lvl9pPr marL="3239902" indent="0">
              <a:buNone/>
              <a:defRPr sz="1417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0" y="2219775"/>
            <a:ext cx="4591306" cy="326495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09.07.2025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629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09.07.2025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837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09.07.2025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17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05130"/>
            <a:ext cx="3483204" cy="1417955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874969"/>
            <a:ext cx="5467380" cy="4318573"/>
          </a:xfrm>
        </p:spPr>
        <p:txBody>
          <a:bodyPr/>
          <a:lstStyle>
            <a:lvl1pPr>
              <a:defRPr sz="2835"/>
            </a:lvl1pPr>
            <a:lvl2pPr>
              <a:defRPr sz="2480"/>
            </a:lvl2pPr>
            <a:lvl3pPr>
              <a:defRPr sz="2126"/>
            </a:lvl3pPr>
            <a:lvl4pPr>
              <a:defRPr sz="1772"/>
            </a:lvl4pPr>
            <a:lvl5pPr>
              <a:defRPr sz="1772"/>
            </a:lvl5pPr>
            <a:lvl6pPr>
              <a:defRPr sz="1772"/>
            </a:lvl6pPr>
            <a:lvl7pPr>
              <a:defRPr sz="1772"/>
            </a:lvl7pPr>
            <a:lvl8pPr>
              <a:defRPr sz="1772"/>
            </a:lvl8pPr>
            <a:lvl9pPr>
              <a:defRPr sz="177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823085"/>
            <a:ext cx="3483204" cy="3377490"/>
          </a:xfrm>
        </p:spPr>
        <p:txBody>
          <a:bodyPr/>
          <a:lstStyle>
            <a:lvl1pPr marL="0" indent="0">
              <a:buNone/>
              <a:defRPr sz="1417"/>
            </a:lvl1pPr>
            <a:lvl2pPr marL="404988" indent="0">
              <a:buNone/>
              <a:defRPr sz="1240"/>
            </a:lvl2pPr>
            <a:lvl3pPr marL="809976" indent="0">
              <a:buNone/>
              <a:defRPr sz="1063"/>
            </a:lvl3pPr>
            <a:lvl4pPr marL="1214963" indent="0">
              <a:buNone/>
              <a:defRPr sz="886"/>
            </a:lvl4pPr>
            <a:lvl5pPr marL="1619951" indent="0">
              <a:buNone/>
              <a:defRPr sz="886"/>
            </a:lvl5pPr>
            <a:lvl6pPr marL="2024939" indent="0">
              <a:buNone/>
              <a:defRPr sz="886"/>
            </a:lvl6pPr>
            <a:lvl7pPr marL="2429927" indent="0">
              <a:buNone/>
              <a:defRPr sz="886"/>
            </a:lvl7pPr>
            <a:lvl8pPr marL="2834914" indent="0">
              <a:buNone/>
              <a:defRPr sz="886"/>
            </a:lvl8pPr>
            <a:lvl9pPr marL="3239902" indent="0">
              <a:buNone/>
              <a:defRPr sz="88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09.07.2025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210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05130"/>
            <a:ext cx="3483204" cy="1417955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874969"/>
            <a:ext cx="5467380" cy="4318573"/>
          </a:xfrm>
        </p:spPr>
        <p:txBody>
          <a:bodyPr anchor="t"/>
          <a:lstStyle>
            <a:lvl1pPr marL="0" indent="0">
              <a:buNone/>
              <a:defRPr sz="2835"/>
            </a:lvl1pPr>
            <a:lvl2pPr marL="404988" indent="0">
              <a:buNone/>
              <a:defRPr sz="2480"/>
            </a:lvl2pPr>
            <a:lvl3pPr marL="809976" indent="0">
              <a:buNone/>
              <a:defRPr sz="2126"/>
            </a:lvl3pPr>
            <a:lvl4pPr marL="1214963" indent="0">
              <a:buNone/>
              <a:defRPr sz="1772"/>
            </a:lvl4pPr>
            <a:lvl5pPr marL="1619951" indent="0">
              <a:buNone/>
              <a:defRPr sz="1772"/>
            </a:lvl5pPr>
            <a:lvl6pPr marL="2024939" indent="0">
              <a:buNone/>
              <a:defRPr sz="1772"/>
            </a:lvl6pPr>
            <a:lvl7pPr marL="2429927" indent="0">
              <a:buNone/>
              <a:defRPr sz="1772"/>
            </a:lvl7pPr>
            <a:lvl8pPr marL="2834914" indent="0">
              <a:buNone/>
              <a:defRPr sz="1772"/>
            </a:lvl8pPr>
            <a:lvl9pPr marL="3239902" indent="0">
              <a:buNone/>
              <a:defRPr sz="177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823085"/>
            <a:ext cx="3483204" cy="3377490"/>
          </a:xfrm>
        </p:spPr>
        <p:txBody>
          <a:bodyPr/>
          <a:lstStyle>
            <a:lvl1pPr marL="0" indent="0">
              <a:buNone/>
              <a:defRPr sz="1417"/>
            </a:lvl1pPr>
            <a:lvl2pPr marL="404988" indent="0">
              <a:buNone/>
              <a:defRPr sz="1240"/>
            </a:lvl2pPr>
            <a:lvl3pPr marL="809976" indent="0">
              <a:buNone/>
              <a:defRPr sz="1063"/>
            </a:lvl3pPr>
            <a:lvl4pPr marL="1214963" indent="0">
              <a:buNone/>
              <a:defRPr sz="886"/>
            </a:lvl4pPr>
            <a:lvl5pPr marL="1619951" indent="0">
              <a:buNone/>
              <a:defRPr sz="886"/>
            </a:lvl5pPr>
            <a:lvl6pPr marL="2024939" indent="0">
              <a:buNone/>
              <a:defRPr sz="886"/>
            </a:lvl6pPr>
            <a:lvl7pPr marL="2429927" indent="0">
              <a:buNone/>
              <a:defRPr sz="886"/>
            </a:lvl7pPr>
            <a:lvl8pPr marL="2834914" indent="0">
              <a:buNone/>
              <a:defRPr sz="886"/>
            </a:lvl8pPr>
            <a:lvl9pPr marL="3239902" indent="0">
              <a:buNone/>
              <a:defRPr sz="88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09.07.2025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782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323542"/>
            <a:ext cx="9314796" cy="11745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617707"/>
            <a:ext cx="9314796" cy="38557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5632433"/>
            <a:ext cx="2429947" cy="323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28B57-DBCE-4887-BCB7-59E14B3F80AB}" type="datetimeFigureOut">
              <a:rPr lang="ru-RU" smtClean="0"/>
              <a:t>09.07.2025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5632433"/>
            <a:ext cx="3644920" cy="323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5632433"/>
            <a:ext cx="2429947" cy="323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67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809976" rtl="0" eaLnBrk="1" latinLnBrk="0" hangingPunct="1">
        <a:lnSpc>
          <a:spcPct val="90000"/>
        </a:lnSpc>
        <a:spcBef>
          <a:spcPct val="0"/>
        </a:spcBef>
        <a:buNone/>
        <a:defRPr sz="38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2494" indent="-202494" algn="l" defTabSz="809976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2480" kern="1200">
          <a:solidFill>
            <a:schemeClr val="tx1"/>
          </a:solidFill>
          <a:latin typeface="+mn-lt"/>
          <a:ea typeface="+mn-ea"/>
          <a:cs typeface="+mn-cs"/>
        </a:defRPr>
      </a:lvl1pPr>
      <a:lvl2pPr marL="607482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12469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417457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822445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227433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632420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3037408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442396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1pPr>
      <a:lvl2pPr marL="404988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2pPr>
      <a:lvl3pPr marL="809976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3pPr>
      <a:lvl4pPr marL="1214963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619951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024939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429927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2834914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239902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3804" y="1404556"/>
            <a:ext cx="7498730" cy="96325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046205" y="2259980"/>
            <a:ext cx="88721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</a:rPr>
              <a:t>ТОО «Павлодарский нефтехимический завод», как субъекта естественных монополий,</a:t>
            </a:r>
          </a:p>
          <a:p>
            <a:pPr lvl="0" algn="ctr" defTabSz="914400"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</a:rPr>
              <a:t>в сфере подъездных путей </a:t>
            </a:r>
            <a:r>
              <a:rPr lang="ru-RU" sz="2400" b="1" kern="0" dirty="0">
                <a:solidFill>
                  <a:srgbClr val="006CB5"/>
                </a:solidFill>
              </a:rPr>
              <a:t>за </a:t>
            </a:r>
            <a:r>
              <a:rPr lang="ru-RU" sz="2400" b="1" kern="0" dirty="0" smtClean="0">
                <a:solidFill>
                  <a:srgbClr val="006CB5"/>
                </a:solidFill>
              </a:rPr>
              <a:t>1 полугодие 2025 </a:t>
            </a:r>
            <a:r>
              <a:rPr lang="ru-RU" sz="2400" b="1" kern="0" dirty="0">
                <a:solidFill>
                  <a:srgbClr val="006CB5"/>
                </a:solidFill>
              </a:rPr>
              <a:t>года </a:t>
            </a: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rgbClr val="006CB5"/>
              </a:solidFill>
              <a:effectLst/>
              <a:uLnTx/>
              <a:uFillTx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95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096429" y="817756"/>
            <a:ext cx="72185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ea typeface="+mj-ea"/>
                <a:cs typeface="+mj-cs"/>
              </a:rPr>
              <a:t>Информация по  тарифам ТОО "ПНХЗ" как субъекта естественных монополий</a:t>
            </a:r>
            <a:endParaRPr kumimoji="0" lang="ru-RU" sz="3000" b="0" i="0" u="none" strike="noStrike" kern="0" cap="none" spc="0" normalizeH="0" baseline="0" noProof="0" dirty="0" smtClean="0">
              <a:ln>
                <a:noFill/>
              </a:ln>
              <a:solidFill>
                <a:srgbClr val="0066CC"/>
              </a:solidFill>
              <a:effectLst/>
              <a:uLnTx/>
              <a:uFillTx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125934"/>
              </p:ext>
            </p:extLst>
          </p:nvPr>
        </p:nvGraphicFramePr>
        <p:xfrm>
          <a:off x="906163" y="1833419"/>
          <a:ext cx="8748584" cy="3727122"/>
        </p:xfrm>
        <a:graphic>
          <a:graphicData uri="http://schemas.openxmlformats.org/drawingml/2006/table">
            <a:tbl>
              <a:tblPr/>
              <a:tblGrid>
                <a:gridCol w="3882009">
                  <a:extLst>
                    <a:ext uri="{9D8B030D-6E8A-4147-A177-3AD203B41FA5}">
                      <a16:colId xmlns:a16="http://schemas.microsoft.com/office/drawing/2014/main" val="2867692493"/>
                    </a:ext>
                  </a:extLst>
                </a:gridCol>
                <a:gridCol w="1322133">
                  <a:extLst>
                    <a:ext uri="{9D8B030D-6E8A-4147-A177-3AD203B41FA5}">
                      <a16:colId xmlns:a16="http://schemas.microsoft.com/office/drawing/2014/main" val="3914107130"/>
                    </a:ext>
                  </a:extLst>
                </a:gridCol>
                <a:gridCol w="1828482">
                  <a:extLst>
                    <a:ext uri="{9D8B030D-6E8A-4147-A177-3AD203B41FA5}">
                      <a16:colId xmlns:a16="http://schemas.microsoft.com/office/drawing/2014/main" val="103131929"/>
                    </a:ext>
                  </a:extLst>
                </a:gridCol>
                <a:gridCol w="1715960">
                  <a:extLst>
                    <a:ext uri="{9D8B030D-6E8A-4147-A177-3AD203B41FA5}">
                      <a16:colId xmlns:a16="http://schemas.microsoft.com/office/drawing/2014/main" val="3606328193"/>
                    </a:ext>
                  </a:extLst>
                </a:gridCol>
              </a:tblGrid>
              <a:tr h="6589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услуги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измерения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Тариф, ТОО "ПНХЗ" тенге, без учета НДС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введения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454266"/>
                  </a:ext>
                </a:extLst>
              </a:tr>
              <a:tr h="9286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Услуга по предоставлению подъездного пути для проезда подвижного состава при условии отсутствия конкурентного подъездного пути 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тенге/вагонокм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91,94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01.05.2025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30.04.2026г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7810820"/>
                  </a:ext>
                </a:extLst>
              </a:tr>
              <a:tr h="2139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Услуга по 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тенге/вагоночас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173,83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01.05.2025 по 30.04.2026г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0773917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206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43415" y="1418448"/>
            <a:ext cx="9790769" cy="3841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100" b="0" i="0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</a:rPr>
              <a:t>Потребность потребителей в оказываемых услугах, относящихся к сфере естественных монополий, определяется при заключении договоров на оказание услуг. </a:t>
            </a:r>
          </a:p>
          <a:p>
            <a:pPr marL="342900" indent="-342900" defTabSz="9144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sz="2100" kern="0" dirty="0">
                <a:solidFill>
                  <a:srgbClr val="0066CC"/>
                </a:solidFill>
              </a:rPr>
              <a:t>Ежемесячно проводится работа по сверке </a:t>
            </a:r>
            <a:r>
              <a:rPr lang="ru-RU" sz="2100" kern="0" dirty="0" smtClean="0">
                <a:solidFill>
                  <a:srgbClr val="0066CC"/>
                </a:solidFill>
              </a:rPr>
              <a:t>объемов потребления </a:t>
            </a:r>
            <a:r>
              <a:rPr lang="ru-RU" sz="2100" kern="0" dirty="0">
                <a:solidFill>
                  <a:srgbClr val="0066CC"/>
                </a:solidFill>
              </a:rPr>
              <a:t>с потребителями услуг, а так же по запросу некоторых потребителей услуг сверка осуществляется еженедельно либо подекадно. </a:t>
            </a:r>
          </a:p>
          <a:p>
            <a:pPr marL="342900" lvl="0" indent="-342900" defTabSz="9144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sz="2100" kern="0" dirty="0" smtClean="0">
                <a:solidFill>
                  <a:srgbClr val="0066CC"/>
                </a:solidFill>
              </a:rPr>
              <a:t>Фактические объемы ежемесячно подтверждаются актами об оказании производственных услуг, а также реестрами на оказание услуг по подъездным путям, подписанными со стороны ТОО «ПНХЗ» и  субпотребителями.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100" b="0" i="0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</a:rPr>
              <a:t>ТОО «ПНХЗ» продолжит работы по выполнению показателей повышения надежности и качества регулируемых услуг. </a:t>
            </a:r>
            <a:endParaRPr kumimoji="0" lang="ru-RU" sz="2100" b="0" i="0" strike="noStrike" kern="0" cap="none" spc="0" normalizeH="0" baseline="0" noProof="0" dirty="0">
              <a:ln>
                <a:noFill/>
              </a:ln>
              <a:solidFill>
                <a:srgbClr val="0066CC"/>
              </a:solidFill>
              <a:effectLst/>
              <a:uLnTx/>
              <a:uFillTx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561651" y="933911"/>
            <a:ext cx="81542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ru-RU" sz="2400" b="1" kern="0" dirty="0" smtClean="0">
                <a:solidFill>
                  <a:srgbClr val="0066CC"/>
                </a:solidFill>
              </a:rPr>
              <a:t>О работе с потребителями и перспективах деятельности</a:t>
            </a:r>
            <a:endParaRPr lang="ru-RU" sz="2400" kern="0" dirty="0">
              <a:solidFill>
                <a:srgbClr val="0066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8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1276" y="826880"/>
            <a:ext cx="10140778" cy="4480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lnSpc>
                <a:spcPct val="115000"/>
              </a:lnSpc>
              <a:spcBef>
                <a:spcPct val="20000"/>
              </a:spcBef>
            </a:pPr>
            <a:r>
              <a:rPr lang="ru-RU" sz="1460" b="1" dirty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ТОО «Павлодарский нефтехимический завод» </a:t>
            </a:r>
            <a:r>
              <a:rPr lang="ru-RU" sz="1460" b="1" dirty="0" smtClean="0">
                <a:solidFill>
                  <a:srgbClr val="0066CC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является </a:t>
            </a:r>
            <a:r>
              <a:rPr lang="ru-RU" sz="1460" b="1" dirty="0">
                <a:solidFill>
                  <a:srgbClr val="0066CC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одним из крупнейших нефтеперерабатывающих предприятий Казахстана. </a:t>
            </a:r>
            <a:endParaRPr lang="ru-RU" sz="1460" b="1" dirty="0" smtClean="0">
              <a:solidFill>
                <a:srgbClr val="0066CC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r>
              <a:rPr lang="ru-RU" sz="1460" b="1" dirty="0" smtClean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января 2023 года регулируемым </a:t>
            </a:r>
            <a:r>
              <a:rPr lang="ru-RU" sz="1460" b="1" dirty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видом деятельности ТОО «Павлодарский Нефтехимический завод» являются </a:t>
            </a:r>
            <a:r>
              <a:rPr lang="ru-RU" sz="1460" b="1" dirty="0" smtClean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услуги: </a:t>
            </a:r>
          </a:p>
          <a:p>
            <a:r>
              <a:rPr lang="ru-RU" sz="1460" b="1" dirty="0" smtClean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 </a:t>
            </a:r>
            <a:r>
              <a:rPr lang="ru-RU" sz="1460" b="1" dirty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предоставлению подъездного пути для проезда подвижного состава при условии отсутствия конкурентного подъездного пути</a:t>
            </a:r>
            <a:r>
              <a:rPr lang="ru-RU" sz="1460" b="1" dirty="0" smtClean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460" b="1" dirty="0" smtClean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 </a:t>
            </a:r>
            <a:r>
              <a:rPr lang="ru-RU" sz="1460" b="1" dirty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</a:t>
            </a:r>
            <a:r>
              <a:rPr lang="ru-RU" sz="1460" b="1" dirty="0" smtClean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 defTabSz="914400">
              <a:defRPr/>
            </a:pPr>
            <a:r>
              <a:rPr lang="ru-RU" sz="1460" b="1" dirty="0" smtClean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 мая 2025 года утверждены тарифные сметы на период с 01.05.25г. по 30.04.2026г. и оказание услуг по предоставлению подъездных путей производится по следующим тарифам:</a:t>
            </a:r>
          </a:p>
          <a:p>
            <a:r>
              <a:rPr lang="ru-RU" sz="1460" b="1" dirty="0" smtClean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 </a:t>
            </a:r>
            <a:r>
              <a:rPr lang="ru-RU" sz="1460" b="1" dirty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предоставлению подъездного пути для проезда подвижного состава при условии отсутствия конкурентного подъездного </a:t>
            </a:r>
            <a:r>
              <a:rPr lang="ru-RU" sz="1460" b="1" dirty="0" smtClean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пути – </a:t>
            </a:r>
            <a:r>
              <a:rPr lang="ru-RU" sz="1460" b="1" u="sng" dirty="0" smtClean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91,94</a:t>
            </a:r>
            <a:r>
              <a:rPr lang="ru-RU" sz="1460" b="1" dirty="0" smtClean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тенге/вагонокм без НДС;</a:t>
            </a:r>
            <a:endParaRPr lang="ru-RU" sz="1460" b="1" dirty="0">
              <a:solidFill>
                <a:srgbClr val="0066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60" b="1" dirty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460" b="1" dirty="0" smtClean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 – </a:t>
            </a:r>
            <a:r>
              <a:rPr lang="ru-RU" sz="1460" b="1" u="sng" dirty="0" smtClean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173,83 </a:t>
            </a:r>
            <a:r>
              <a:rPr lang="ru-RU" sz="1460" b="1" dirty="0" smtClean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тенге/вагоно/час без НДС.</a:t>
            </a:r>
            <a:endParaRPr lang="ru-RU" sz="1460" b="1" dirty="0" smtClean="0">
              <a:solidFill>
                <a:srgbClr val="0066CC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 defTabSz="914400">
              <a:defRPr/>
            </a:pPr>
            <a:r>
              <a:rPr lang="ru-RU" sz="1460" b="1" dirty="0" smtClean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 подъездных </a:t>
            </a:r>
            <a:r>
              <a:rPr lang="ru-RU" sz="1460" b="1" dirty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путей </a:t>
            </a:r>
            <a:r>
              <a:rPr lang="ru-RU" sz="1460" b="1" dirty="0" smtClean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ТОО «Павлодарский </a:t>
            </a:r>
            <a:r>
              <a:rPr lang="ru-RU" sz="1460" b="1" dirty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нефтехимический завод» </a:t>
            </a:r>
            <a:r>
              <a:rPr lang="ru-RU" sz="1460" b="1" dirty="0" smtClean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отчетный период осуществлял 44 потребителям. </a:t>
            </a:r>
            <a:endParaRPr lang="ru-RU" sz="1460" b="1" dirty="0">
              <a:solidFill>
                <a:srgbClr val="0066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449580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ru-RU" sz="15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03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171568" y="44889"/>
            <a:ext cx="701039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Информация о постатейном исполнении тарифной сметы на услугу</a:t>
            </a:r>
            <a:r>
              <a:rPr kumimoji="0" lang="ru-RU" sz="1400" b="1" i="0" u="none" strike="noStrike" kern="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по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предоставлению подъездного пути для проезда подвижного состава при условии отсутствия конкурентного подъездного пути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, тыс.тенге</a:t>
            </a: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198190"/>
              </p:ext>
            </p:extLst>
          </p:nvPr>
        </p:nvGraphicFramePr>
        <p:xfrm>
          <a:off x="156519" y="914399"/>
          <a:ext cx="10429102" cy="5069389"/>
        </p:xfrm>
        <a:graphic>
          <a:graphicData uri="http://schemas.openxmlformats.org/drawingml/2006/table">
            <a:tbl>
              <a:tblPr/>
              <a:tblGrid>
                <a:gridCol w="397771">
                  <a:extLst>
                    <a:ext uri="{9D8B030D-6E8A-4147-A177-3AD203B41FA5}">
                      <a16:colId xmlns:a16="http://schemas.microsoft.com/office/drawing/2014/main" val="2492040465"/>
                    </a:ext>
                  </a:extLst>
                </a:gridCol>
                <a:gridCol w="4114460">
                  <a:extLst>
                    <a:ext uri="{9D8B030D-6E8A-4147-A177-3AD203B41FA5}">
                      <a16:colId xmlns:a16="http://schemas.microsoft.com/office/drawing/2014/main" val="1475122843"/>
                    </a:ext>
                  </a:extLst>
                </a:gridCol>
                <a:gridCol w="870129">
                  <a:extLst>
                    <a:ext uri="{9D8B030D-6E8A-4147-A177-3AD203B41FA5}">
                      <a16:colId xmlns:a16="http://schemas.microsoft.com/office/drawing/2014/main" val="4219263161"/>
                    </a:ext>
                  </a:extLst>
                </a:gridCol>
                <a:gridCol w="1118737">
                  <a:extLst>
                    <a:ext uri="{9D8B030D-6E8A-4147-A177-3AD203B41FA5}">
                      <a16:colId xmlns:a16="http://schemas.microsoft.com/office/drawing/2014/main" val="1658913552"/>
                    </a:ext>
                  </a:extLst>
                </a:gridCol>
                <a:gridCol w="1230610">
                  <a:extLst>
                    <a:ext uri="{9D8B030D-6E8A-4147-A177-3AD203B41FA5}">
                      <a16:colId xmlns:a16="http://schemas.microsoft.com/office/drawing/2014/main" val="495635688"/>
                    </a:ext>
                  </a:extLst>
                </a:gridCol>
                <a:gridCol w="919850">
                  <a:extLst>
                    <a:ext uri="{9D8B030D-6E8A-4147-A177-3AD203B41FA5}">
                      <a16:colId xmlns:a16="http://schemas.microsoft.com/office/drawing/2014/main" val="352750953"/>
                    </a:ext>
                  </a:extLst>
                </a:gridCol>
                <a:gridCol w="1777545">
                  <a:extLst>
                    <a:ext uri="{9D8B030D-6E8A-4147-A177-3AD203B41FA5}">
                      <a16:colId xmlns:a16="http://schemas.microsoft.com/office/drawing/2014/main" val="3412075449"/>
                    </a:ext>
                  </a:extLst>
                </a:gridCol>
              </a:tblGrid>
              <a:tr h="7999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показателей тарифной сметы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Предусмотрено в утвержденной тарифной смете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Фактически сложившиеся показатели тарифной сметы за 1 полугодие 2025г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Отклонение, % 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Причины отклонения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921331"/>
                  </a:ext>
                </a:extLst>
              </a:tr>
              <a:tr h="2666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Затраты на производство товаров и предоставление услуг, всего, в том числе:</a:t>
                      </a:r>
                    </a:p>
                  </a:txBody>
                  <a:tcPr marL="46834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тысяч тенге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19 594,0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16 368,4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4376955"/>
                  </a:ext>
                </a:extLst>
              </a:tr>
              <a:tr h="1333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Материальные затраты, всего, в том числе:</a:t>
                      </a:r>
                    </a:p>
                  </a:txBody>
                  <a:tcPr marL="46834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449,4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180,4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-60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606752"/>
                  </a:ext>
                </a:extLst>
              </a:tr>
              <a:tr h="1333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Материалы на эксплуатацию</a:t>
                      </a:r>
                    </a:p>
                  </a:txBody>
                  <a:tcPr marL="46834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272,1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62,8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-77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1983519"/>
                  </a:ext>
                </a:extLst>
              </a:tr>
              <a:tr h="1333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Топливо (ГСМ)</a:t>
                      </a:r>
                    </a:p>
                  </a:txBody>
                  <a:tcPr marL="46834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29,6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-70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9176287"/>
                  </a:ext>
                </a:extLst>
              </a:tr>
              <a:tr h="1333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1.3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Энергия покупная</a:t>
                      </a:r>
                    </a:p>
                  </a:txBody>
                  <a:tcPr marL="46834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78,5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80,6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5359468"/>
                  </a:ext>
                </a:extLst>
              </a:tr>
              <a:tr h="1333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Тепловая энергия</a:t>
                      </a:r>
                    </a:p>
                  </a:txBody>
                  <a:tcPr marL="46834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1,7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335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1976155"/>
                  </a:ext>
                </a:extLst>
              </a:tr>
              <a:tr h="1333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Затраты на оплату труда, всего, в том числе:</a:t>
                      </a:r>
                    </a:p>
                  </a:txBody>
                  <a:tcPr marL="46834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9 431,8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10 255,8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939809"/>
                  </a:ext>
                </a:extLst>
              </a:tr>
              <a:tr h="133323">
                <a:tc>
                  <a:txBody>
                    <a:bodyPr/>
                    <a:lstStyle/>
                    <a:p>
                      <a:pPr algn="ctr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2.1</a:t>
                      </a:r>
                    </a:p>
                  </a:txBody>
                  <a:tcPr marL="3903" marR="3903" marT="3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Заработная плата </a:t>
                      </a:r>
                    </a:p>
                  </a:txBody>
                  <a:tcPr marL="46834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8 196,6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8 903,9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6534333"/>
                  </a:ext>
                </a:extLst>
              </a:tr>
              <a:tr h="133323">
                <a:tc>
                  <a:txBody>
                    <a:bodyPr/>
                    <a:lstStyle/>
                    <a:p>
                      <a:pPr algn="ctr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2.2</a:t>
                      </a:r>
                    </a:p>
                  </a:txBody>
                  <a:tcPr marL="3903" marR="3903" marT="3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Социальный налог</a:t>
                      </a:r>
                    </a:p>
                  </a:txBody>
                  <a:tcPr marL="46834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526,2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461,4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321522"/>
                  </a:ext>
                </a:extLst>
              </a:tr>
              <a:tr h="133323">
                <a:tc>
                  <a:txBody>
                    <a:bodyPr/>
                    <a:lstStyle/>
                    <a:p>
                      <a:pPr algn="ctr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2.3</a:t>
                      </a:r>
                    </a:p>
                  </a:txBody>
                  <a:tcPr marL="3903" marR="3903" marT="3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Социальные отчисления</a:t>
                      </a:r>
                    </a:p>
                  </a:txBody>
                  <a:tcPr marL="46834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258,2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400,7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5863263"/>
                  </a:ext>
                </a:extLst>
              </a:tr>
              <a:tr h="133323">
                <a:tc>
                  <a:txBody>
                    <a:bodyPr/>
                    <a:lstStyle/>
                    <a:p>
                      <a:pPr algn="ctr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2.4</a:t>
                      </a:r>
                    </a:p>
                  </a:txBody>
                  <a:tcPr marL="3903" marR="3903" marT="3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Обязательное социальное медицинское страхование (ОСМС)</a:t>
                      </a:r>
                    </a:p>
                  </a:txBody>
                  <a:tcPr marL="46834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245,9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267,2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8013077"/>
                  </a:ext>
                </a:extLst>
              </a:tr>
              <a:tr h="133323">
                <a:tc>
                  <a:txBody>
                    <a:bodyPr/>
                    <a:lstStyle/>
                    <a:p>
                      <a:pPr algn="ctr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2.5</a:t>
                      </a:r>
                    </a:p>
                  </a:txBody>
                  <a:tcPr marL="3903" marR="3903" marT="3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Обязательные пенсионные взносы работодателя (ОПВР)</a:t>
                      </a:r>
                    </a:p>
                  </a:txBody>
                  <a:tcPr marL="46834" marR="3903" marT="3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204,9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222,6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1439397"/>
                  </a:ext>
                </a:extLst>
              </a:tr>
              <a:tr h="1333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Амортизация основных средств</a:t>
                      </a:r>
                    </a:p>
                  </a:txBody>
                  <a:tcPr marL="46834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3 462,4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2 539,3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-27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792506"/>
                  </a:ext>
                </a:extLst>
              </a:tr>
              <a:tr h="1333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затраты, всего, в том числе:</a:t>
                      </a:r>
                    </a:p>
                  </a:txBody>
                  <a:tcPr marL="46834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6 250,3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3 392,9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-46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8847157"/>
                  </a:ext>
                </a:extLst>
              </a:tr>
              <a:tr h="2666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Обязательный медицинский осмотр </a:t>
                      </a:r>
                    </a:p>
                  </a:txBody>
                  <a:tcPr marL="46834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-100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согласно графику во втором полугодии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2906524"/>
                  </a:ext>
                </a:extLst>
              </a:tr>
              <a:tr h="1333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Обязательное страхование работника от несчастных случаев</a:t>
                      </a:r>
                    </a:p>
                  </a:txBody>
                  <a:tcPr marL="46834" marR="3903" marT="3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127,0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184,8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45149"/>
                  </a:ext>
                </a:extLst>
              </a:tr>
              <a:tr h="1333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4.3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Услуги охраны</a:t>
                      </a:r>
                    </a:p>
                  </a:txBody>
                  <a:tcPr marL="46834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5 224,2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2 590,7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-50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4553949"/>
                  </a:ext>
                </a:extLst>
              </a:tr>
              <a:tr h="1333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Охрана труда и техника безопасности</a:t>
                      </a:r>
                    </a:p>
                  </a:txBody>
                  <a:tcPr marL="46834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657,4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271,1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-59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4622532"/>
                  </a:ext>
                </a:extLst>
              </a:tr>
              <a:tr h="1333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4.5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Канцелярские товары</a:t>
                      </a:r>
                    </a:p>
                  </a:txBody>
                  <a:tcPr marL="46834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5,8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-9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605031"/>
                  </a:ext>
                </a:extLst>
              </a:tr>
              <a:tr h="1333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Другие расходы, в том числе:</a:t>
                      </a:r>
                    </a:p>
                  </a:txBody>
                  <a:tcPr marL="46834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216,7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340,5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0397237"/>
                  </a:ext>
                </a:extLst>
              </a:tr>
              <a:tr h="2666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4.6.1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Поверка шаблонов путеизмерительных</a:t>
                      </a:r>
                    </a:p>
                  </a:txBody>
                  <a:tcPr marL="46834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-100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согласно графику во втором полугодии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5132440"/>
                  </a:ext>
                </a:extLst>
              </a:tr>
              <a:tr h="1333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4.6.2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Прием, размещение промышленных отходов</a:t>
                      </a:r>
                    </a:p>
                  </a:txBody>
                  <a:tcPr marL="46834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51,5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12,9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-75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6466715"/>
                  </a:ext>
                </a:extLst>
              </a:tr>
              <a:tr h="1333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4.6.3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на имущество</a:t>
                      </a:r>
                    </a:p>
                  </a:txBody>
                  <a:tcPr marL="46834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163,8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327,6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668540"/>
                  </a:ext>
                </a:extLst>
              </a:tr>
              <a:tr h="1333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II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затрат на предоставление услуг</a:t>
                      </a:r>
                    </a:p>
                  </a:txBody>
                  <a:tcPr marL="46834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19 594,0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16 368,4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4167716"/>
                  </a:ext>
                </a:extLst>
              </a:tr>
              <a:tr h="1333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III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доходов</a:t>
                      </a:r>
                    </a:p>
                  </a:txBody>
                  <a:tcPr marL="46834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19 594,0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6 343,7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-68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6505184"/>
                  </a:ext>
                </a:extLst>
              </a:tr>
              <a:tr h="1333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IV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 (Убыток)</a:t>
                      </a:r>
                    </a:p>
                  </a:txBody>
                  <a:tcPr marL="46834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-10 025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0724111"/>
                  </a:ext>
                </a:extLst>
              </a:tr>
              <a:tr h="1333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Объём предоставляемых услуг</a:t>
                      </a:r>
                    </a:p>
                  </a:txBody>
                  <a:tcPr marL="46834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вагоно/км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213 107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98 138,0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0794816"/>
                  </a:ext>
                </a:extLst>
              </a:tr>
              <a:tr h="1333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VI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Тариф (без налога на добавленную стоимость)</a:t>
                      </a:r>
                    </a:p>
                  </a:txBody>
                  <a:tcPr marL="46834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91,94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64,64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-30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4864120"/>
                  </a:ext>
                </a:extLst>
              </a:tr>
              <a:tr h="1333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VII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Затраты на оказание услуги  </a:t>
                      </a:r>
                    </a:p>
                  </a:txBody>
                  <a:tcPr marL="46834" marR="3903" marT="3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91,94</a:t>
                      </a:r>
                    </a:p>
                  </a:txBody>
                  <a:tcPr marL="3903" marR="3903" marT="3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166,79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0296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183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785730" y="118525"/>
            <a:ext cx="768456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kumimoji="0" lang="ru-RU" sz="125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Информация о постатейном исполнении тарифной сметы на услугу по</a:t>
            </a:r>
            <a:r>
              <a:rPr lang="ru-RU" sz="1250" b="1" dirty="0">
                <a:solidFill>
                  <a:schemeClr val="accent1">
                    <a:lumMod val="75000"/>
                  </a:schemeClr>
                </a:solidFill>
              </a:rPr>
              <a:t> по 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</a:t>
            </a:r>
            <a:r>
              <a:rPr kumimoji="0" lang="ru-RU" sz="125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, тыс.тенге</a:t>
            </a:r>
            <a:endParaRPr kumimoji="0" lang="ru-RU" sz="1250" b="1" i="0" u="none" strike="noStrike" kern="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134971"/>
              </p:ext>
            </p:extLst>
          </p:nvPr>
        </p:nvGraphicFramePr>
        <p:xfrm>
          <a:off x="140042" y="980296"/>
          <a:ext cx="10396153" cy="5023983"/>
        </p:xfrm>
        <a:graphic>
          <a:graphicData uri="http://schemas.openxmlformats.org/drawingml/2006/table">
            <a:tbl>
              <a:tblPr/>
              <a:tblGrid>
                <a:gridCol w="388188">
                  <a:extLst>
                    <a:ext uri="{9D8B030D-6E8A-4147-A177-3AD203B41FA5}">
                      <a16:colId xmlns:a16="http://schemas.microsoft.com/office/drawing/2014/main" val="1207839753"/>
                    </a:ext>
                  </a:extLst>
                </a:gridCol>
                <a:gridCol w="3930399">
                  <a:extLst>
                    <a:ext uri="{9D8B030D-6E8A-4147-A177-3AD203B41FA5}">
                      <a16:colId xmlns:a16="http://schemas.microsoft.com/office/drawing/2014/main" val="1915097115"/>
                    </a:ext>
                  </a:extLst>
                </a:gridCol>
                <a:gridCol w="885554">
                  <a:extLst>
                    <a:ext uri="{9D8B030D-6E8A-4147-A177-3AD203B41FA5}">
                      <a16:colId xmlns:a16="http://schemas.microsoft.com/office/drawing/2014/main" val="2695147245"/>
                    </a:ext>
                  </a:extLst>
                </a:gridCol>
                <a:gridCol w="1091778">
                  <a:extLst>
                    <a:ext uri="{9D8B030D-6E8A-4147-A177-3AD203B41FA5}">
                      <a16:colId xmlns:a16="http://schemas.microsoft.com/office/drawing/2014/main" val="1915912884"/>
                    </a:ext>
                  </a:extLst>
                </a:gridCol>
                <a:gridCol w="1285873">
                  <a:extLst>
                    <a:ext uri="{9D8B030D-6E8A-4147-A177-3AD203B41FA5}">
                      <a16:colId xmlns:a16="http://schemas.microsoft.com/office/drawing/2014/main" val="1399748526"/>
                    </a:ext>
                  </a:extLst>
                </a:gridCol>
                <a:gridCol w="970470">
                  <a:extLst>
                    <a:ext uri="{9D8B030D-6E8A-4147-A177-3AD203B41FA5}">
                      <a16:colId xmlns:a16="http://schemas.microsoft.com/office/drawing/2014/main" val="1035048303"/>
                    </a:ext>
                  </a:extLst>
                </a:gridCol>
                <a:gridCol w="1843891">
                  <a:extLst>
                    <a:ext uri="{9D8B030D-6E8A-4147-A177-3AD203B41FA5}">
                      <a16:colId xmlns:a16="http://schemas.microsoft.com/office/drawing/2014/main" val="2067324526"/>
                    </a:ext>
                  </a:extLst>
                </a:gridCol>
              </a:tblGrid>
              <a:tr h="6856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показателей тарифной сметы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Предусмотрено в утвержденной тарифной смете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Фактически сложившиеся показатели тарифной сметы за 1 полугодие 2025г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Отклонение, % 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Причины отклонения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642848"/>
                  </a:ext>
                </a:extLst>
              </a:tr>
              <a:tr h="3428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Затраты на производство товаров и предоставление услуг, всего, в том числе:</a:t>
                      </a:r>
                    </a:p>
                  </a:txBody>
                  <a:tcPr marL="45365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тысяч тенге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224 541,3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190 822,7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-15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3133976"/>
                  </a:ext>
                </a:extLst>
              </a:tr>
              <a:tr h="131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Материальные затраты, всего, в том числе:</a:t>
                      </a:r>
                    </a:p>
                  </a:txBody>
                  <a:tcPr marL="45365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5 239,9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2 103,5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-60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095642"/>
                  </a:ext>
                </a:extLst>
              </a:tr>
              <a:tr h="131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1.1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Материалы на эксплуатацию</a:t>
                      </a:r>
                    </a:p>
                  </a:txBody>
                  <a:tcPr marL="45365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3 172,1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731,7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-77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6688593"/>
                  </a:ext>
                </a:extLst>
              </a:tr>
              <a:tr h="131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1.2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Топливо (ГСМ)</a:t>
                      </a:r>
                    </a:p>
                  </a:txBody>
                  <a:tcPr marL="45365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1 132,5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345,2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-70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540325"/>
                  </a:ext>
                </a:extLst>
              </a:tr>
              <a:tr h="131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1.3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Энергия покупная</a:t>
                      </a:r>
                    </a:p>
                  </a:txBody>
                  <a:tcPr marL="45365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915,5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940,6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7217825"/>
                  </a:ext>
                </a:extLst>
              </a:tr>
              <a:tr h="131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1.4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Тепловая энергия</a:t>
                      </a:r>
                    </a:p>
                  </a:txBody>
                  <a:tcPr marL="45365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19,8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86,0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334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8775938"/>
                  </a:ext>
                </a:extLst>
              </a:tr>
              <a:tr h="131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Затраты на оплату труда, всего, в том числе:</a:t>
                      </a:r>
                    </a:p>
                  </a:txBody>
                  <a:tcPr marL="45365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106 107,9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119 562,2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3247360"/>
                  </a:ext>
                </a:extLst>
              </a:tr>
              <a:tr h="1317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2.1</a:t>
                      </a:r>
                    </a:p>
                  </a:txBody>
                  <a:tcPr marL="3780" marR="3780" marT="3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Заработная плата </a:t>
                      </a:r>
                    </a:p>
                  </a:txBody>
                  <a:tcPr marL="45365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92 211,6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103 804,7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0828377"/>
                  </a:ext>
                </a:extLst>
              </a:tr>
              <a:tr h="1317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2.2</a:t>
                      </a:r>
                    </a:p>
                  </a:txBody>
                  <a:tcPr marL="3780" marR="3780" marT="3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Социальный налог</a:t>
                      </a:r>
                    </a:p>
                  </a:txBody>
                  <a:tcPr marL="45365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5 920,0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5 377,1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-9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3553842"/>
                  </a:ext>
                </a:extLst>
              </a:tr>
              <a:tr h="1317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2.3</a:t>
                      </a:r>
                    </a:p>
                  </a:txBody>
                  <a:tcPr marL="3780" marR="3780" marT="3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Социальные отчисления</a:t>
                      </a:r>
                    </a:p>
                  </a:txBody>
                  <a:tcPr marL="45365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2 904,7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4 671,2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3364368"/>
                  </a:ext>
                </a:extLst>
              </a:tr>
              <a:tr h="21700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2.4</a:t>
                      </a:r>
                    </a:p>
                  </a:txBody>
                  <a:tcPr marL="3780" marR="3780" marT="3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Обязательное социальное медицинское страхование (ОСМС)</a:t>
                      </a:r>
                    </a:p>
                  </a:txBody>
                  <a:tcPr marL="45365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2 766,3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3 114,1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6192785"/>
                  </a:ext>
                </a:extLst>
              </a:tr>
              <a:tr h="1317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2.5</a:t>
                      </a:r>
                    </a:p>
                  </a:txBody>
                  <a:tcPr marL="3780" marR="3780" marT="3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Обязательные пенсионные взносы работодателя (ОПВР)</a:t>
                      </a:r>
                    </a:p>
                  </a:txBody>
                  <a:tcPr marL="45365" marR="3780" marT="3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2 305,3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2 595,1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6000661"/>
                  </a:ext>
                </a:extLst>
              </a:tr>
              <a:tr h="131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Амортизация основных средств</a:t>
                      </a:r>
                    </a:p>
                  </a:txBody>
                  <a:tcPr marL="45365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40 366,0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29 604,0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-27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1490100"/>
                  </a:ext>
                </a:extLst>
              </a:tr>
              <a:tr h="131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затраты, всего, в том числе:</a:t>
                      </a:r>
                    </a:p>
                  </a:txBody>
                  <a:tcPr marL="45365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72 827,5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39 553,0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-46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3994357"/>
                  </a:ext>
                </a:extLst>
              </a:tr>
              <a:tr h="2285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4.1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Обязательный медицинский осмотр </a:t>
                      </a:r>
                    </a:p>
                  </a:txBody>
                  <a:tcPr marL="45365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216,7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-100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согласно графику во втором полугодии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749617"/>
                  </a:ext>
                </a:extLst>
              </a:tr>
              <a:tr h="131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4.2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Обязательное страхование работника от несчастных случаев</a:t>
                      </a:r>
                    </a:p>
                  </a:txBody>
                  <a:tcPr marL="45365" marR="3780" marT="3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1 429,3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2 155,1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7063720"/>
                  </a:ext>
                </a:extLst>
              </a:tr>
              <a:tr h="131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4.3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Услуги охраны</a:t>
                      </a:r>
                    </a:p>
                  </a:txBody>
                  <a:tcPr marL="45365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60 904,3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30 201,8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-50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1996606"/>
                  </a:ext>
                </a:extLst>
              </a:tr>
              <a:tr h="131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4.4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Охрана труда и техника безопасности</a:t>
                      </a:r>
                    </a:p>
                  </a:txBody>
                  <a:tcPr marL="45365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7 664,2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3 159,2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-59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9830840"/>
                  </a:ext>
                </a:extLst>
              </a:tr>
              <a:tr h="131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4.5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Канцелярские товары</a:t>
                      </a:r>
                    </a:p>
                  </a:txBody>
                  <a:tcPr marL="45365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86,9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67,7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-22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7532044"/>
                  </a:ext>
                </a:extLst>
              </a:tr>
              <a:tr h="131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4.6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Другие расходы, в том числе:</a:t>
                      </a:r>
                    </a:p>
                  </a:txBody>
                  <a:tcPr marL="45365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2 526,2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3 969,2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7667643"/>
                  </a:ext>
                </a:extLst>
              </a:tr>
              <a:tr h="2170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4.6.1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Поверка шаблонов путеизмерительных</a:t>
                      </a:r>
                    </a:p>
                  </a:txBody>
                  <a:tcPr marL="45365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16,0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-100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согласно графику во втором полугодии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541724"/>
                  </a:ext>
                </a:extLst>
              </a:tr>
              <a:tr h="131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4.6.2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Прием, размещение промышленных отходов</a:t>
                      </a:r>
                    </a:p>
                  </a:txBody>
                  <a:tcPr marL="45365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600,6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150,0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-75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9463938"/>
                  </a:ext>
                </a:extLst>
              </a:tr>
              <a:tr h="131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4.6.3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на имущество</a:t>
                      </a:r>
                    </a:p>
                  </a:txBody>
                  <a:tcPr marL="45365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1 909,6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3 819,2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784327"/>
                  </a:ext>
                </a:extLst>
              </a:tr>
              <a:tr h="1317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II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затрат на предоставление услуг</a:t>
                      </a:r>
                    </a:p>
                  </a:txBody>
                  <a:tcPr marL="45365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224 541,3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190 822,7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-15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2146371"/>
                  </a:ext>
                </a:extLst>
              </a:tr>
              <a:tr h="1317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III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доходов</a:t>
                      </a:r>
                    </a:p>
                  </a:txBody>
                  <a:tcPr marL="45365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224 541,3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70 973,2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-68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8291682"/>
                  </a:ext>
                </a:extLst>
              </a:tr>
              <a:tr h="1317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IV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 (Убыток)</a:t>
                      </a:r>
                    </a:p>
                  </a:txBody>
                  <a:tcPr marL="45365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-119 850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5767854"/>
                  </a:ext>
                </a:extLst>
              </a:tr>
              <a:tr h="1317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Объём предоставляемых услуг</a:t>
                      </a:r>
                    </a:p>
                  </a:txBody>
                  <a:tcPr marL="45365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вагоно/км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1 291 725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675 905,3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-48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1842185"/>
                  </a:ext>
                </a:extLst>
              </a:tr>
              <a:tr h="1317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VI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Тариф (без налога на добавленную стоимость)</a:t>
                      </a:r>
                    </a:p>
                  </a:txBody>
                  <a:tcPr marL="45365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173,83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105,00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-40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1929458"/>
                  </a:ext>
                </a:extLst>
              </a:tr>
              <a:tr h="1317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VII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Затраты на оказание услуги  </a:t>
                      </a:r>
                    </a:p>
                  </a:txBody>
                  <a:tcPr marL="45365" marR="3780" marT="3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173,83</a:t>
                      </a:r>
                    </a:p>
                  </a:txBody>
                  <a:tcPr marL="3780" marR="3780" marT="3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282,32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80" marR="3780" marT="3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2130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216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08975" y="804093"/>
            <a:ext cx="89284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>
              <a:defRPr/>
            </a:pPr>
            <a:r>
              <a:rPr lang="ru-RU" b="1" kern="0" dirty="0" smtClean="0">
                <a:solidFill>
                  <a:srgbClr val="006CB5"/>
                </a:solidFill>
                <a:cs typeface="Times New Roman" panose="02020603050405020304" pitchFamily="18" charset="0"/>
              </a:rPr>
              <a:t>Финансовый </a:t>
            </a:r>
            <a:r>
              <a:rPr lang="ru-RU" b="1" kern="0" dirty="0">
                <a:solidFill>
                  <a:srgbClr val="006CB5"/>
                </a:solidFill>
                <a:cs typeface="Times New Roman" panose="02020603050405020304" pitchFamily="18" charset="0"/>
              </a:rPr>
              <a:t>результат от оказания </a:t>
            </a:r>
            <a:r>
              <a:rPr lang="ru-RU" b="1" kern="0" dirty="0" smtClean="0">
                <a:solidFill>
                  <a:srgbClr val="006CB5"/>
                </a:solidFill>
                <a:cs typeface="Times New Roman" panose="02020603050405020304" pitchFamily="18" charset="0"/>
              </a:rPr>
              <a:t>услуг ТОО «ПНХЗ» за 1 полугодие 2025 год, </a:t>
            </a:r>
            <a:r>
              <a:rPr lang="kk-KZ" b="1" kern="0" dirty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тыс.тенге</a:t>
            </a:r>
            <a:endParaRPr lang="ru-RU" kern="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16156"/>
              </p:ext>
            </p:extLst>
          </p:nvPr>
        </p:nvGraphicFramePr>
        <p:xfrm>
          <a:off x="1326426" y="1504275"/>
          <a:ext cx="8019591" cy="3609985"/>
        </p:xfrm>
        <a:graphic>
          <a:graphicData uri="http://schemas.openxmlformats.org/drawingml/2006/table">
            <a:tbl>
              <a:tblPr/>
              <a:tblGrid>
                <a:gridCol w="3627282">
                  <a:extLst>
                    <a:ext uri="{9D8B030D-6E8A-4147-A177-3AD203B41FA5}">
                      <a16:colId xmlns:a16="http://schemas.microsoft.com/office/drawing/2014/main" val="724881852"/>
                    </a:ext>
                  </a:extLst>
                </a:gridCol>
                <a:gridCol w="1305821">
                  <a:extLst>
                    <a:ext uri="{9D8B030D-6E8A-4147-A177-3AD203B41FA5}">
                      <a16:colId xmlns:a16="http://schemas.microsoft.com/office/drawing/2014/main" val="3681298693"/>
                    </a:ext>
                  </a:extLst>
                </a:gridCol>
                <a:gridCol w="1332202">
                  <a:extLst>
                    <a:ext uri="{9D8B030D-6E8A-4147-A177-3AD203B41FA5}">
                      <a16:colId xmlns:a16="http://schemas.microsoft.com/office/drawing/2014/main" val="580203458"/>
                    </a:ext>
                  </a:extLst>
                </a:gridCol>
                <a:gridCol w="1754286">
                  <a:extLst>
                    <a:ext uri="{9D8B030D-6E8A-4147-A177-3AD203B41FA5}">
                      <a16:colId xmlns:a16="http://schemas.microsoft.com/office/drawing/2014/main" val="1324635508"/>
                    </a:ext>
                  </a:extLst>
                </a:gridCol>
              </a:tblGrid>
              <a:tr h="8839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Выручка факт за 1 полугодие 2025г., тыс.тенге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Себестоимость за 1 полугодие 2025г., тыс. тенге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Валовая прибыль (+) / убыток (-)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015925"/>
                  </a:ext>
                </a:extLst>
              </a:tr>
              <a:tr h="43774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Реализация услуг в сфере естественной монополии всего:</a:t>
                      </a:r>
                    </a:p>
                  </a:txBody>
                  <a:tcPr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77 317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207 191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-129 874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8851366"/>
                  </a:ext>
                </a:extLst>
              </a:tr>
              <a:tr h="21887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</a:t>
                      </a:r>
                    </a:p>
                  </a:txBody>
                  <a:tcPr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1233417"/>
                  </a:ext>
                </a:extLst>
              </a:tr>
              <a:tr h="65661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проезда подвижного состава при условии отсутствия конкурентного подъездного пути </a:t>
                      </a:r>
                    </a:p>
                  </a:txBody>
                  <a:tcPr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6 344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16 368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-10 025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253434"/>
                  </a:ext>
                </a:extLst>
              </a:tr>
              <a:tr h="141285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</a:t>
                      </a:r>
                    </a:p>
                  </a:txBody>
                  <a:tcPr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70 973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190 823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-119 850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5470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555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40780" y="775900"/>
            <a:ext cx="89284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ru-RU" b="1" kern="0" dirty="0">
                <a:solidFill>
                  <a:schemeClr val="accent1">
                    <a:lumMod val="75000"/>
                  </a:schemeClr>
                </a:solidFill>
              </a:rPr>
              <a:t>Основные финансово-экономические показатели деятельности ТОО «ПНХЗ» в </a:t>
            </a:r>
            <a:r>
              <a:rPr lang="kk-KZ" b="1" kern="0" dirty="0">
                <a:solidFill>
                  <a:schemeClr val="accent1">
                    <a:lumMod val="75000"/>
                  </a:schemeClr>
                </a:solidFill>
              </a:rPr>
              <a:t>сфере естественной монополии, тыс.тенге (Управленческий учет)</a:t>
            </a:r>
            <a:endParaRPr lang="ru-RU" kern="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42950" y="1437661"/>
          <a:ext cx="9313862" cy="4216041"/>
        </p:xfrm>
        <a:graphic>
          <a:graphicData uri="http://schemas.openxmlformats.org/drawingml/2006/table">
            <a:tbl>
              <a:tblPr/>
              <a:tblGrid>
                <a:gridCol w="6253016">
                  <a:extLst>
                    <a:ext uri="{9D8B030D-6E8A-4147-A177-3AD203B41FA5}">
                      <a16:colId xmlns:a16="http://schemas.microsoft.com/office/drawing/2014/main" val="4106884659"/>
                    </a:ext>
                  </a:extLst>
                </a:gridCol>
                <a:gridCol w="1010180">
                  <a:extLst>
                    <a:ext uri="{9D8B030D-6E8A-4147-A177-3AD203B41FA5}">
                      <a16:colId xmlns:a16="http://schemas.microsoft.com/office/drawing/2014/main" val="1826466674"/>
                    </a:ext>
                  </a:extLst>
                </a:gridCol>
                <a:gridCol w="1010180">
                  <a:extLst>
                    <a:ext uri="{9D8B030D-6E8A-4147-A177-3AD203B41FA5}">
                      <a16:colId xmlns:a16="http://schemas.microsoft.com/office/drawing/2014/main" val="2022476709"/>
                    </a:ext>
                  </a:extLst>
                </a:gridCol>
                <a:gridCol w="1040486">
                  <a:extLst>
                    <a:ext uri="{9D8B030D-6E8A-4147-A177-3AD203B41FA5}">
                      <a16:colId xmlns:a16="http://schemas.microsoft.com/office/drawing/2014/main" val="2386789321"/>
                    </a:ext>
                  </a:extLst>
                </a:gridCol>
              </a:tblGrid>
              <a:tr h="4727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Финансовый результат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Утверждённая тарифная смета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Утвержденный тариф, тенге, без учета НДС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1 полугодие 2025г, тыс.тенге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856001"/>
                  </a:ext>
                </a:extLst>
              </a:tr>
              <a:tr h="1575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 всего:</a:t>
                      </a:r>
                    </a:p>
                  </a:txBody>
                  <a:tcPr marL="72733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244 135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77 317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6970596"/>
                  </a:ext>
                </a:extLst>
              </a:tr>
              <a:tr h="1575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</a:t>
                      </a:r>
                    </a:p>
                  </a:txBody>
                  <a:tcPr marL="72733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4766202"/>
                  </a:ext>
                </a:extLst>
              </a:tr>
              <a:tr h="3151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проезда подвижного состава при условии отсутствия конкурентного подъездного пути </a:t>
                      </a:r>
                    </a:p>
                  </a:txBody>
                  <a:tcPr marL="72733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19 594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91,94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тенге/вагонокм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6 344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3093557"/>
                  </a:ext>
                </a:extLst>
              </a:tr>
              <a:tr h="4727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</a:t>
                      </a:r>
                    </a:p>
                  </a:txBody>
                  <a:tcPr marL="72733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224 541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173,83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тенге/вагоночас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70 973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3430321"/>
                  </a:ext>
                </a:extLst>
              </a:tr>
              <a:tr h="1575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Расходы, всего:</a:t>
                      </a:r>
                    </a:p>
                  </a:txBody>
                  <a:tcPr marL="72733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244 135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207 191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6403785"/>
                  </a:ext>
                </a:extLst>
              </a:tr>
              <a:tr h="1575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</a:t>
                      </a:r>
                    </a:p>
                  </a:txBody>
                  <a:tcPr marL="72733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3826463"/>
                  </a:ext>
                </a:extLst>
              </a:tr>
              <a:tr h="3151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проезда подвижного состава при условии отсутствия конкурентного подъездного пути </a:t>
                      </a:r>
                    </a:p>
                  </a:txBody>
                  <a:tcPr marL="72733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19 594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91,94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тенге/вагонокм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16 368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0178746"/>
                  </a:ext>
                </a:extLst>
              </a:tr>
              <a:tr h="4727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</a:t>
                      </a:r>
                    </a:p>
                  </a:txBody>
                  <a:tcPr marL="72733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224 541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173,83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тенге/вагоночас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190 823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7841207"/>
                  </a:ext>
                </a:extLst>
              </a:tr>
              <a:tr h="1575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Финансовый результат:</a:t>
                      </a:r>
                    </a:p>
                  </a:txBody>
                  <a:tcPr marL="72733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-129 874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9808432"/>
                  </a:ext>
                </a:extLst>
              </a:tr>
              <a:tr h="1575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</a:t>
                      </a:r>
                    </a:p>
                  </a:txBody>
                  <a:tcPr marL="72733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0167419"/>
                  </a:ext>
                </a:extLst>
              </a:tr>
              <a:tr h="3151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проезда подвижного состава при условии отсутствия конкурентного подъездного пути </a:t>
                      </a:r>
                    </a:p>
                  </a:txBody>
                  <a:tcPr marL="72733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91,94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тенге/вагонокм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-10 025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1439493"/>
                  </a:ext>
                </a:extLst>
              </a:tr>
              <a:tr h="4727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</a:t>
                      </a:r>
                    </a:p>
                  </a:txBody>
                  <a:tcPr marL="72733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173,83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тенге/вагоночас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-119 850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26765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9025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10396" y="966923"/>
            <a:ext cx="811849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Затраты на оказание услуг ТОО "ПНХЗ" за 1 полугодие 2025 года</a:t>
            </a: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220071"/>
              </p:ext>
            </p:extLst>
          </p:nvPr>
        </p:nvGraphicFramePr>
        <p:xfrm>
          <a:off x="1400431" y="1515250"/>
          <a:ext cx="7842423" cy="3666350"/>
        </p:xfrm>
        <a:graphic>
          <a:graphicData uri="http://schemas.openxmlformats.org/drawingml/2006/table">
            <a:tbl>
              <a:tblPr/>
              <a:tblGrid>
                <a:gridCol w="3185100">
                  <a:extLst>
                    <a:ext uri="{9D8B030D-6E8A-4147-A177-3AD203B41FA5}">
                      <a16:colId xmlns:a16="http://schemas.microsoft.com/office/drawing/2014/main" val="2187537882"/>
                    </a:ext>
                  </a:extLst>
                </a:gridCol>
                <a:gridCol w="1500535">
                  <a:extLst>
                    <a:ext uri="{9D8B030D-6E8A-4147-A177-3AD203B41FA5}">
                      <a16:colId xmlns:a16="http://schemas.microsoft.com/office/drawing/2014/main" val="4016595740"/>
                    </a:ext>
                  </a:extLst>
                </a:gridCol>
                <a:gridCol w="1429755">
                  <a:extLst>
                    <a:ext uri="{9D8B030D-6E8A-4147-A177-3AD203B41FA5}">
                      <a16:colId xmlns:a16="http://schemas.microsoft.com/office/drawing/2014/main" val="480961007"/>
                    </a:ext>
                  </a:extLst>
                </a:gridCol>
                <a:gridCol w="1727033">
                  <a:extLst>
                    <a:ext uri="{9D8B030D-6E8A-4147-A177-3AD203B41FA5}">
                      <a16:colId xmlns:a16="http://schemas.microsoft.com/office/drawing/2014/main" val="1712769124"/>
                    </a:ext>
                  </a:extLst>
                </a:gridCol>
              </a:tblGrid>
              <a:tr h="7887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услуги 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утвержденной тарифной смете расходы, тыс. тенге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расходы за за 1 полугодие 2025 года, тыс. тенге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Валовая прибыль (+) / убыток (-)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298368"/>
                  </a:ext>
                </a:extLst>
              </a:tr>
              <a:tr h="39059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Реализация услуг в сфере естественной монополии всего:</a:t>
                      </a:r>
                    </a:p>
                  </a:txBody>
                  <a:tcPr marL="88815" marR="7401" marT="7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244 135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207 191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36 944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828756"/>
                  </a:ext>
                </a:extLst>
              </a:tr>
              <a:tr h="19529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</a:t>
                      </a:r>
                    </a:p>
                  </a:txBody>
                  <a:tcPr marL="88815" marR="7401" marT="7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3092058"/>
                  </a:ext>
                </a:extLst>
              </a:tr>
              <a:tr h="65241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проезда подвижного состава при условии отсутствия конкурентного подъездного пути </a:t>
                      </a:r>
                    </a:p>
                  </a:txBody>
                  <a:tcPr marL="88815" marR="7401" marT="7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19 594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16 368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3 226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6863200"/>
                  </a:ext>
                </a:extLst>
              </a:tr>
              <a:tr h="163933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</a:t>
                      </a:r>
                    </a:p>
                  </a:txBody>
                  <a:tcPr marL="88815" marR="7401" marT="7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224 541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190 823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33 719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587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8506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184" y="835319"/>
            <a:ext cx="103220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Объем услуг</a:t>
            </a:r>
            <a:r>
              <a:rPr kumimoji="0" lang="ru-RU" sz="1400" b="1" i="0" u="none" strike="noStrike" kern="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 по 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предоставлению подъездного пути </a:t>
            </a:r>
            <a:r>
              <a:rPr lang="ru-RU" sz="1400" b="1" kern="0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для проезда </a:t>
            </a:r>
            <a:r>
              <a:rPr lang="ru-RU" sz="1400" b="1" kern="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подвижного состава при условии отсутствия конкурентного подъездного пути за </a:t>
            </a:r>
            <a:r>
              <a:rPr lang="ru-RU" sz="1400" b="1" kern="0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1 полугодие 2025 года, вагонокм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086096"/>
              </p:ext>
            </p:extLst>
          </p:nvPr>
        </p:nvGraphicFramePr>
        <p:xfrm>
          <a:off x="214183" y="1598140"/>
          <a:ext cx="4374293" cy="4085412"/>
        </p:xfrm>
        <a:graphic>
          <a:graphicData uri="http://schemas.openxmlformats.org/drawingml/2006/table">
            <a:tbl>
              <a:tblPr/>
              <a:tblGrid>
                <a:gridCol w="397663">
                  <a:extLst>
                    <a:ext uri="{9D8B030D-6E8A-4147-A177-3AD203B41FA5}">
                      <a16:colId xmlns:a16="http://schemas.microsoft.com/office/drawing/2014/main" val="3394338250"/>
                    </a:ext>
                  </a:extLst>
                </a:gridCol>
                <a:gridCol w="2074762">
                  <a:extLst>
                    <a:ext uri="{9D8B030D-6E8A-4147-A177-3AD203B41FA5}">
                      <a16:colId xmlns:a16="http://schemas.microsoft.com/office/drawing/2014/main" val="2367664250"/>
                    </a:ext>
                  </a:extLst>
                </a:gridCol>
                <a:gridCol w="1046027">
                  <a:extLst>
                    <a:ext uri="{9D8B030D-6E8A-4147-A177-3AD203B41FA5}">
                      <a16:colId xmlns:a16="http://schemas.microsoft.com/office/drawing/2014/main" val="4047923450"/>
                    </a:ext>
                  </a:extLst>
                </a:gridCol>
                <a:gridCol w="855841">
                  <a:extLst>
                    <a:ext uri="{9D8B030D-6E8A-4147-A177-3AD203B41FA5}">
                      <a16:colId xmlns:a16="http://schemas.microsoft.com/office/drawing/2014/main" val="2636293298"/>
                    </a:ext>
                  </a:extLst>
                </a:gridCol>
              </a:tblGrid>
              <a:tr h="6969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полугодие факт, вагонокм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в общем объёме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325715"/>
                  </a:ext>
                </a:extLst>
              </a:tr>
              <a:tr h="9265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 услуга по предоставлению подъездного пути для проезда:</a:t>
                      </a:r>
                    </a:p>
                  </a:txBody>
                  <a:tcPr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98 138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6559775"/>
                  </a:ext>
                </a:extLst>
              </a:tr>
              <a:tr h="4673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ТОО "</a:t>
                      </a: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INTERTRANS </a:t>
                      </a:r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С.А."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3 655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3,7%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2485176"/>
                  </a:ext>
                </a:extLst>
              </a:tr>
              <a:tr h="3532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ТОО "ГазИндустрия"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0,3%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0187636"/>
                  </a:ext>
                </a:extLst>
              </a:tr>
              <a:tr h="4673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ТОО "Компания Нефтехим </a:t>
                      </a: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LTD"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988755"/>
                  </a:ext>
                </a:extLst>
              </a:tr>
              <a:tr h="3532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АО НК "КазМунайГаз"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33 538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34,2%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0016417"/>
                  </a:ext>
                </a:extLst>
              </a:tr>
              <a:tr h="4673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ТОО "</a:t>
                      </a: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KC Energy Group"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42 434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43,2%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623411"/>
                  </a:ext>
                </a:extLst>
              </a:tr>
              <a:tr h="3532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Другие потребители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18 123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18,5%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0262689"/>
                  </a:ext>
                </a:extLst>
              </a:tr>
            </a:tbl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937402"/>
              </p:ext>
            </p:extLst>
          </p:nvPr>
        </p:nvGraphicFramePr>
        <p:xfrm>
          <a:off x="4588476" y="1358539"/>
          <a:ext cx="5725541" cy="4457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1764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7708" y="760977"/>
            <a:ext cx="1046205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ru-RU" sz="1600" b="1" kern="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Объем </a:t>
            </a:r>
            <a:r>
              <a:rPr lang="ru-RU" sz="1600" b="1" kern="0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услуг </a:t>
            </a:r>
            <a:r>
              <a:rPr lang="ru-RU" sz="1600" b="1" kern="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по 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 за </a:t>
            </a:r>
            <a:r>
              <a:rPr lang="ru-RU" sz="1600" b="1" kern="0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1 полугодие 2025 </a:t>
            </a:r>
            <a:r>
              <a:rPr lang="ru-RU" sz="1600" b="1" kern="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года, </a:t>
            </a:r>
            <a:r>
              <a:rPr lang="ru-RU" sz="1600" b="1" kern="0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вагоночасов</a:t>
            </a:r>
            <a:endParaRPr kumimoji="0" lang="ru-RU" sz="1600" b="0" i="0" u="none" strike="noStrike" kern="0" cap="none" spc="0" normalizeH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305086"/>
              </p:ext>
            </p:extLst>
          </p:nvPr>
        </p:nvGraphicFramePr>
        <p:xfrm>
          <a:off x="362465" y="1933719"/>
          <a:ext cx="4456670" cy="3836682"/>
        </p:xfrm>
        <a:graphic>
          <a:graphicData uri="http://schemas.openxmlformats.org/drawingml/2006/table">
            <a:tbl>
              <a:tblPr/>
              <a:tblGrid>
                <a:gridCol w="383908">
                  <a:extLst>
                    <a:ext uri="{9D8B030D-6E8A-4147-A177-3AD203B41FA5}">
                      <a16:colId xmlns:a16="http://schemas.microsoft.com/office/drawing/2014/main" val="2116533197"/>
                    </a:ext>
                  </a:extLst>
                </a:gridCol>
                <a:gridCol w="1969614">
                  <a:extLst>
                    <a:ext uri="{9D8B030D-6E8A-4147-A177-3AD203B41FA5}">
                      <a16:colId xmlns:a16="http://schemas.microsoft.com/office/drawing/2014/main" val="2983552301"/>
                    </a:ext>
                  </a:extLst>
                </a:gridCol>
                <a:gridCol w="1109995">
                  <a:extLst>
                    <a:ext uri="{9D8B030D-6E8A-4147-A177-3AD203B41FA5}">
                      <a16:colId xmlns:a16="http://schemas.microsoft.com/office/drawing/2014/main" val="3325538899"/>
                    </a:ext>
                  </a:extLst>
                </a:gridCol>
                <a:gridCol w="993153">
                  <a:extLst>
                    <a:ext uri="{9D8B030D-6E8A-4147-A177-3AD203B41FA5}">
                      <a16:colId xmlns:a16="http://schemas.microsoft.com/office/drawing/2014/main" val="1470941744"/>
                    </a:ext>
                  </a:extLst>
                </a:gridCol>
              </a:tblGrid>
              <a:tr h="8207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полугодие факт, вагоночасов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в общем объёме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1502"/>
                  </a:ext>
                </a:extLst>
              </a:tr>
              <a:tr h="8351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 услуга по предоставлению подъездного пути для стоянки: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675 905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8179240"/>
                  </a:ext>
                </a:extLst>
              </a:tr>
              <a:tr h="417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ТОО "</a:t>
                      </a: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INTERTRANS </a:t>
                      </a:r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С.А."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20 950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3,1%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1578903"/>
                  </a:ext>
                </a:extLst>
              </a:tr>
              <a:tr h="417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ТОО "Компания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Нефтехим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LTD"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4 021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0,6%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8570853"/>
                  </a:ext>
                </a:extLst>
              </a:tr>
              <a:tr h="417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АО НК "КазМунайГаз"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230 257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34,1%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6341932"/>
                  </a:ext>
                </a:extLst>
              </a:tr>
              <a:tr h="417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ТОО "</a:t>
                      </a: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KC Energy Group"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275 079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40,7%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3218932"/>
                  </a:ext>
                </a:extLst>
              </a:tr>
              <a:tr h="417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Другие потребители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145 598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21,5%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9699031"/>
                  </a:ext>
                </a:extLst>
              </a:tr>
            </a:tbl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7930560"/>
              </p:ext>
            </p:extLst>
          </p:nvPr>
        </p:nvGraphicFramePr>
        <p:xfrm>
          <a:off x="4555524" y="1631091"/>
          <a:ext cx="6104238" cy="4122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1741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5 лет_ЛЭД Актовый зал.pptx" id="{BDE3B4AE-1A50-435E-878D-861F57CE8A45}" vid="{1513A24E-1EA1-43BB-A47A-CEF817AB8F6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45 лет_ЛЭД Актовый зал 2</Template>
  <TotalTime>1154</TotalTime>
  <Words>2137</Words>
  <Application>Microsoft Office PowerPoint</Application>
  <PresentationFormat>Произвольный</PresentationFormat>
  <Paragraphs>617</Paragraphs>
  <Slides>11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ye.zhulepo@pnhz.kz</dc:creator>
  <cp:lastModifiedBy>Людвиг Елена Геннадьевна</cp:lastModifiedBy>
  <cp:revision>150</cp:revision>
  <dcterms:created xsi:type="dcterms:W3CDTF">2023-04-21T06:34:07Z</dcterms:created>
  <dcterms:modified xsi:type="dcterms:W3CDTF">2025-07-09T07:02:26Z</dcterms:modified>
</cp:coreProperties>
</file>