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58" r:id="rId3"/>
    <p:sldId id="262" r:id="rId4"/>
    <p:sldId id="263" r:id="rId5"/>
    <p:sldId id="274" r:id="rId6"/>
    <p:sldId id="272" r:id="rId7"/>
    <p:sldId id="275" r:id="rId8"/>
    <p:sldId id="267" r:id="rId9"/>
    <p:sldId id="268" r:id="rId10"/>
    <p:sldId id="273" r:id="rId11"/>
    <p:sldId id="270" r:id="rId12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24CBDBF-C50B-4AF8-B671-1B317234B2F0}">
          <p14:sldIdLst>
            <p14:sldId id="257"/>
            <p14:sldId id="258"/>
            <p14:sldId id="262"/>
            <p14:sldId id="263"/>
            <p14:sldId id="274"/>
            <p14:sldId id="272"/>
            <p14:sldId id="275"/>
            <p14:sldId id="267"/>
            <p14:sldId id="268"/>
            <p14:sldId id="273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CC"/>
    <a:srgbClr val="000099"/>
    <a:srgbClr val="003399"/>
    <a:srgbClr val="006699"/>
    <a:srgbClr val="006666"/>
    <a:srgbClr val="0000FF"/>
    <a:srgbClr val="800080"/>
    <a:srgbClr val="66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674" autoAdjust="0"/>
  </p:normalViewPr>
  <p:slideViewPr>
    <p:cSldViewPr snapToGrid="0" showGuides="1">
      <p:cViewPr varScale="1">
        <p:scale>
          <a:sx n="93" d="100"/>
          <a:sy n="93" d="100"/>
        </p:scale>
        <p:origin x="571" y="67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5\1%20&#1087;&#1086;&#1083;&#1091;&#1075;&#1086;&#1076;&#1080;&#1077;%202025\&#1055;&#1091;&#1073;&#1083;&#1080;&#1095;&#1085;&#1099;&#1081;%20&#1086;&#1090;&#1095;&#1077;&#1090;%201%20&#1087;&#1086;&#1083;&#1091;&#1075;&#1086;&#1076;&#1080;&#1077;%202025&#1075;%20&#1087;&#1086;&#1076;&#1098;&#1077;&#1079;&#1076;&#1085;&#1099;&#1077;%20&#1087;&#1091;&#1090;&#1080;\&#1040;&#1085;&#1072;&#1083;&#1080;&#1079;%20&#1082;%20&#1087;&#1091;&#1073;&#1083;&#1080;&#1095;&#1085;&#1099;&#1084;%20&#1089;&#1083;&#1091;&#1096;&#1072;&#1085;&#1080;&#1103;&#1084;%20&#1062;&#1054;&#1055;&#1055;%201%20&#1087;&#1086;&#1083;&#1091;&#1075;&#1086;&#1076;&#1080;&#1077;%202025%20&#1075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5\1%20&#1087;&#1086;&#1083;&#1091;&#1075;&#1086;&#1076;&#1080;&#1077;%202025\&#1055;&#1091;&#1073;&#1083;&#1080;&#1095;&#1085;&#1099;&#1081;%20&#1086;&#1090;&#1095;&#1077;&#1090;%201%20&#1087;&#1086;&#1083;&#1091;&#1075;&#1086;&#1076;&#1080;&#1077;%202025&#1075;%20&#1087;&#1086;&#1076;&#1098;&#1077;&#1079;&#1076;&#1085;&#1099;&#1077;%20&#1087;&#1091;&#1090;&#1080;\&#1040;&#1085;&#1072;&#1083;&#1080;&#1079;%20&#1082;%20&#1087;&#1091;&#1073;&#1083;&#1080;&#1095;&#1085;&#1099;&#1084;%20&#1089;&#1083;&#1091;&#1096;&#1072;&#1085;&#1080;&#1103;&#1084;%20&#1062;&#1054;&#1055;&#1055;%201%20&#1087;&#1086;&#1083;&#1091;&#1075;&#1086;&#1076;&#1080;&#1077;%202025%20&#1075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603226187111522"/>
          <c:y val="0.17429189352717075"/>
          <c:w val="0.67892156862745101"/>
          <c:h val="0.523831152311634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819-4253-96F6-2688F231FA3D}"/>
              </c:ext>
            </c:extLst>
          </c:dPt>
          <c:dPt>
            <c:idx val="1"/>
            <c:bubble3D val="0"/>
            <c:spPr>
              <a:solidFill>
                <a:srgbClr val="CC00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819-4253-96F6-2688F231FA3D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819-4253-96F6-2688F231FA3D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819-4253-96F6-2688F231FA3D}"/>
              </c:ext>
            </c:extLst>
          </c:dPt>
          <c:dPt>
            <c:idx val="4"/>
            <c:bubble3D val="0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819-4253-96F6-2688F231FA3D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819-4253-96F6-2688F231FA3D}"/>
              </c:ext>
            </c:extLst>
          </c:dPt>
          <c:dLbls>
            <c:dLbl>
              <c:idx val="0"/>
              <c:layout>
                <c:manualLayout>
                  <c:x val="4.5445134076722661E-2"/>
                  <c:y val="5.47323473803793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9F8C15DE-E274-4AA1-BDCB-DBB30EB95817}" type="CATEGORYNAME">
                      <a:rPr lang="ru-RU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  <a:fld id="{541DD484-8158-43FD-B4FC-8F249F8EE617}" type="VALUE">
                      <a:rPr lang="en-US" baseline="0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28134105635815"/>
                      <c:h val="0.127745648054794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19-4253-96F6-2688F231FA3D}"/>
                </c:ext>
              </c:extLst>
            </c:dLbl>
            <c:dLbl>
              <c:idx val="1"/>
              <c:layout>
                <c:manualLayout>
                  <c:x val="-0.15280369253108966"/>
                  <c:y val="9.79627350194735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83181539272095"/>
                      <c:h val="9.80039710275807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819-4253-96F6-2688F231FA3D}"/>
                </c:ext>
              </c:extLst>
            </c:dLbl>
            <c:dLbl>
              <c:idx val="2"/>
              <c:layout>
                <c:manualLayout>
                  <c:x val="-0.38979207379704378"/>
                  <c:y val="3.354171457416069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41079314601013"/>
                      <c:h val="0.152660702767884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819-4253-96F6-2688F231FA3D}"/>
                </c:ext>
              </c:extLst>
            </c:dLbl>
            <c:dLbl>
              <c:idx val="3"/>
              <c:layout>
                <c:manualLayout>
                  <c:x val="-1.1623705078699113E-2"/>
                  <c:y val="3.362864914888247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89542928167726"/>
                      <c:h val="0.11663254718303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819-4253-96F6-2688F231FA3D}"/>
                </c:ext>
              </c:extLst>
            </c:dLbl>
            <c:dLbl>
              <c:idx val="4"/>
              <c:layout>
                <c:manualLayout>
                  <c:x val="0.24953151536205034"/>
                  <c:y val="1.0623744286299473E-2"/>
                </c:manualLayout>
              </c:layout>
              <c:tx>
                <c:rich>
                  <a:bodyPr/>
                  <a:lstStyle/>
                  <a:p>
                    <a:fld id="{4999EE80-29C1-41EC-AA5D-858CD28601DF}" type="CATEGORYNAME">
                      <a:rPr lang="en-US"/>
                      <a:pPr/>
                      <a:t>[ИМЯ КАТЕГОРИИ]</a:t>
                    </a:fld>
                    <a:r>
                      <a:rPr lang="en-US" baseline="0"/>
                      <a:t>; </a:t>
                    </a:r>
                    <a:fld id="{EC383218-E1BF-40A6-90D9-52B86033DC45}" type="VALUE">
                      <a:rPr lang="en-US" baseline="0"/>
                      <a:pPr/>
                      <a:t>[ЗНАЧЕНИЕ]</a:t>
                    </a:fld>
                    <a:r>
                      <a:rPr lang="en-US" baseline="0"/>
                      <a:t> 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19-4253-96F6-2688F231FA3D}"/>
                </c:ext>
              </c:extLst>
            </c:dLbl>
            <c:dLbl>
              <c:idx val="5"/>
              <c:layout>
                <c:manualLayout>
                  <c:x val="-1.3776357665436748E-3"/>
                  <c:y val="7.167038082503837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819-4253-96F6-2688F231FA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"KC Energy Group"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структура'!$C$8:$C$13</c:f>
              <c:numCache>
                <c:formatCode>#,##0</c:formatCode>
                <c:ptCount val="6"/>
                <c:pt idx="0">
                  <c:v>3655.4549999999999</c:v>
                </c:pt>
                <c:pt idx="1">
                  <c:v>254.7552</c:v>
                </c:pt>
                <c:pt idx="2">
                  <c:v>132.25620000000001</c:v>
                </c:pt>
                <c:pt idx="3">
                  <c:v>33538.175999999999</c:v>
                </c:pt>
                <c:pt idx="4">
                  <c:v>42434.277000000002</c:v>
                </c:pt>
                <c:pt idx="5">
                  <c:v>18122.842499999999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19-4253-96F6-2688F231FA3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819-4253-96F6-2688F231FA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819-4253-96F6-2688F231FA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5819-4253-96F6-2688F231FA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5819-4253-96F6-2688F231FA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5819-4253-96F6-2688F231FA3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5819-4253-96F6-2688F231FA3D}"/>
              </c:ext>
            </c:extLst>
          </c:dPt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"KC Energy Group"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структура'!$D$8:$D$13</c:f>
              <c:numCache>
                <c:formatCode>0.0%</c:formatCode>
                <c:ptCount val="6"/>
                <c:pt idx="0">
                  <c:v>3.7248200175227349E-2</c:v>
                </c:pt>
                <c:pt idx="1">
                  <c:v>2.595893721925199E-3</c:v>
                </c:pt>
                <c:pt idx="2">
                  <c:v>1.3476586121330735E-3</c:v>
                </c:pt>
                <c:pt idx="3">
                  <c:v>0.34174588202016049</c:v>
                </c:pt>
                <c:pt idx="4">
                  <c:v>0.43239499432684741</c:v>
                </c:pt>
                <c:pt idx="5">
                  <c:v>0.18466737114370649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819-4253-96F6-2688F231F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97408021901803"/>
          <c:y val="0.11150635475544812"/>
          <c:w val="0.71774094027720214"/>
          <c:h val="0.7078176560917437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F75-49F2-9E43-3A2DF9C0248F}"/>
              </c:ext>
            </c:extLst>
          </c:dPt>
          <c:dPt>
            <c:idx val="1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F75-49F2-9E43-3A2DF9C0248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F75-49F2-9E43-3A2DF9C0248F}"/>
              </c:ext>
            </c:extLst>
          </c:dPt>
          <c:dPt>
            <c:idx val="3"/>
            <c:bubble3D val="0"/>
            <c:explosion val="12"/>
            <c:spPr>
              <a:solidFill>
                <a:srgbClr val="333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F75-49F2-9E43-3A2DF9C0248F}"/>
              </c:ext>
            </c:extLst>
          </c:dPt>
          <c:dPt>
            <c:idx val="4"/>
            <c:bubble3D val="0"/>
            <c:explosion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F75-49F2-9E43-3A2DF9C0248F}"/>
              </c:ext>
            </c:extLst>
          </c:dPt>
          <c:dLbls>
            <c:dLbl>
              <c:idx val="0"/>
              <c:layout>
                <c:manualLayout>
                  <c:x val="3.4772644841174281E-2"/>
                  <c:y val="4.273075007707658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42815270308923"/>
                      <c:h val="0.126106027789293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F75-49F2-9E43-3A2DF9C0248F}"/>
                </c:ext>
              </c:extLst>
            </c:dLbl>
            <c:dLbl>
              <c:idx val="1"/>
              <c:layout>
                <c:manualLayout>
                  <c:x val="-0.26162675832757504"/>
                  <c:y val="3.00214213480434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75-49F2-9E43-3A2DF9C0248F}"/>
                </c:ext>
              </c:extLst>
            </c:dLbl>
            <c:dLbl>
              <c:idx val="2"/>
              <c:layout>
                <c:manualLayout>
                  <c:x val="0"/>
                  <c:y val="3.42184394580735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75-49F2-9E43-3A2DF9C0248F}"/>
                </c:ext>
              </c:extLst>
            </c:dLbl>
            <c:dLbl>
              <c:idx val="3"/>
              <c:layout>
                <c:manualLayout>
                  <c:x val="0.1295637666944717"/>
                  <c:y val="-1.577004487342308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75-49F2-9E43-3A2DF9C0248F}"/>
                </c:ext>
              </c:extLst>
            </c:dLbl>
            <c:dLbl>
              <c:idx val="4"/>
              <c:layout>
                <c:manualLayout>
                  <c:x val="7.0525453817690716E-3"/>
                  <c:y val="1.997248327829979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75-49F2-9E43-3A2DF9C02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"KC Energy Group"</c:v>
                </c:pt>
                <c:pt idx="4">
                  <c:v>Другие потребители</c:v>
                </c:pt>
              </c:strCache>
            </c:strRef>
          </c:ca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20949.61</c:v>
                </c:pt>
                <c:pt idx="1">
                  <c:v>4021.45</c:v>
                </c:pt>
                <c:pt idx="2">
                  <c:v>230257.11000000002</c:v>
                </c:pt>
                <c:pt idx="3">
                  <c:v>275079.08</c:v>
                </c:pt>
                <c:pt idx="4">
                  <c:v>145597.9900000004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75-49F2-9E43-3A2DF9C0248F}"/>
            </c:ext>
          </c:extLst>
        </c:ser>
        <c:ser>
          <c:idx val="1"/>
          <c:order val="1"/>
          <c:tx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"KC Energy Group"</c:v>
                </c:pt>
                <c:pt idx="4">
                  <c:v>Другие потребители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5F75-49F2-9E43-3A2DF9C024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F75-49F2-9E43-3A2DF9C024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F75-49F2-9E43-3A2DF9C024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5F75-49F2-9E43-3A2DF9C024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5F75-49F2-9E43-3A2DF9C0248F}"/>
              </c:ext>
            </c:extLst>
          </c:dP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20949.61</c:v>
                </c:pt>
                <c:pt idx="1">
                  <c:v>4021.45</c:v>
                </c:pt>
                <c:pt idx="2">
                  <c:v>230257.11000000002</c:v>
                </c:pt>
                <c:pt idx="3">
                  <c:v>275079.08</c:v>
                </c:pt>
                <c:pt idx="4">
                  <c:v>145597.9900000004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F75-49F2-9E43-3A2DF9C02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FA9E9-B15D-4057-AE0A-E12568C1544A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BA0A-D2B5-43E2-942A-4D2064B10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8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02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8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6205" y="2259980"/>
            <a:ext cx="8872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монополий,</a:t>
            </a:r>
          </a:p>
          <a:p>
            <a:pPr lvl="0" algn="ctr" defTabSz="914400"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в сфере подъездных путей </a:t>
            </a:r>
            <a:r>
              <a:rPr lang="ru-RU" sz="2400" b="1" kern="0" dirty="0">
                <a:solidFill>
                  <a:srgbClr val="006CB5"/>
                </a:solidFill>
              </a:rPr>
              <a:t>за </a:t>
            </a:r>
            <a:r>
              <a:rPr lang="ru-RU" sz="2400" b="1" kern="0" dirty="0" smtClean="0">
                <a:solidFill>
                  <a:srgbClr val="006CB5"/>
                </a:solidFill>
              </a:rPr>
              <a:t>1 полугодие 2025 </a:t>
            </a:r>
            <a:r>
              <a:rPr lang="ru-RU" sz="2400" b="1" kern="0" dirty="0">
                <a:solidFill>
                  <a:srgbClr val="006CB5"/>
                </a:solidFill>
              </a:rPr>
              <a:t>года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6429" y="817756"/>
            <a:ext cx="7218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+mj-ea"/>
                <a:cs typeface="+mj-cs"/>
              </a:rPr>
              <a:t>Информация по  тарифам ТОО "ПНХЗ" как субъекта естественных монополий</a:t>
            </a: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25934"/>
              </p:ext>
            </p:extLst>
          </p:nvPr>
        </p:nvGraphicFramePr>
        <p:xfrm>
          <a:off x="906163" y="1833419"/>
          <a:ext cx="8748584" cy="3727122"/>
        </p:xfrm>
        <a:graphic>
          <a:graphicData uri="http://schemas.openxmlformats.org/drawingml/2006/table">
            <a:tbl>
              <a:tblPr/>
              <a:tblGrid>
                <a:gridCol w="3882009">
                  <a:extLst>
                    <a:ext uri="{9D8B030D-6E8A-4147-A177-3AD203B41FA5}">
                      <a16:colId xmlns:a16="http://schemas.microsoft.com/office/drawing/2014/main" val="2867692493"/>
                    </a:ext>
                  </a:extLst>
                </a:gridCol>
                <a:gridCol w="1322133">
                  <a:extLst>
                    <a:ext uri="{9D8B030D-6E8A-4147-A177-3AD203B41FA5}">
                      <a16:colId xmlns:a16="http://schemas.microsoft.com/office/drawing/2014/main" val="3914107130"/>
                    </a:ext>
                  </a:extLst>
                </a:gridCol>
                <a:gridCol w="1828482">
                  <a:extLst>
                    <a:ext uri="{9D8B030D-6E8A-4147-A177-3AD203B41FA5}">
                      <a16:colId xmlns:a16="http://schemas.microsoft.com/office/drawing/2014/main" val="103131929"/>
                    </a:ext>
                  </a:extLst>
                </a:gridCol>
                <a:gridCol w="1715960">
                  <a:extLst>
                    <a:ext uri="{9D8B030D-6E8A-4147-A177-3AD203B41FA5}">
                      <a16:colId xmlns:a16="http://schemas.microsoft.com/office/drawing/2014/main" val="3606328193"/>
                    </a:ext>
                  </a:extLst>
                </a:gridCol>
              </a:tblGrid>
              <a:tr h="658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 ТОО "ПНХЗ" тенге, без учета НДС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введения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4266"/>
                  </a:ext>
                </a:extLst>
              </a:tr>
              <a:tr h="928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01.05.2025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30.04.2026г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10820"/>
                  </a:ext>
                </a:extLst>
              </a:tr>
              <a:tr h="2139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01.05.2025 по 30.04.2026г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77391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0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3415" y="1418448"/>
            <a:ext cx="9790769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при заключении договоров на оказание услуг. </a:t>
            </a:r>
          </a:p>
          <a:p>
            <a:pPr marL="34290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>
                <a:solidFill>
                  <a:srgbClr val="0066CC"/>
                </a:solidFill>
              </a:rPr>
              <a:t>Ежемесячно проводится работа по сверке </a:t>
            </a:r>
            <a:r>
              <a:rPr lang="ru-RU" sz="2100" kern="0" dirty="0" smtClean="0">
                <a:solidFill>
                  <a:srgbClr val="0066CC"/>
                </a:solidFill>
              </a:rPr>
              <a:t>объемов потребления </a:t>
            </a:r>
            <a:r>
              <a:rPr lang="ru-RU" sz="2100" kern="0" dirty="0">
                <a:solidFill>
                  <a:srgbClr val="0066CC"/>
                </a:solidFill>
              </a:rPr>
              <a:t>с потребителями услуг, а так же по запросу некоторых потребителей услуг сверка осуществляется еженедельно либо подекадно.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 smtClean="0">
                <a:solidFill>
                  <a:srgbClr val="0066CC"/>
                </a:solidFill>
              </a:rPr>
              <a:t>Фактические объемы ежемесячно подтверждаются актами об оказании производственных услуг, а также реестрами на оказание услуг по подъездным путям, подписанными со стороны ТОО «ПНХЗ» и  субпотребителями.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</a:rPr>
              <a:t>ТОО «ПНХЗ» продолжит работы по выполнению показателей повышения надежности и качества регулируемых услуг. </a:t>
            </a:r>
            <a:endParaRPr kumimoji="0" lang="ru-RU" sz="2100" b="0" i="0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61651" y="933911"/>
            <a:ext cx="8154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400" b="1" kern="0" dirty="0" smtClean="0">
                <a:solidFill>
                  <a:srgbClr val="0066CC"/>
                </a:solidFill>
              </a:rPr>
              <a:t>О работе с потребителями и перспективах деятельности</a:t>
            </a:r>
            <a:endParaRPr lang="ru-RU" sz="2400" kern="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276" y="826880"/>
            <a:ext cx="10140778" cy="4480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15000"/>
              </a:lnSpc>
              <a:spcBef>
                <a:spcPct val="20000"/>
              </a:spcBef>
            </a:pP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нефтехимический завод»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является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одним из крупнейших нефтеперерабатывающих предприятий Казахстана. </a:t>
            </a:r>
            <a:endParaRPr lang="ru-RU" sz="1460" b="1" dirty="0" smtClean="0">
              <a:solidFill>
                <a:srgbClr val="0066CC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2023 года регулируемым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видом деятельности ТОО «Павлодарский Нефтехимический завод» являются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 </a:t>
            </a: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defRPr/>
            </a:pP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мая 2025 года утверждены тарифные сметы на период с 01.05.25г. по 30.04.2026г. и оказание услуг по предоставлению подъездных путей производится по следующим тарифам:</a:t>
            </a:r>
          </a:p>
          <a:p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– </a:t>
            </a:r>
            <a:r>
              <a:rPr lang="ru-RU" sz="1460" b="1" u="sng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91,94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тенге/вагонокм без НДС;</a:t>
            </a:r>
            <a:endParaRPr lang="ru-RU" sz="1460" b="1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– </a:t>
            </a:r>
            <a:r>
              <a:rPr lang="ru-RU" sz="1460" b="1" u="sng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173,83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тенге/вагоно/час без НДС.</a:t>
            </a:r>
            <a:endParaRPr lang="ru-RU" sz="1460" b="1" dirty="0" smtClean="0">
              <a:solidFill>
                <a:srgbClr val="0066CC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defTabSz="914400">
              <a:defRPr/>
            </a:pP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подъездных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</a:t>
            </a:r>
            <a:r>
              <a:rPr lang="ru-RU" sz="1460" b="1" dirty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нефтехимический завод» </a:t>
            </a:r>
            <a:r>
              <a:rPr lang="ru-RU" sz="146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осуществлял 44 потребителям. </a:t>
            </a:r>
            <a:endParaRPr lang="ru-RU" sz="1460" b="1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44958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1568" y="44889"/>
            <a:ext cx="7010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по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98190"/>
              </p:ext>
            </p:extLst>
          </p:nvPr>
        </p:nvGraphicFramePr>
        <p:xfrm>
          <a:off x="156519" y="914399"/>
          <a:ext cx="10429102" cy="5069389"/>
        </p:xfrm>
        <a:graphic>
          <a:graphicData uri="http://schemas.openxmlformats.org/drawingml/2006/table">
            <a:tbl>
              <a:tblPr/>
              <a:tblGrid>
                <a:gridCol w="397771">
                  <a:extLst>
                    <a:ext uri="{9D8B030D-6E8A-4147-A177-3AD203B41FA5}">
                      <a16:colId xmlns:a16="http://schemas.microsoft.com/office/drawing/2014/main" val="2492040465"/>
                    </a:ext>
                  </a:extLst>
                </a:gridCol>
                <a:gridCol w="4114460">
                  <a:extLst>
                    <a:ext uri="{9D8B030D-6E8A-4147-A177-3AD203B41FA5}">
                      <a16:colId xmlns:a16="http://schemas.microsoft.com/office/drawing/2014/main" val="1475122843"/>
                    </a:ext>
                  </a:extLst>
                </a:gridCol>
                <a:gridCol w="870129">
                  <a:extLst>
                    <a:ext uri="{9D8B030D-6E8A-4147-A177-3AD203B41FA5}">
                      <a16:colId xmlns:a16="http://schemas.microsoft.com/office/drawing/2014/main" val="421926316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1658913552"/>
                    </a:ext>
                  </a:extLst>
                </a:gridCol>
                <a:gridCol w="1230610">
                  <a:extLst>
                    <a:ext uri="{9D8B030D-6E8A-4147-A177-3AD203B41FA5}">
                      <a16:colId xmlns:a16="http://schemas.microsoft.com/office/drawing/2014/main" val="495635688"/>
                    </a:ext>
                  </a:extLst>
                </a:gridCol>
                <a:gridCol w="919850">
                  <a:extLst>
                    <a:ext uri="{9D8B030D-6E8A-4147-A177-3AD203B41FA5}">
                      <a16:colId xmlns:a16="http://schemas.microsoft.com/office/drawing/2014/main" val="352750953"/>
                    </a:ext>
                  </a:extLst>
                </a:gridCol>
                <a:gridCol w="1777545">
                  <a:extLst>
                    <a:ext uri="{9D8B030D-6E8A-4147-A177-3AD203B41FA5}">
                      <a16:colId xmlns:a16="http://schemas.microsoft.com/office/drawing/2014/main" val="3412075449"/>
                    </a:ext>
                  </a:extLst>
                </a:gridCol>
              </a:tblGrid>
              <a:tr h="799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за 1 полугодие 2025г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921331"/>
                  </a:ext>
                </a:extLst>
              </a:tr>
              <a:tr h="266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числе: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19 594,0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16 368,4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376955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всего, в том числе: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449,4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606752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272,1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983519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176287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359468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976155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в том числе: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9 431,8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10 255,8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39809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903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 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8 196,6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8 903,9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534333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903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526,2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461,4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321522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3903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Социальные отчисления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258,2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863263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3903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267,2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013077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</a:t>
                      </a:r>
                    </a:p>
                  </a:txBody>
                  <a:tcPr marL="3903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Обязательные пенсионные взносы работодателя (ОПВР)</a:t>
                      </a:r>
                    </a:p>
                  </a:txBody>
                  <a:tcPr marL="46834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204,9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439397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3 462,4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2 539,3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92506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всего, в том числе: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6 250,3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3 392,9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847157"/>
                  </a:ext>
                </a:extLst>
              </a:tr>
              <a:tr h="266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 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согласно графику во втором полугодии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906524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страхование работника от несчастных случаев</a:t>
                      </a:r>
                    </a:p>
                  </a:txBody>
                  <a:tcPr marL="46834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127,0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5149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охраны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5 224,2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2 590,7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553949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труда и техника безопасности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657,4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271,1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622532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05031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расходы, в том числе: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216,7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397237"/>
                  </a:ext>
                </a:extLst>
              </a:tr>
              <a:tr h="266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4.6.1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согласно графику во втором полугодии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132440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4.6.2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466715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4.6.3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327,6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668540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19 594,0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16 368,4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167716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19 594,0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6 343,7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505184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(Убыток)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-10 025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724111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вагоно/км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213 107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98 138,0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794816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46834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864120"/>
                  </a:ext>
                </a:extLst>
              </a:tr>
              <a:tr h="133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46834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91,94</a:t>
                      </a:r>
                    </a:p>
                  </a:txBody>
                  <a:tcPr marL="3903" marR="3903" marT="3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166,79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29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5730" y="118525"/>
            <a:ext cx="768456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 по</a:t>
            </a:r>
            <a:r>
              <a:rPr lang="ru-RU" sz="1250" b="1" dirty="0">
                <a:solidFill>
                  <a:schemeClr val="accent1">
                    <a:lumMod val="75000"/>
                  </a:schemeClr>
                </a:solidFill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25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34971"/>
              </p:ext>
            </p:extLst>
          </p:nvPr>
        </p:nvGraphicFramePr>
        <p:xfrm>
          <a:off x="140042" y="980296"/>
          <a:ext cx="10396153" cy="5023983"/>
        </p:xfrm>
        <a:graphic>
          <a:graphicData uri="http://schemas.openxmlformats.org/drawingml/2006/table">
            <a:tbl>
              <a:tblPr/>
              <a:tblGrid>
                <a:gridCol w="388188">
                  <a:extLst>
                    <a:ext uri="{9D8B030D-6E8A-4147-A177-3AD203B41FA5}">
                      <a16:colId xmlns:a16="http://schemas.microsoft.com/office/drawing/2014/main" val="1207839753"/>
                    </a:ext>
                  </a:extLst>
                </a:gridCol>
                <a:gridCol w="3930399">
                  <a:extLst>
                    <a:ext uri="{9D8B030D-6E8A-4147-A177-3AD203B41FA5}">
                      <a16:colId xmlns:a16="http://schemas.microsoft.com/office/drawing/2014/main" val="1915097115"/>
                    </a:ext>
                  </a:extLst>
                </a:gridCol>
                <a:gridCol w="885554">
                  <a:extLst>
                    <a:ext uri="{9D8B030D-6E8A-4147-A177-3AD203B41FA5}">
                      <a16:colId xmlns:a16="http://schemas.microsoft.com/office/drawing/2014/main" val="2695147245"/>
                    </a:ext>
                  </a:extLst>
                </a:gridCol>
                <a:gridCol w="1091778">
                  <a:extLst>
                    <a:ext uri="{9D8B030D-6E8A-4147-A177-3AD203B41FA5}">
                      <a16:colId xmlns:a16="http://schemas.microsoft.com/office/drawing/2014/main" val="1915912884"/>
                    </a:ext>
                  </a:extLst>
                </a:gridCol>
                <a:gridCol w="1285873">
                  <a:extLst>
                    <a:ext uri="{9D8B030D-6E8A-4147-A177-3AD203B41FA5}">
                      <a16:colId xmlns:a16="http://schemas.microsoft.com/office/drawing/2014/main" val="1399748526"/>
                    </a:ext>
                  </a:extLst>
                </a:gridCol>
                <a:gridCol w="970470">
                  <a:extLst>
                    <a:ext uri="{9D8B030D-6E8A-4147-A177-3AD203B41FA5}">
                      <a16:colId xmlns:a16="http://schemas.microsoft.com/office/drawing/2014/main" val="1035048303"/>
                    </a:ext>
                  </a:extLst>
                </a:gridCol>
                <a:gridCol w="1843891">
                  <a:extLst>
                    <a:ext uri="{9D8B030D-6E8A-4147-A177-3AD203B41FA5}">
                      <a16:colId xmlns:a16="http://schemas.microsoft.com/office/drawing/2014/main" val="2067324526"/>
                    </a:ext>
                  </a:extLst>
                </a:gridCol>
              </a:tblGrid>
              <a:tr h="685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за 1 полугодие 2025г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2848"/>
                  </a:ext>
                </a:extLst>
              </a:tr>
              <a:tr h="3428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числе: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224 541,3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190 822,7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133976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всего, в том числе: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5 239,9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2 103,5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95642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3 172,1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731,7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688593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1 132,5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25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915,5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940,6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217825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775938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в том числе: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106 107,9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119 562,2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247360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780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 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92 211,6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103 804,7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828377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780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5 920,0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5 377,1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553842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3780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Социальные отчисления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2 904,7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4 671,2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364368"/>
                  </a:ext>
                </a:extLst>
              </a:tr>
              <a:tr h="217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3780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2 766,3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3 114,1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192785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</a:t>
                      </a:r>
                    </a:p>
                  </a:txBody>
                  <a:tcPr marL="3780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Обязательные пенсионные взносы работодателя (ОПВР)</a:t>
                      </a:r>
                    </a:p>
                  </a:txBody>
                  <a:tcPr marL="45365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2 305,3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2 595,1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000661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40 366,0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29 604,0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490100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всего, в том числе: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72 827,5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39 553,0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-46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994357"/>
                  </a:ext>
                </a:extLst>
              </a:tr>
              <a:tr h="228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 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216,7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согласно графику во втором полугодии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749617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страхование работника от несчастных случаев</a:t>
                      </a:r>
                    </a:p>
                  </a:txBody>
                  <a:tcPr marL="45365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1 429,3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2 155,1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63720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 охраны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60 904,3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30 201,8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996606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труда и техника безопасности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7 664,2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3 159,2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830840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86,9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532044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расходы, в том числе: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2 526,2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3 969,2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667643"/>
                  </a:ext>
                </a:extLst>
              </a:tr>
              <a:tr h="217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4.6.1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согласно графику во втором полугодии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41724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4.6.2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600,6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463938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4.6.3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1 909,6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3 819,2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84327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224 541,3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190 822,7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146371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224 541,3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70 973,2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-68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291682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(Убыток)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-119 850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767854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вагоно/км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1 291 725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675 905,3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-48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6 месяцев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842185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45365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173,83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929458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45365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173,83</a:t>
                      </a:r>
                    </a:p>
                  </a:txBody>
                  <a:tcPr marL="3780" marR="3780" marT="3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282,32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80" marR="3780" marT="3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130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8975" y="804093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Финансовый </a:t>
            </a:r>
            <a:r>
              <a:rPr lang="ru-RU" b="1" kern="0" dirty="0">
                <a:solidFill>
                  <a:srgbClr val="006CB5"/>
                </a:solidFill>
                <a:cs typeface="Times New Roman" panose="02020603050405020304" pitchFamily="18" charset="0"/>
              </a:rPr>
              <a:t>результат от оказания </a:t>
            </a: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услуг ТОО «ПНХЗ» за 1 полугодие 2025 год,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тыс.тенге</a:t>
            </a:r>
            <a:endParaRPr lang="ru-RU" kern="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16156"/>
              </p:ext>
            </p:extLst>
          </p:nvPr>
        </p:nvGraphicFramePr>
        <p:xfrm>
          <a:off x="1326426" y="1504275"/>
          <a:ext cx="8019591" cy="3609985"/>
        </p:xfrm>
        <a:graphic>
          <a:graphicData uri="http://schemas.openxmlformats.org/drawingml/2006/table">
            <a:tbl>
              <a:tblPr/>
              <a:tblGrid>
                <a:gridCol w="3627282">
                  <a:extLst>
                    <a:ext uri="{9D8B030D-6E8A-4147-A177-3AD203B41FA5}">
                      <a16:colId xmlns:a16="http://schemas.microsoft.com/office/drawing/2014/main" val="724881852"/>
                    </a:ext>
                  </a:extLst>
                </a:gridCol>
                <a:gridCol w="1305821">
                  <a:extLst>
                    <a:ext uri="{9D8B030D-6E8A-4147-A177-3AD203B41FA5}">
                      <a16:colId xmlns:a16="http://schemas.microsoft.com/office/drawing/2014/main" val="3681298693"/>
                    </a:ext>
                  </a:extLst>
                </a:gridCol>
                <a:gridCol w="1332202">
                  <a:extLst>
                    <a:ext uri="{9D8B030D-6E8A-4147-A177-3AD203B41FA5}">
                      <a16:colId xmlns:a16="http://schemas.microsoft.com/office/drawing/2014/main" val="580203458"/>
                    </a:ext>
                  </a:extLst>
                </a:gridCol>
                <a:gridCol w="1754286">
                  <a:extLst>
                    <a:ext uri="{9D8B030D-6E8A-4147-A177-3AD203B41FA5}">
                      <a16:colId xmlns:a16="http://schemas.microsoft.com/office/drawing/2014/main" val="1324635508"/>
                    </a:ext>
                  </a:extLst>
                </a:gridCol>
              </a:tblGrid>
              <a:tr h="883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Выручка факт за 1 полугодие 2025г., тыс.тенге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Себестоимость за 1 полугодие 2025г., тыс.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прибыль (+) / убыток (-)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15925"/>
                  </a:ext>
                </a:extLst>
              </a:tr>
              <a:tr h="4377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77 317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207 191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-129 874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851366"/>
                  </a:ext>
                </a:extLst>
              </a:tr>
              <a:tr h="2188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233417"/>
                  </a:ext>
                </a:extLst>
              </a:tr>
              <a:tr h="6566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53434"/>
                  </a:ext>
                </a:extLst>
              </a:tr>
              <a:tr h="1412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70 973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190 823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-119 850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47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55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0780" y="775900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b="1" kern="0" dirty="0">
                <a:solidFill>
                  <a:schemeClr val="accent1">
                    <a:lumMod val="75000"/>
                  </a:schemeClr>
                </a:solidFill>
              </a:rPr>
              <a:t>Основные финансово-экономические показатели деятельности ТОО «ПНХЗ» в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</a:rPr>
              <a:t>сфере естественной монополии, тыс.тенге (Управленческий учет)</a:t>
            </a:r>
            <a:endParaRPr lang="ru-RU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42950" y="1437661"/>
          <a:ext cx="9313862" cy="4216041"/>
        </p:xfrm>
        <a:graphic>
          <a:graphicData uri="http://schemas.openxmlformats.org/drawingml/2006/table">
            <a:tbl>
              <a:tblPr/>
              <a:tblGrid>
                <a:gridCol w="6253016">
                  <a:extLst>
                    <a:ext uri="{9D8B030D-6E8A-4147-A177-3AD203B41FA5}">
                      <a16:colId xmlns:a16="http://schemas.microsoft.com/office/drawing/2014/main" val="4106884659"/>
                    </a:ext>
                  </a:extLst>
                </a:gridCol>
                <a:gridCol w="1010180">
                  <a:extLst>
                    <a:ext uri="{9D8B030D-6E8A-4147-A177-3AD203B41FA5}">
                      <a16:colId xmlns:a16="http://schemas.microsoft.com/office/drawing/2014/main" val="1826466674"/>
                    </a:ext>
                  </a:extLst>
                </a:gridCol>
                <a:gridCol w="1010180">
                  <a:extLst>
                    <a:ext uri="{9D8B030D-6E8A-4147-A177-3AD203B41FA5}">
                      <a16:colId xmlns:a16="http://schemas.microsoft.com/office/drawing/2014/main" val="2022476709"/>
                    </a:ext>
                  </a:extLst>
                </a:gridCol>
                <a:gridCol w="1040486">
                  <a:extLst>
                    <a:ext uri="{9D8B030D-6E8A-4147-A177-3AD203B41FA5}">
                      <a16:colId xmlns:a16="http://schemas.microsoft.com/office/drawing/2014/main" val="2386789321"/>
                    </a:ext>
                  </a:extLst>
                </a:gridCol>
              </a:tblGrid>
              <a:tr h="472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Утверждённая тарифная смета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Утвержденный тариф, тенге, без учета НДС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1 полугодие 2025г, тыс.тенге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56001"/>
                  </a:ext>
                </a:extLst>
              </a:tr>
              <a:tr h="157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 всего: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244 135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77 317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970596"/>
                  </a:ext>
                </a:extLst>
              </a:tr>
              <a:tr h="157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766202"/>
                  </a:ext>
                </a:extLst>
              </a:tr>
              <a:tr h="315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19 594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6 344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093557"/>
                  </a:ext>
                </a:extLst>
              </a:tr>
              <a:tr h="472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224 541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173,83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70 973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430321"/>
                  </a:ext>
                </a:extLst>
              </a:tr>
              <a:tr h="157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Расходы, всего: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244 135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207 191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403785"/>
                  </a:ext>
                </a:extLst>
              </a:tr>
              <a:tr h="157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826463"/>
                  </a:ext>
                </a:extLst>
              </a:tr>
              <a:tr h="315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19 594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16 368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178746"/>
                  </a:ext>
                </a:extLst>
              </a:tr>
              <a:tr h="472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224 541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173,83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190 823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841207"/>
                  </a:ext>
                </a:extLst>
              </a:tr>
              <a:tr h="157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результат: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-129 874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808432"/>
                  </a:ext>
                </a:extLst>
              </a:tr>
              <a:tr h="157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167419"/>
                  </a:ext>
                </a:extLst>
              </a:tr>
              <a:tr h="315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-10 025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439493"/>
                  </a:ext>
                </a:extLst>
              </a:tr>
              <a:tr h="472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733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173,83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-119 850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676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2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0396" y="966923"/>
            <a:ext cx="8118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Затраты на оказание услуг ТОО "ПНХЗ" за 1 полугодие 2025 года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220071"/>
              </p:ext>
            </p:extLst>
          </p:nvPr>
        </p:nvGraphicFramePr>
        <p:xfrm>
          <a:off x="1400431" y="1515250"/>
          <a:ext cx="7842423" cy="3666350"/>
        </p:xfrm>
        <a:graphic>
          <a:graphicData uri="http://schemas.openxmlformats.org/drawingml/2006/table">
            <a:tbl>
              <a:tblPr/>
              <a:tblGrid>
                <a:gridCol w="3185100">
                  <a:extLst>
                    <a:ext uri="{9D8B030D-6E8A-4147-A177-3AD203B41FA5}">
                      <a16:colId xmlns:a16="http://schemas.microsoft.com/office/drawing/2014/main" val="2187537882"/>
                    </a:ext>
                  </a:extLst>
                </a:gridCol>
                <a:gridCol w="1500535">
                  <a:extLst>
                    <a:ext uri="{9D8B030D-6E8A-4147-A177-3AD203B41FA5}">
                      <a16:colId xmlns:a16="http://schemas.microsoft.com/office/drawing/2014/main" val="4016595740"/>
                    </a:ext>
                  </a:extLst>
                </a:gridCol>
                <a:gridCol w="1429755">
                  <a:extLst>
                    <a:ext uri="{9D8B030D-6E8A-4147-A177-3AD203B41FA5}">
                      <a16:colId xmlns:a16="http://schemas.microsoft.com/office/drawing/2014/main" val="480961007"/>
                    </a:ext>
                  </a:extLst>
                </a:gridCol>
                <a:gridCol w="1727033">
                  <a:extLst>
                    <a:ext uri="{9D8B030D-6E8A-4147-A177-3AD203B41FA5}">
                      <a16:colId xmlns:a16="http://schemas.microsoft.com/office/drawing/2014/main" val="1712769124"/>
                    </a:ext>
                  </a:extLst>
                </a:gridCol>
              </a:tblGrid>
              <a:tr h="788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утвержденной тарифной смете расходы, тыс. тенге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расходы за за 1 полугодие 2025 года, тыс. тенге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прибыль (+) / убыток (-)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298368"/>
                  </a:ext>
                </a:extLst>
              </a:tr>
              <a:tr h="39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L="88815" marR="7401" marT="7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244 135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207 191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36 944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28756"/>
                  </a:ext>
                </a:extLst>
              </a:tr>
              <a:tr h="195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88815" marR="7401" marT="7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092058"/>
                  </a:ext>
                </a:extLst>
              </a:tr>
              <a:tr h="652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88815" marR="7401" marT="7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19 594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16 368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3 226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863200"/>
                  </a:ext>
                </a:extLst>
              </a:tr>
              <a:tr h="1639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88815" marR="7401" marT="7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224 541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190 823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33 719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87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50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184" y="835319"/>
            <a:ext cx="10322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Объем услуг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по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предоставлению подъездного пути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для проезда </a:t>
            </a:r>
            <a:r>
              <a:rPr lang="ru-RU" sz="14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подвижного состава при условии отсутствия конкурентного подъездного пути за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1 полугодие 2025 года, вагонокм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086096"/>
              </p:ext>
            </p:extLst>
          </p:nvPr>
        </p:nvGraphicFramePr>
        <p:xfrm>
          <a:off x="214183" y="1598140"/>
          <a:ext cx="4374293" cy="4085412"/>
        </p:xfrm>
        <a:graphic>
          <a:graphicData uri="http://schemas.openxmlformats.org/drawingml/2006/table">
            <a:tbl>
              <a:tblPr/>
              <a:tblGrid>
                <a:gridCol w="397663">
                  <a:extLst>
                    <a:ext uri="{9D8B030D-6E8A-4147-A177-3AD203B41FA5}">
                      <a16:colId xmlns:a16="http://schemas.microsoft.com/office/drawing/2014/main" val="3394338250"/>
                    </a:ext>
                  </a:extLst>
                </a:gridCol>
                <a:gridCol w="2074762">
                  <a:extLst>
                    <a:ext uri="{9D8B030D-6E8A-4147-A177-3AD203B41FA5}">
                      <a16:colId xmlns:a16="http://schemas.microsoft.com/office/drawing/2014/main" val="2367664250"/>
                    </a:ext>
                  </a:extLst>
                </a:gridCol>
                <a:gridCol w="1046027">
                  <a:extLst>
                    <a:ext uri="{9D8B030D-6E8A-4147-A177-3AD203B41FA5}">
                      <a16:colId xmlns:a16="http://schemas.microsoft.com/office/drawing/2014/main" val="4047923450"/>
                    </a:ext>
                  </a:extLst>
                </a:gridCol>
                <a:gridCol w="855841">
                  <a:extLst>
                    <a:ext uri="{9D8B030D-6E8A-4147-A177-3AD203B41FA5}">
                      <a16:colId xmlns:a16="http://schemas.microsoft.com/office/drawing/2014/main" val="2636293298"/>
                    </a:ext>
                  </a:extLst>
                </a:gridCol>
              </a:tblGrid>
              <a:tr h="6969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полугодие факт, 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25715"/>
                  </a:ext>
                </a:extLst>
              </a:tr>
              <a:tr h="926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проезда: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98 138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559775"/>
                  </a:ext>
                </a:extLst>
              </a:tr>
              <a:tr h="4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485176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"ГазИндустрия"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187636"/>
                  </a:ext>
                </a:extLst>
              </a:tr>
              <a:tr h="4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988755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33 538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016417"/>
                  </a:ext>
                </a:extLst>
              </a:tr>
              <a:tr h="4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KC Energy Group"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23411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262689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37402"/>
              </p:ext>
            </p:extLst>
          </p:nvPr>
        </p:nvGraphicFramePr>
        <p:xfrm>
          <a:off x="4588476" y="1358539"/>
          <a:ext cx="5725541" cy="44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708" y="760977"/>
            <a:ext cx="10462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Объем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услуг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за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1 полугодие 2025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года,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вагоночасов</a:t>
            </a:r>
            <a:endParaRPr kumimoji="0" lang="ru-RU" sz="1600" b="0" i="0" u="none" strike="noStrike" kern="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305086"/>
              </p:ext>
            </p:extLst>
          </p:nvPr>
        </p:nvGraphicFramePr>
        <p:xfrm>
          <a:off x="362465" y="1933719"/>
          <a:ext cx="4456670" cy="3836682"/>
        </p:xfrm>
        <a:graphic>
          <a:graphicData uri="http://schemas.openxmlformats.org/drawingml/2006/table">
            <a:tbl>
              <a:tblPr/>
              <a:tblGrid>
                <a:gridCol w="383908">
                  <a:extLst>
                    <a:ext uri="{9D8B030D-6E8A-4147-A177-3AD203B41FA5}">
                      <a16:colId xmlns:a16="http://schemas.microsoft.com/office/drawing/2014/main" val="2116533197"/>
                    </a:ext>
                  </a:extLst>
                </a:gridCol>
                <a:gridCol w="1969614">
                  <a:extLst>
                    <a:ext uri="{9D8B030D-6E8A-4147-A177-3AD203B41FA5}">
                      <a16:colId xmlns:a16="http://schemas.microsoft.com/office/drawing/2014/main" val="2983552301"/>
                    </a:ext>
                  </a:extLst>
                </a:gridCol>
                <a:gridCol w="1109995">
                  <a:extLst>
                    <a:ext uri="{9D8B030D-6E8A-4147-A177-3AD203B41FA5}">
                      <a16:colId xmlns:a16="http://schemas.microsoft.com/office/drawing/2014/main" val="3325538899"/>
                    </a:ext>
                  </a:extLst>
                </a:gridCol>
                <a:gridCol w="993153">
                  <a:extLst>
                    <a:ext uri="{9D8B030D-6E8A-4147-A177-3AD203B41FA5}">
                      <a16:colId xmlns:a16="http://schemas.microsoft.com/office/drawing/2014/main" val="1470941744"/>
                    </a:ext>
                  </a:extLst>
                </a:gridCol>
              </a:tblGrid>
              <a:tr h="820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полугодие факт, вагоночасов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1502"/>
                  </a:ext>
                </a:extLst>
              </a:tr>
              <a:tr h="835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стоянки: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675 905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179240"/>
                  </a:ext>
                </a:extLst>
              </a:tr>
              <a:tr h="417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20 950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578903"/>
                  </a:ext>
                </a:extLst>
              </a:tr>
              <a:tr h="417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Нефтехим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570853"/>
                  </a:ext>
                </a:extLst>
              </a:tr>
              <a:tr h="417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230 257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341932"/>
                  </a:ext>
                </a:extLst>
              </a:tr>
              <a:tr h="417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KC Energy Group"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275 079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218932"/>
                  </a:ext>
                </a:extLst>
              </a:tr>
              <a:tr h="417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145 598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99031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930560"/>
              </p:ext>
            </p:extLst>
          </p:nvPr>
        </p:nvGraphicFramePr>
        <p:xfrm>
          <a:off x="4555524" y="1631091"/>
          <a:ext cx="6104238" cy="4122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1154</TotalTime>
  <Words>2137</Words>
  <Application>Microsoft Office PowerPoint</Application>
  <PresentationFormat>Произвольный</PresentationFormat>
  <Paragraphs>617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ye.zhulepo@pnhz.kz</dc:creator>
  <cp:lastModifiedBy>Людвиг Елена Геннадьевна</cp:lastModifiedBy>
  <cp:revision>150</cp:revision>
  <dcterms:created xsi:type="dcterms:W3CDTF">2023-04-21T06:34:07Z</dcterms:created>
  <dcterms:modified xsi:type="dcterms:W3CDTF">2025-07-09T07:02:26Z</dcterms:modified>
</cp:coreProperties>
</file>