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120" d="100"/>
          <a:sy n="120" d="100"/>
        </p:scale>
        <p:origin x="582" y="102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3\&#1055;&#1091;&#1073;&#1083;%20&#1086;&#1090;&#1095;&#1077;&#1090;%2025.07.2023%20&#1087;&#1086;%20&#1080;&#1090;&#1086;&#1075;&#1072;&#1084;%201%20&#1087;&#1086;&#1083;&#1091;&#1075;\&#1040;&#1085;&#1072;&#1083;&#1080;&#1079;%20&#1082;%20&#1087;&#1091;&#1073;&#1083;%20&#1054;&#1058;&#1057;%201%20&#1087;&#1086;&#1083;&#1091;&#1075;&#1086;&#1076;&#1080;&#1077;%20%20202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'!$D$21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'!$C$22:$C$25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'!$D$22:$D$25</c:f>
              <c:numCache>
                <c:formatCode>#,##0</c:formatCode>
                <c:ptCount val="4"/>
                <c:pt idx="0">
                  <c:v>103923</c:v>
                </c:pt>
                <c:pt idx="1">
                  <c:v>162557</c:v>
                </c:pt>
                <c:pt idx="2" formatCode="#\ ##0.0">
                  <c:v>19.5</c:v>
                </c:pt>
                <c:pt idx="3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A6-4375-BAE7-5E0DFF7B6D3C}"/>
            </c:ext>
          </c:extLst>
        </c:ser>
        <c:ser>
          <c:idx val="1"/>
          <c:order val="1"/>
          <c:tx>
            <c:strRef>
              <c:f>'сравнение пл об и факт '!$E$21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'!$C$22:$C$25</c:f>
              <c:strCache>
                <c:ptCount val="4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</c:strCache>
            </c:strRef>
          </c:cat>
          <c:val>
            <c:numRef>
              <c:f>'сравнение пл об и факт '!$E$22:$E$25</c:f>
              <c:numCache>
                <c:formatCode>#,##0</c:formatCode>
                <c:ptCount val="4"/>
                <c:pt idx="0">
                  <c:v>48250</c:v>
                </c:pt>
                <c:pt idx="1">
                  <c:v>96417</c:v>
                </c:pt>
                <c:pt idx="2">
                  <c:v>20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A6-4375-BAE7-5E0DFF7B6D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aseline="0"/>
            </a:pPr>
            <a:r>
              <a:rPr lang="ru-RU" sz="1100" baseline="0" dirty="0" smtClean="0"/>
              <a:t>Электр </a:t>
            </a:r>
            <a:r>
              <a:rPr lang="ru-RU" sz="1100" baseline="0" dirty="0" err="1" smtClean="0"/>
              <a:t>энергиясын</a:t>
            </a:r>
            <a:r>
              <a:rPr lang="ru-RU" sz="1100" baseline="0" dirty="0" smtClean="0"/>
              <a:t> беру </a:t>
            </a:r>
            <a:r>
              <a:rPr lang="kk-KZ" sz="1100" baseline="0" dirty="0" smtClean="0"/>
              <a:t>және тарату қызметтерің тұтыну құрылымы</a:t>
            </a:r>
            <a:endParaRPr lang="ru-RU" sz="1100" baseline="0" dirty="0"/>
          </a:p>
        </c:rich>
      </c:tx>
      <c:layout>
        <c:manualLayout>
          <c:xMode val="edge"/>
          <c:yMode val="edge"/>
          <c:x val="0.17128732531680241"/>
          <c:y val="1.3888787157419298E-2"/>
        </c:manualLayout>
      </c:layout>
      <c:overlay val="0"/>
    </c:title>
    <c:autoTitleDeleted val="0"/>
    <c:view3D>
      <c:rotX val="30"/>
      <c:hPercent val="100"/>
      <c:rotY val="8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919534065469731E-2"/>
          <c:y val="0.29365743156504909"/>
          <c:w val="0.85470497917019861"/>
          <c:h val="0.70634256843495069"/>
        </c:manualLayout>
      </c:layout>
      <c:pie3DChart>
        <c:varyColors val="1"/>
        <c:ser>
          <c:idx val="0"/>
          <c:order val="0"/>
          <c:explosion val="8"/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5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7A-40DB-A89D-8C1C8EF0DBA4}"/>
              </c:ext>
            </c:extLst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 lvl="2" algn="ctr" rtl="0"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7A-40DB-A89D-8C1C8EF0DBA4}"/>
                </c:ext>
              </c:extLst>
            </c:dLbl>
            <c:dLbl>
              <c:idx val="1"/>
              <c:layout>
                <c:manualLayout>
                  <c:x val="-2.9131314841271162E-2"/>
                  <c:y val="-8.326602067993606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18693264692309"/>
                      <c:h val="0.17674734893867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17A-40DB-A89D-8C1C8EF0DBA4}"/>
                </c:ext>
              </c:extLst>
            </c:dLbl>
            <c:dLbl>
              <c:idx val="2"/>
              <c:layout>
                <c:manualLayout>
                  <c:x val="-0.18907897935229778"/>
                  <c:y val="-3.35733937650097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13787226875482"/>
                      <c:h val="0.184584352176845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17A-40DB-A89D-8C1C8EF0DBA4}"/>
                </c:ext>
              </c:extLst>
            </c:dLbl>
            <c:dLbl>
              <c:idx val="3"/>
              <c:layout>
                <c:manualLayout>
                  <c:x val="-3.4008439514801779E-2"/>
                  <c:y val="-0.208819436675382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04074618668182"/>
                      <c:h val="0.14944844398475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E17A-40DB-A89D-8C1C8EF0DBA4}"/>
                </c:ext>
              </c:extLst>
            </c:dLbl>
            <c:dLbl>
              <c:idx val="4"/>
              <c:layout>
                <c:manualLayout>
                  <c:x val="8.2876987441942718E-2"/>
                  <c:y val="-5.71212598425196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7A-40DB-A89D-8C1C8EF0DBA4}"/>
                </c:ext>
              </c:extLst>
            </c:dLbl>
            <c:dLbl>
              <c:idx val="5"/>
              <c:layout>
                <c:manualLayout>
                  <c:x val="7.4249312721821045E-2"/>
                  <c:y val="0.1152075462566846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7A-40DB-A89D-8C1C8EF0DBA4}"/>
                </c:ext>
              </c:extLst>
            </c:dLbl>
            <c:dLbl>
              <c:idx val="6"/>
              <c:layout>
                <c:manualLayout>
                  <c:x val="6.7774880799757992E-2"/>
                  <c:y val="0.2332065324285403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7A-40DB-A89D-8C1C8EF0DBA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потребителей'!$C$10:$C$16</c:f>
              <c:strCache>
                <c:ptCount val="7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АО "Казбитумсервис"</c:v>
                </c:pt>
                <c:pt idx="4">
                  <c:v>ТОО "BIG Capital IST"</c:v>
                </c:pt>
                <c:pt idx="5">
                  <c:v>ТОО "NFC Kazakhstan"</c:v>
                </c:pt>
                <c:pt idx="6">
                  <c:v>Прочие </c:v>
                </c:pt>
              </c:strCache>
            </c:strRef>
          </c:cat>
          <c:val>
            <c:numRef>
              <c:f>'структура потребителей'!$E$10:$E$16</c:f>
              <c:numCache>
                <c:formatCode>0.0%</c:formatCode>
                <c:ptCount val="7"/>
                <c:pt idx="0">
                  <c:v>0.51588782848242432</c:v>
                </c:pt>
                <c:pt idx="1">
                  <c:v>0.26601295511057194</c:v>
                </c:pt>
                <c:pt idx="2">
                  <c:v>0.18362132478067805</c:v>
                </c:pt>
                <c:pt idx="3">
                  <c:v>1.4432355543810338E-2</c:v>
                </c:pt>
                <c:pt idx="4">
                  <c:v>4.6039091560659395E-3</c:v>
                </c:pt>
                <c:pt idx="5">
                  <c:v>4.0128109646962729E-3</c:v>
                </c:pt>
                <c:pt idx="6">
                  <c:v>1.1428815961753217E-2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7A-40DB-A89D-8C1C8EF0DBA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kk-KZ" sz="1200" dirty="0" smtClean="0"/>
              <a:t>Жылу</a:t>
            </a:r>
            <a:r>
              <a:rPr lang="kk-KZ" sz="1200" baseline="0" dirty="0" smtClean="0"/>
              <a:t> энергиясының беру және тарату қызметтерің тқтыну құрылымы</a:t>
            </a:r>
            <a:endParaRPr lang="ru-RU" sz="1200" dirty="0"/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F1A-4778-A4CF-15923686CDE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F1A-4778-A4CF-15923686CDE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F1A-4778-A4CF-15923686CDE4}"/>
              </c:ext>
            </c:extLst>
          </c:dPt>
          <c:dLbls>
            <c:dLbl>
              <c:idx val="0"/>
              <c:layout>
                <c:manualLayout>
                  <c:x val="0.12118531066092951"/>
                  <c:y val="-9.7012515657405693E-2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/>
                      <a:t>ТОО "Ертыс сервис"
41,48%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F1A-4778-A4CF-15923686CDE4}"/>
                </c:ext>
              </c:extLst>
            </c:dLbl>
            <c:dLbl>
              <c:idx val="1"/>
              <c:layout>
                <c:manualLayout>
                  <c:x val="6.7991638786093203E-3"/>
                  <c:y val="2.2930655660280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F1A-4778-A4CF-15923686CDE4}"/>
                </c:ext>
              </c:extLst>
            </c:dLbl>
            <c:dLbl>
              <c:idx val="2"/>
              <c:layout>
                <c:manualLayout>
                  <c:x val="2.7434842249657062E-3"/>
                  <c:y val="1.82415854405864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1A-4778-A4CF-15923686CDE4}"/>
                </c:ext>
              </c:extLst>
            </c:dLbl>
            <c:dLbl>
              <c:idx val="3"/>
              <c:layout>
                <c:manualLayout>
                  <c:x val="0.15190801767063067"/>
                  <c:y val="-1.80308172685311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1A-4778-A4CF-15923686CDE4}"/>
                </c:ext>
              </c:extLst>
            </c:dLbl>
            <c:dLbl>
              <c:idx val="4"/>
              <c:layout>
                <c:manualLayout>
                  <c:x val="0.26471652463195189"/>
                  <c:y val="1.01758406959693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1A-4778-A4CF-15923686CDE4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потребителей'!$C$25:$C$27</c:f>
              <c:strCache>
                <c:ptCount val="3"/>
                <c:pt idx="0">
                  <c:v>ТОО "Ертыс сервис"</c:v>
                </c:pt>
                <c:pt idx="1">
                  <c:v>ТОО "Эр Ликид Мунай Тех Газы"</c:v>
                </c:pt>
                <c:pt idx="2">
                  <c:v>ТОО "Гелиос"</c:v>
                </c:pt>
              </c:strCache>
            </c:strRef>
          </c:cat>
          <c:val>
            <c:numRef>
              <c:f>'структура потребителей'!$D$25:$D$27</c:f>
              <c:numCache>
                <c:formatCode>#,##0</c:formatCode>
                <c:ptCount val="3"/>
                <c:pt idx="0">
                  <c:v>48250</c:v>
                </c:pt>
                <c:pt idx="1">
                  <c:v>22414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1A-4778-A4CF-15923686CDE4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потребителей'!$C$25:$C$27</c:f>
              <c:strCache>
                <c:ptCount val="3"/>
                <c:pt idx="0">
                  <c:v>ТОО "Ертыс сервис"</c:v>
                </c:pt>
                <c:pt idx="1">
                  <c:v>ТОО "Эр Ликид Мунай Тех Газы"</c:v>
                </c:pt>
                <c:pt idx="2">
                  <c:v>ТОО "Гелиос"</c:v>
                </c:pt>
              </c:strCache>
            </c:strRef>
          </c:cat>
          <c:val>
            <c:numRef>
              <c:f>'структура потребителей'!$E$25:$E$27</c:f>
              <c:numCache>
                <c:formatCode>0.00%</c:formatCode>
                <c:ptCount val="3"/>
                <c:pt idx="0">
                  <c:v>0.28874752395257958</c:v>
                </c:pt>
                <c:pt idx="1">
                  <c:v>0.13413444563467602</c:v>
                </c:pt>
                <c:pt idx="2">
                  <c:v>1.196880928300848E-4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1A-4778-A4CF-15923686CDE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627430-691B-4B42-A38E-2E326A06401E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348A6-667B-47D0-91F5-85521F7390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62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348A6-667B-47D0-91F5-85521F7390F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84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24.07.2023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" y="298335"/>
            <a:ext cx="2809945" cy="635723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95776" y="1375576"/>
            <a:ext cx="76412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3200" b="1" kern="0" dirty="0">
                <a:solidFill>
                  <a:srgbClr val="006CB5"/>
                </a:solidFill>
              </a:rPr>
              <a:t>2023 </a:t>
            </a:r>
            <a:r>
              <a:rPr lang="ru-RU" sz="3200" b="1" kern="0" dirty="0" err="1">
                <a:solidFill>
                  <a:srgbClr val="006CB5"/>
                </a:solidFill>
              </a:rPr>
              <a:t>жылғы</a:t>
            </a:r>
            <a:r>
              <a:rPr lang="ru-RU" sz="3200" b="1" kern="0" dirty="0">
                <a:solidFill>
                  <a:srgbClr val="006CB5"/>
                </a:solidFill>
              </a:rPr>
              <a:t> 1 </a:t>
            </a:r>
            <a:r>
              <a:rPr lang="ru-RU" sz="3200" b="1" kern="0" dirty="0" err="1">
                <a:solidFill>
                  <a:srgbClr val="006CB5"/>
                </a:solidFill>
              </a:rPr>
              <a:t>жартыжылдыққа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арналған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табиғи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монополиялар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субъектісі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ретінде</a:t>
            </a:r>
            <a:r>
              <a:rPr lang="ru-RU" sz="3200" b="1" kern="0" dirty="0">
                <a:solidFill>
                  <a:srgbClr val="006CB5"/>
                </a:solidFill>
              </a:rPr>
              <a:t> «Павлодар </a:t>
            </a:r>
            <a:r>
              <a:rPr lang="ru-RU" sz="3200" b="1" kern="0" dirty="0" err="1">
                <a:solidFill>
                  <a:srgbClr val="006CB5"/>
                </a:solidFill>
              </a:rPr>
              <a:t>мұнайхимия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зауыты</a:t>
            </a:r>
            <a:r>
              <a:rPr lang="ru-RU" sz="3200" b="1" kern="0" dirty="0">
                <a:solidFill>
                  <a:srgbClr val="006CB5"/>
                </a:solidFill>
              </a:rPr>
              <a:t>» ЖШС </a:t>
            </a:r>
            <a:r>
              <a:rPr lang="ru-RU" sz="3200" b="1" kern="0" dirty="0" err="1">
                <a:solidFill>
                  <a:srgbClr val="006CB5"/>
                </a:solidFill>
              </a:rPr>
              <a:t>қызметінің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қорытындылары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туралы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r>
              <a:rPr lang="ru-RU" sz="3200" b="1" kern="0" dirty="0" err="1">
                <a:solidFill>
                  <a:srgbClr val="006CB5"/>
                </a:solidFill>
              </a:rPr>
              <a:t>есеп</a:t>
            </a:r>
            <a:r>
              <a:rPr lang="ru-RU" sz="3200" b="1" kern="0" dirty="0">
                <a:solidFill>
                  <a:srgbClr val="006CB5"/>
                </a:solidFill>
              </a:rPr>
              <a:t> 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7" y="21614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27868" y="850188"/>
            <a:ext cx="83170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2022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жылдың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, 2023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жылдың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1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жартыжылдығында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«ПМХЗ» ЖШС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көрсеткен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қызметтердің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көлемдері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туралы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ақпарат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400045"/>
              </p:ext>
            </p:extLst>
          </p:nvPr>
        </p:nvGraphicFramePr>
        <p:xfrm>
          <a:off x="723570" y="1558075"/>
          <a:ext cx="9128096" cy="2830964"/>
        </p:xfrm>
        <a:graphic>
          <a:graphicData uri="http://schemas.openxmlformats.org/drawingml/2006/table">
            <a:tbl>
              <a:tblPr/>
              <a:tblGrid>
                <a:gridCol w="4879800">
                  <a:extLst>
                    <a:ext uri="{9D8B030D-6E8A-4147-A177-3AD203B41FA5}">
                      <a16:colId xmlns:a16="http://schemas.microsoft.com/office/drawing/2014/main" val="851803955"/>
                    </a:ext>
                  </a:extLst>
                </a:gridCol>
                <a:gridCol w="1402430">
                  <a:extLst>
                    <a:ext uri="{9D8B030D-6E8A-4147-A177-3AD203B41FA5}">
                      <a16:colId xmlns:a16="http://schemas.microsoft.com/office/drawing/2014/main" val="1261248984"/>
                    </a:ext>
                  </a:extLst>
                </a:gridCol>
                <a:gridCol w="1451638">
                  <a:extLst>
                    <a:ext uri="{9D8B030D-6E8A-4147-A177-3AD203B41FA5}">
                      <a16:colId xmlns:a16="http://schemas.microsoft.com/office/drawing/2014/main" val="1431302484"/>
                    </a:ext>
                  </a:extLst>
                </a:gridCol>
                <a:gridCol w="1394228">
                  <a:extLst>
                    <a:ext uri="{9D8B030D-6E8A-4147-A177-3AD203B41FA5}">
                      <a16:colId xmlns:a16="http://schemas.microsoft.com/office/drawing/2014/main" val="1751631029"/>
                    </a:ext>
                  </a:extLst>
                </a:gridCol>
              </a:tblGrid>
              <a:tr h="6317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Көрсетілетін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қызмет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көлемі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жартыжылдық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1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жартыжылдық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2023г.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Ауытқу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%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552377"/>
                  </a:ext>
                </a:extLst>
              </a:tr>
              <a:tr h="44349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Таранту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желілеріне</a:t>
                      </a:r>
                      <a:endParaRPr lang="ru-RU" sz="14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ауыз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беруге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қатысты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сумен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жабдықтау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м3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73 325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252324"/>
                  </a:ext>
                </a:extLst>
              </a:tr>
              <a:tr h="63177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Таранту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желілеріне</a:t>
                      </a:r>
                      <a:endParaRPr lang="ru-RU" sz="14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техникалық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беруге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қатысты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сумен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жабдықтау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м3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80 036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405651"/>
                  </a:ext>
                </a:extLst>
              </a:tr>
              <a:tr h="23381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Ағынды суды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бұру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бойынша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бұру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м3  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41 144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39 607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066059"/>
                  </a:ext>
                </a:extLst>
              </a:tr>
              <a:tr h="42427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Электр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мың.кВтч</a:t>
                      </a:r>
                      <a:endParaRPr lang="ru-RU" sz="14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42 336,8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39 959,5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3680752"/>
                  </a:ext>
                </a:extLst>
              </a:tr>
              <a:tr h="41820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Жылу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r>
                        <a:rPr lang="ru-RU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қызметтері,Гкал</a:t>
                      </a:r>
                      <a:endParaRPr lang="ru-RU" sz="14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155,6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5676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71239" y="4579435"/>
            <a:ext cx="81180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255905" algn="just" defTabSz="914400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2023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жылы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«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NFC Kazakhstan»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ЖШС-мен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іс-әрекет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жасасудың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қысқаруына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байланысты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шарт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жасалмауы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нәтижесінде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2023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жылдың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жартыжылдығында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қызмет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көрсету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көлемі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2022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жылдың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деңгейінен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төмен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1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44" y="201280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57092" y="835319"/>
            <a:ext cx="84377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БТС-пен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салыстырғанда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қосалқы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тұтынушылар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бөлінісінде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жылу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энергиясын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беру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және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тарату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жөніндегі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қызметті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ұсыну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көлемі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.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869749"/>
              </p:ext>
            </p:extLst>
          </p:nvPr>
        </p:nvGraphicFramePr>
        <p:xfrm>
          <a:off x="765715" y="1469358"/>
          <a:ext cx="4763818" cy="2739356"/>
        </p:xfrm>
        <a:graphic>
          <a:graphicData uri="http://schemas.openxmlformats.org/drawingml/2006/table">
            <a:tbl>
              <a:tblPr/>
              <a:tblGrid>
                <a:gridCol w="332567">
                  <a:extLst>
                    <a:ext uri="{9D8B030D-6E8A-4147-A177-3AD203B41FA5}">
                      <a16:colId xmlns:a16="http://schemas.microsoft.com/office/drawing/2014/main" val="957101821"/>
                    </a:ext>
                  </a:extLst>
                </a:gridCol>
                <a:gridCol w="1903710">
                  <a:extLst>
                    <a:ext uri="{9D8B030D-6E8A-4147-A177-3AD203B41FA5}">
                      <a16:colId xmlns:a16="http://schemas.microsoft.com/office/drawing/2014/main" val="1954965267"/>
                    </a:ext>
                  </a:extLst>
                </a:gridCol>
                <a:gridCol w="1035170">
                  <a:extLst>
                    <a:ext uri="{9D8B030D-6E8A-4147-A177-3AD203B41FA5}">
                      <a16:colId xmlns:a16="http://schemas.microsoft.com/office/drawing/2014/main" val="361495508"/>
                    </a:ext>
                  </a:extLst>
                </a:gridCol>
                <a:gridCol w="853290">
                  <a:extLst>
                    <a:ext uri="{9D8B030D-6E8A-4147-A177-3AD203B41FA5}">
                      <a16:colId xmlns:a16="http://schemas.microsoft.com/office/drawing/2014/main" val="674091930"/>
                    </a:ext>
                  </a:extLst>
                </a:gridCol>
                <a:gridCol w="639081">
                  <a:extLst>
                    <a:ext uri="{9D8B030D-6E8A-4147-A177-3AD203B41FA5}">
                      <a16:colId xmlns:a16="http://schemas.microsoft.com/office/drawing/2014/main" val="4184089374"/>
                    </a:ext>
                  </a:extLst>
                </a:gridCol>
              </a:tblGrid>
              <a:tr h="69119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Кәсіпорындардың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lang="ru-RU" sz="10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БТС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жоспарланған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Нақты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Ауытқу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64781"/>
                  </a:ext>
                </a:extLst>
              </a:tr>
              <a:tr h="30719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Ертыс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сервис»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48 250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6758526"/>
                  </a:ext>
                </a:extLst>
              </a:tr>
              <a:tr h="37429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«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Компания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LTD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96 417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-41%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0085970"/>
                  </a:ext>
                </a:extLst>
              </a:tr>
              <a:tr h="31951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"Гелиос«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3461267"/>
                  </a:ext>
                </a:extLst>
              </a:tr>
              <a:tr h="36476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NFC 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Kazakhstan«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693651"/>
                  </a:ext>
                </a:extLst>
              </a:tr>
              <a:tr h="39980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"Эр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Тех 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Газы«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22 414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-64%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4033604"/>
                  </a:ext>
                </a:extLst>
              </a:tr>
              <a:tr h="28159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Барлы</a:t>
                      </a:r>
                      <a:r>
                        <a:rPr lang="kk-KZ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ғы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0,1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781111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5848991"/>
              </p:ext>
            </p:extLst>
          </p:nvPr>
        </p:nvGraphicFramePr>
        <p:xfrm>
          <a:off x="5115156" y="1304834"/>
          <a:ext cx="5114694" cy="3059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65715" y="4208714"/>
            <a:ext cx="96345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2023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жылғы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жартыжылдықта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ұсынылған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қызметтердің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көлемі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БТС-та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белгіленген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мөлшерден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49,9%-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құрады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Бекітілген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смета 60 582,4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мың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теңге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болған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кезде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есепті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кезеңдегі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нақты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шығындар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135 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861</a:t>
            </a:r>
            <a:r>
              <a:rPr 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,4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мың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теңгені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құрады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Қосалқы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үшін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 Гкал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энергиясы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қызметін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көрсетуге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нақты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шығындар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бекітілген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190,15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теңге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/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Гкалдан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813</a:t>
            </a:r>
            <a:r>
              <a:rPr 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,05</a:t>
            </a:r>
            <a:r>
              <a:rPr lang="ru-RU" sz="11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теңге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/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Гкалды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құрады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ru-RU" sz="1100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171450" lvl="0" indent="-171450" algn="just" defTabSz="91440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2023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жылдың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жартыжылдығында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«ПМХЗ» ЖШС мен «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SERVICE-PVL»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ЖШС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арасында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магистральдық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жергілікті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құбырларға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техникалық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техникалық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ұзақ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мерзімді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келісімшарт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жасалды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«</a:t>
            </a: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SERVICE-PVL» 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ЖШС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қажетті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материалдарды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желіге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ағымдағы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жөндеу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жұмыстарын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орындауға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пайдаланатын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бұйымдарды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өз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бетінше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сатып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алды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жұмыскерлеріне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арнайы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арнайы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киімдер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мен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еңбекті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қорғау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материалдарын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сатып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алды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сондықтан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тарифтік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сметада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еңбекақы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тауарлық-материалдық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қорлар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шығындар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жоқ</a:t>
            </a:r>
            <a:r>
              <a:rPr lang="ru-RU" sz="11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06966" y="760977"/>
            <a:ext cx="946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БТС-пен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салыстырғанда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қосалқы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тұтынушылар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бөлінісінде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электр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энергиясын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беру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және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тарату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жөніндегі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қызметті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ұсыну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көлемі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.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4907"/>
              </p:ext>
            </p:extLst>
          </p:nvPr>
        </p:nvGraphicFramePr>
        <p:xfrm>
          <a:off x="416313" y="1468863"/>
          <a:ext cx="4616604" cy="2895788"/>
        </p:xfrm>
        <a:graphic>
          <a:graphicData uri="http://schemas.openxmlformats.org/drawingml/2006/table">
            <a:tbl>
              <a:tblPr/>
              <a:tblGrid>
                <a:gridCol w="319667">
                  <a:extLst>
                    <a:ext uri="{9D8B030D-6E8A-4147-A177-3AD203B41FA5}">
                      <a16:colId xmlns:a16="http://schemas.microsoft.com/office/drawing/2014/main" val="4150685745"/>
                    </a:ext>
                  </a:extLst>
                </a:gridCol>
                <a:gridCol w="1838699">
                  <a:extLst>
                    <a:ext uri="{9D8B030D-6E8A-4147-A177-3AD203B41FA5}">
                      <a16:colId xmlns:a16="http://schemas.microsoft.com/office/drawing/2014/main" val="3943552395"/>
                    </a:ext>
                  </a:extLst>
                </a:gridCol>
                <a:gridCol w="800423">
                  <a:extLst>
                    <a:ext uri="{9D8B030D-6E8A-4147-A177-3AD203B41FA5}">
                      <a16:colId xmlns:a16="http://schemas.microsoft.com/office/drawing/2014/main" val="795203085"/>
                    </a:ext>
                  </a:extLst>
                </a:gridCol>
                <a:gridCol w="832625">
                  <a:extLst>
                    <a:ext uri="{9D8B030D-6E8A-4147-A177-3AD203B41FA5}">
                      <a16:colId xmlns:a16="http://schemas.microsoft.com/office/drawing/2014/main" val="4089308837"/>
                    </a:ext>
                  </a:extLst>
                </a:gridCol>
                <a:gridCol w="825190">
                  <a:extLst>
                    <a:ext uri="{9D8B030D-6E8A-4147-A177-3AD203B41FA5}">
                      <a16:colId xmlns:a16="http://schemas.microsoft.com/office/drawing/2014/main" val="1662814373"/>
                    </a:ext>
                  </a:extLst>
                </a:gridCol>
              </a:tblGrid>
              <a:tr h="78591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Кәсіпорындардың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lang="ru-RU" sz="10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БТС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жоспарланған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мың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Нақты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мың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. </a:t>
                      </a:r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Ауытқу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566568"/>
                  </a:ext>
                </a:extLst>
              </a:tr>
              <a:tr h="38810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«Компания </a:t>
                      </a:r>
                      <a:r>
                        <a:rPr lang="ru-RU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LTD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r>
                        <a:rPr lang="kk-KZ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20 615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2113876"/>
                  </a:ext>
                </a:extLst>
              </a:tr>
              <a:tr h="19599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Казбитумсервис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 АК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1 720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577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-66%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307288"/>
                  </a:ext>
                </a:extLst>
              </a:tr>
              <a:tr h="19599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NFC 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Kazakhstan"</a:t>
                      </a:r>
                      <a:r>
                        <a:rPr lang="kk-KZ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306177"/>
                  </a:ext>
                </a:extLst>
              </a:tr>
              <a:tr h="23614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en-US" sz="1000" b="0" i="0" u="none" strike="noStrike" dirty="0">
                          <a:effectLst/>
                          <a:latin typeface="Arial" panose="020B0604020202020204" pitchFamily="34" charset="0"/>
                        </a:rPr>
                        <a:t>BIG Capital </a:t>
                      </a:r>
                      <a:r>
                        <a:rPr lang="en-US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IST"</a:t>
                      </a:r>
                      <a:r>
                        <a:rPr lang="kk-KZ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470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00163"/>
                  </a:ext>
                </a:extLst>
              </a:tr>
              <a:tr h="34197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"Эр </a:t>
                      </a:r>
                      <a:r>
                        <a:rPr lang="ru-RU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 Тех 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Газы" ЖШС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10 630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2476231"/>
                  </a:ext>
                </a:extLst>
              </a:tr>
              <a:tr h="2640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ru-RU" sz="10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Павлодароргсинтез</a:t>
                      </a:r>
                      <a:r>
                        <a:rPr lang="ru-RU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 ЖШС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7 337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305136"/>
                  </a:ext>
                </a:extLst>
              </a:tr>
              <a:tr h="26197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kk-KZ" sz="1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Басқалар</a:t>
                      </a:r>
                      <a:endParaRPr lang="ru-RU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2 934,6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>
                          <a:effectLst/>
                          <a:latin typeface="Arial" panose="020B0604020202020204" pitchFamily="34" charset="0"/>
                        </a:rPr>
                        <a:t>456,7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Arial" panose="020B0604020202020204" pitchFamily="34" charset="0"/>
                        </a:rPr>
                        <a:t>-84%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403658"/>
                  </a:ext>
                </a:extLst>
              </a:tr>
              <a:tr h="22560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Барлығы</a:t>
                      </a:r>
                      <a:endParaRPr lang="ru-RU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93 032,6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1" i="0" u="none" strike="noStrike" dirty="0">
                          <a:effectLst/>
                          <a:latin typeface="Arial" panose="020B0604020202020204" pitchFamily="34" charset="0"/>
                        </a:rPr>
                        <a:t>-57%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81796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454" y="1468863"/>
            <a:ext cx="4415881" cy="306658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9597" y="4534829"/>
            <a:ext cx="10041037" cy="145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44958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Энергиямен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жабдықтау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цехының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бәсекелес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ортаға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шығуына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байланысты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электр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энергиясын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беру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бөлу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жөніндегі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қызметтерді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көрсетуге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қажетті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еңбек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жағдайларын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жасауға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тартылған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персоналды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ұстауға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арналған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шығындарды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үшінші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тұлға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көтереді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ұйым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- «ПМХЗ» ЖШС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шарттық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қатынаста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болған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«</a:t>
            </a:r>
            <a:r>
              <a:rPr lang="en-US" sz="1200" dirty="0">
                <a:solidFill>
                  <a:prstClr val="black"/>
                </a:solidFill>
                <a:latin typeface="Times New Roman"/>
                <a:ea typeface="Times New Roman"/>
              </a:rPr>
              <a:t>ENERGY SERVICE-PVL» 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ЖШС. </a:t>
            </a:r>
          </a:p>
          <a:p>
            <a:pPr marL="342900" lvl="0" indent="4572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Бекітілген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тарифтік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сметаға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сәйкес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электр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энергиясын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беру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және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тарату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бойынша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қызметтерді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көрсету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көлемі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93 032,6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мың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кВтсағ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құрады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есепті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кезеңде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қызметтің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нақты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тұтыну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көлемі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39 960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мың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кВтсағ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құрады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43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%.</a:t>
            </a:r>
          </a:p>
          <a:p>
            <a:pPr marL="342900" lvl="0" indent="4572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Қосалқы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тұтынушылардың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1 кВт/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сағ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электр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энергиясына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қызмет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көрсетуге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жұмсалған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нақты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шығындары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en-US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,8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9</a:t>
            </a:r>
            <a:r>
              <a:rPr lang="en-US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8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теңге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/кВт/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сағ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құрады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бұл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ТСБ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жоспарланған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1 кВт/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сағ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үшін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0,408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теңгемен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салыстырғанда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7 </a:t>
            </a:r>
            <a:r>
              <a:rPr lang="ru-RU" sz="1200" dirty="0" err="1">
                <a:solidFill>
                  <a:prstClr val="black"/>
                </a:solidFill>
                <a:latin typeface="Times New Roman"/>
                <a:ea typeface="Times New Roman"/>
              </a:rPr>
              <a:t>есе</a:t>
            </a:r>
            <a:r>
              <a:rPr lang="ru-RU" sz="12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жоғары</a:t>
            </a:r>
            <a:r>
              <a:rPr lang="ru-RU" sz="1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sz="12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1966" y="760978"/>
            <a:ext cx="86510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 err="1">
                <a:solidFill>
                  <a:srgbClr val="006CB5"/>
                </a:solidFill>
              </a:rPr>
              <a:t>Қосалқы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тұтынушылар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жағдайында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электр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энергиясын</a:t>
            </a:r>
            <a:r>
              <a:rPr lang="ru-RU" sz="2000" b="1" kern="0" dirty="0">
                <a:solidFill>
                  <a:srgbClr val="006CB5"/>
                </a:solidFill>
              </a:rPr>
              <a:t> беру </a:t>
            </a:r>
            <a:r>
              <a:rPr lang="ru-RU" sz="2000" b="1" kern="0" dirty="0" err="1">
                <a:solidFill>
                  <a:srgbClr val="006CB5"/>
                </a:solidFill>
              </a:rPr>
              <a:t>және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бөлу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жөніндегі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қызметтерді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көрсету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көлемі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861"/>
              </p:ext>
            </p:extLst>
          </p:nvPr>
        </p:nvGraphicFramePr>
        <p:xfrm>
          <a:off x="524786" y="1468863"/>
          <a:ext cx="4508390" cy="3694994"/>
        </p:xfrm>
        <a:graphic>
          <a:graphicData uri="http://schemas.openxmlformats.org/drawingml/2006/table">
            <a:tbl>
              <a:tblPr/>
              <a:tblGrid>
                <a:gridCol w="484887">
                  <a:extLst>
                    <a:ext uri="{9D8B030D-6E8A-4147-A177-3AD203B41FA5}">
                      <a16:colId xmlns:a16="http://schemas.microsoft.com/office/drawing/2014/main" val="1254703899"/>
                    </a:ext>
                  </a:extLst>
                </a:gridCol>
                <a:gridCol w="2043989">
                  <a:extLst>
                    <a:ext uri="{9D8B030D-6E8A-4147-A177-3AD203B41FA5}">
                      <a16:colId xmlns:a16="http://schemas.microsoft.com/office/drawing/2014/main" val="2222497346"/>
                    </a:ext>
                  </a:extLst>
                </a:gridCol>
                <a:gridCol w="1173281">
                  <a:extLst>
                    <a:ext uri="{9D8B030D-6E8A-4147-A177-3AD203B41FA5}">
                      <a16:colId xmlns:a16="http://schemas.microsoft.com/office/drawing/2014/main" val="4091661615"/>
                    </a:ext>
                  </a:extLst>
                </a:gridCol>
                <a:gridCol w="806233">
                  <a:extLst>
                    <a:ext uri="{9D8B030D-6E8A-4147-A177-3AD203B41FA5}">
                      <a16:colId xmlns:a16="http://schemas.microsoft.com/office/drawing/2014/main" val="681868085"/>
                    </a:ext>
                  </a:extLst>
                </a:gridCol>
              </a:tblGrid>
              <a:tr h="9006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Кәсіпорындардың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lang="ru-RU" sz="1200" b="1" i="0" u="none" strike="noStrike" dirty="0" smtClean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жартыжылдықтағы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нақты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мың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кВт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Бөлісу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554348"/>
                  </a:ext>
                </a:extLst>
              </a:tr>
              <a:tr h="4293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«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Компания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LTD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r>
                        <a:rPr lang="kk-KZ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20 615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51,6%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758090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"Эр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Тех 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Газы«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10 630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897679"/>
                  </a:ext>
                </a:extLst>
              </a:tr>
              <a:tr h="3078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Павлодароргсинтез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7 337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67076"/>
                  </a:ext>
                </a:extLst>
              </a:tr>
              <a:tr h="2869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Казбитумсервис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« АК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9465360"/>
                  </a:ext>
                </a:extLst>
              </a:tr>
              <a:tr h="2869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BIG Capital 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IST«</a:t>
                      </a:r>
                      <a:r>
                        <a:rPr lang="kk-KZ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3396901"/>
                  </a:ext>
                </a:extLst>
              </a:tr>
              <a:tr h="3445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NFC 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Kazakhstan«</a:t>
                      </a:r>
                      <a:r>
                        <a:rPr lang="kk-KZ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63987"/>
                  </a:ext>
                </a:extLst>
              </a:tr>
              <a:tr h="29827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Басқалар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959410"/>
                  </a:ext>
                </a:extLst>
              </a:tr>
              <a:tr h="3124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597185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76151"/>
              </p:ext>
            </p:extLst>
          </p:nvPr>
        </p:nvGraphicFramePr>
        <p:xfrm>
          <a:off x="5160397" y="1468863"/>
          <a:ext cx="5478448" cy="3802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0165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85677" y="818984"/>
            <a:ext cx="83488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 err="1">
                <a:solidFill>
                  <a:srgbClr val="006CB5"/>
                </a:solidFill>
              </a:rPr>
              <a:t>Қосалқы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тұтынушылар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жағдайында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жылу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энергиясын</a:t>
            </a:r>
            <a:r>
              <a:rPr lang="ru-RU" sz="2000" b="1" kern="0" dirty="0">
                <a:solidFill>
                  <a:srgbClr val="006CB5"/>
                </a:solidFill>
              </a:rPr>
              <a:t> беру </a:t>
            </a:r>
            <a:r>
              <a:rPr lang="ru-RU" sz="2000" b="1" kern="0" dirty="0" err="1">
                <a:solidFill>
                  <a:srgbClr val="006CB5"/>
                </a:solidFill>
              </a:rPr>
              <a:t>және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бөлу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бойынша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қызметтерді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көрсету</a:t>
            </a:r>
            <a:r>
              <a:rPr lang="ru-RU" sz="2000" b="1" kern="0" dirty="0">
                <a:solidFill>
                  <a:srgbClr val="006CB5"/>
                </a:solidFill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</a:rPr>
              <a:t>көлемі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955532"/>
              </p:ext>
            </p:extLst>
          </p:nvPr>
        </p:nvGraphicFramePr>
        <p:xfrm>
          <a:off x="742949" y="1617663"/>
          <a:ext cx="5295542" cy="3437415"/>
        </p:xfrm>
        <a:graphic>
          <a:graphicData uri="http://schemas.openxmlformats.org/drawingml/2006/table">
            <a:tbl>
              <a:tblPr/>
              <a:tblGrid>
                <a:gridCol w="549992">
                  <a:extLst>
                    <a:ext uri="{9D8B030D-6E8A-4147-A177-3AD203B41FA5}">
                      <a16:colId xmlns:a16="http://schemas.microsoft.com/office/drawing/2014/main" val="3574103184"/>
                    </a:ext>
                  </a:extLst>
                </a:gridCol>
                <a:gridCol w="2526425">
                  <a:extLst>
                    <a:ext uri="{9D8B030D-6E8A-4147-A177-3AD203B41FA5}">
                      <a16:colId xmlns:a16="http://schemas.microsoft.com/office/drawing/2014/main" val="2038332485"/>
                    </a:ext>
                  </a:extLst>
                </a:gridCol>
                <a:gridCol w="1600151">
                  <a:extLst>
                    <a:ext uri="{9D8B030D-6E8A-4147-A177-3AD203B41FA5}">
                      <a16:colId xmlns:a16="http://schemas.microsoft.com/office/drawing/2014/main" val="2518690372"/>
                    </a:ext>
                  </a:extLst>
                </a:gridCol>
                <a:gridCol w="618974">
                  <a:extLst>
                    <a:ext uri="{9D8B030D-6E8A-4147-A177-3AD203B41FA5}">
                      <a16:colId xmlns:a16="http://schemas.microsoft.com/office/drawing/2014/main" val="1377557777"/>
                    </a:ext>
                  </a:extLst>
                </a:gridCol>
              </a:tblGrid>
              <a:tr h="13690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Кәсіпорындардың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lang="ru-RU" sz="1200" b="1" i="0" u="none" strike="noStrike" dirty="0" smtClean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жартыжылдықтағы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нақты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мың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кВт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Бөлісу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6492"/>
                  </a:ext>
                </a:extLst>
              </a:tr>
              <a:tr h="4956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«Компания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Нефтехим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LTD</a:t>
                      </a:r>
                      <a:r>
                        <a:rPr lang="en-US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»</a:t>
                      </a:r>
                      <a:r>
                        <a:rPr lang="kk-KZ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ЖШС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96 417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57,7%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137515"/>
                  </a:ext>
                </a:extLst>
              </a:tr>
              <a:tr h="3628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Ертыс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сервис«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48 250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28,9%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7675632"/>
                  </a:ext>
                </a:extLst>
              </a:tr>
              <a:tr h="5166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"Эр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Ликид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>
                          <a:effectLst/>
                          <a:latin typeface="Arial" panose="020B0604020202020204" pitchFamily="34" charset="0"/>
                        </a:rPr>
                        <a:t>Мунай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Тех 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Газы«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22 414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13,4%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113537"/>
                  </a:ext>
                </a:extLst>
              </a:tr>
              <a:tr h="4091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"Гелиос« ЖШС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47448"/>
                  </a:ext>
                </a:extLst>
              </a:tr>
              <a:tr h="28413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027687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346249"/>
              </p:ext>
            </p:extLst>
          </p:nvPr>
        </p:nvGraphicFramePr>
        <p:xfrm>
          <a:off x="5567412" y="1526870"/>
          <a:ext cx="4850296" cy="386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598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94845" y="816093"/>
            <a:ext cx="78280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Табиғи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монополия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субъектісі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ретіндегі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«ПМХЗ» ЖШС-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нің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smtClean="0">
                <a:solidFill>
                  <a:srgbClr val="006CB5"/>
                </a:solidFill>
                <a:ea typeface="+mj-ea"/>
                <a:cs typeface="+mj-cs"/>
              </a:rPr>
              <a:t>01.08.2023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жылғы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тарифтері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туралы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ақпарат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499277"/>
              </p:ext>
            </p:extLst>
          </p:nvPr>
        </p:nvGraphicFramePr>
        <p:xfrm>
          <a:off x="892098" y="1812354"/>
          <a:ext cx="9344722" cy="4053187"/>
        </p:xfrm>
        <a:graphic>
          <a:graphicData uri="http://schemas.openxmlformats.org/drawingml/2006/table">
            <a:tbl>
              <a:tblPr/>
              <a:tblGrid>
                <a:gridCol w="3493481">
                  <a:extLst>
                    <a:ext uri="{9D8B030D-6E8A-4147-A177-3AD203B41FA5}">
                      <a16:colId xmlns:a16="http://schemas.microsoft.com/office/drawing/2014/main" val="1148357378"/>
                    </a:ext>
                  </a:extLst>
                </a:gridCol>
                <a:gridCol w="1380631">
                  <a:extLst>
                    <a:ext uri="{9D8B030D-6E8A-4147-A177-3AD203B41FA5}">
                      <a16:colId xmlns:a16="http://schemas.microsoft.com/office/drawing/2014/main" val="4017877317"/>
                    </a:ext>
                  </a:extLst>
                </a:gridCol>
                <a:gridCol w="2235305">
                  <a:extLst>
                    <a:ext uri="{9D8B030D-6E8A-4147-A177-3AD203B41FA5}">
                      <a16:colId xmlns:a16="http://schemas.microsoft.com/office/drawing/2014/main" val="799766342"/>
                    </a:ext>
                  </a:extLst>
                </a:gridCol>
                <a:gridCol w="2235305">
                  <a:extLst>
                    <a:ext uri="{9D8B030D-6E8A-4147-A177-3AD203B41FA5}">
                      <a16:colId xmlns:a16="http://schemas.microsoft.com/office/drawing/2014/main" val="568570128"/>
                    </a:ext>
                  </a:extLst>
                </a:gridCol>
              </a:tblGrid>
              <a:tr h="45625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Қызмет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Өлшем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бірлігі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Бірліктің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бағасы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теңге</a:t>
                      </a:r>
                      <a:r>
                        <a:rPr lang="ru-RU" sz="1400" b="1" i="0" u="none" strike="noStrike" baseline="0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(ҚҚС-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сыз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) 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Кіріспе</a:t>
                      </a:r>
                      <a:r>
                        <a:rPr lang="ru-RU" sz="14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күні</a:t>
                      </a:r>
                      <a:endParaRPr lang="ru-RU" sz="14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130336"/>
                  </a:ext>
                </a:extLst>
              </a:tr>
              <a:tr h="408617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Электр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беру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кВтч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28.02.2023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585782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0,408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29.02.2024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446046"/>
                  </a:ext>
                </a:extLst>
              </a:tr>
              <a:tr h="408617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Жылу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беру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Гкал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172,50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01.03.2022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28.02.2023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79404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190,15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01.03.2023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29.02.2024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73706"/>
                  </a:ext>
                </a:extLst>
              </a:tr>
              <a:tr h="41806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Тұрмыстық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сумен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жабдықтау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232,71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01.08.2022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бастап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306898"/>
                  </a:ext>
                </a:extLst>
              </a:tr>
              <a:tr h="363581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Қызметтік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сумен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жабдықтау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100,25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01.12.2021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бастап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102560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113,34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01.02.2023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31.01.2024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858014"/>
                  </a:ext>
                </a:extLst>
              </a:tr>
              <a:tr h="363581"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Ағынды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суларды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кәдеге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5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жарату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м3 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101,42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01.09.2021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бастап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624726"/>
                  </a:ext>
                </a:extLst>
              </a:tr>
              <a:tr h="408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126,76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01.02.2023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31.01.2024</a:t>
                      </a:r>
                    </a:p>
                  </a:txBody>
                  <a:tcPr marL="9158" marR="9158" marT="91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771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8" y="178977"/>
            <a:ext cx="2810500" cy="6340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kern="0" dirty="0" err="1">
                <a:solidFill>
                  <a:prstClr val="black"/>
                </a:solidFill>
              </a:rPr>
              <a:t>Тұтынушылардың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табиғи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монополиялар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саласына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жататын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көрсетілетін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қызметтерге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қажеттілігі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жыл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сайын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қызметтер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көрсетуге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шарттар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жасасу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кезінде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айқындалады</a:t>
            </a:r>
            <a:r>
              <a:rPr lang="ru-RU" sz="2000" kern="0" dirty="0">
                <a:solidFill>
                  <a:prstClr val="black"/>
                </a:solidFill>
              </a:rPr>
              <a:t>. 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kern="0" dirty="0" err="1">
                <a:solidFill>
                  <a:prstClr val="black"/>
                </a:solidFill>
              </a:rPr>
              <a:t>Күн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сайын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қызмет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тұтынушыларымен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тұтыну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көлемін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салыстыру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бойынша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жұмыс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жүргізіледі</a:t>
            </a:r>
            <a:r>
              <a:rPr lang="ru-RU" sz="2000" kern="0" dirty="0">
                <a:solidFill>
                  <a:prstClr val="black"/>
                </a:solidFill>
              </a:rPr>
              <a:t>. </a:t>
            </a:r>
            <a:r>
              <a:rPr lang="ru-RU" sz="2000" kern="0" dirty="0" err="1">
                <a:solidFill>
                  <a:prstClr val="black"/>
                </a:solidFill>
              </a:rPr>
              <a:t>Энергияның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ең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жоғары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рұқсат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етілген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сағаттық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шығыстарының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асып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кетуіне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жол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бермеу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мақсатында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нақты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тұтыну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көлемі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бақыланады</a:t>
            </a:r>
            <a:r>
              <a:rPr lang="ru-RU" sz="2000" kern="0" dirty="0">
                <a:solidFill>
                  <a:prstClr val="black"/>
                </a:solidFill>
              </a:rPr>
              <a:t>. </a:t>
            </a:r>
            <a:r>
              <a:rPr lang="ru-RU" sz="2000" kern="0" dirty="0" err="1">
                <a:solidFill>
                  <a:prstClr val="black"/>
                </a:solidFill>
              </a:rPr>
              <a:t>Сумен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жабдықтау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бойынша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тоқсанына</a:t>
            </a:r>
            <a:r>
              <a:rPr lang="ru-RU" sz="2000" kern="0" dirty="0">
                <a:solidFill>
                  <a:prstClr val="black"/>
                </a:solidFill>
              </a:rPr>
              <a:t> 1 </a:t>
            </a:r>
            <a:r>
              <a:rPr lang="ru-RU" sz="2000" kern="0" dirty="0" err="1">
                <a:solidFill>
                  <a:prstClr val="black"/>
                </a:solidFill>
              </a:rPr>
              <a:t>рет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есептеу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аспаптарындағы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пломбалардың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бүтіндігі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айқындалады</a:t>
            </a:r>
            <a:r>
              <a:rPr lang="ru-RU" sz="2000" kern="0" dirty="0">
                <a:solidFill>
                  <a:prstClr val="black"/>
                </a:solidFill>
              </a:rPr>
              <a:t>. 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kern="0" dirty="0" err="1">
                <a:solidFill>
                  <a:prstClr val="black"/>
                </a:solidFill>
              </a:rPr>
              <a:t>Нақты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көлемдер</a:t>
            </a:r>
            <a:r>
              <a:rPr lang="ru-RU" sz="2000" kern="0" dirty="0">
                <a:solidFill>
                  <a:prstClr val="black"/>
                </a:solidFill>
              </a:rPr>
              <a:t> ай </a:t>
            </a:r>
            <a:r>
              <a:rPr lang="ru-RU" sz="2000" kern="0" dirty="0" err="1">
                <a:solidFill>
                  <a:prstClr val="black"/>
                </a:solidFill>
              </a:rPr>
              <a:t>сайын</a:t>
            </a:r>
            <a:r>
              <a:rPr lang="ru-RU" sz="2000" kern="0" dirty="0">
                <a:solidFill>
                  <a:prstClr val="black"/>
                </a:solidFill>
              </a:rPr>
              <a:t> «ПМХЗ» ЖШС </a:t>
            </a:r>
            <a:r>
              <a:rPr lang="ru-RU" sz="2000" kern="0" dirty="0" err="1">
                <a:solidFill>
                  <a:prstClr val="black"/>
                </a:solidFill>
              </a:rPr>
              <a:t>және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қосалқы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тұтынушылар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тарапынан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қол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қойылған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тұтыну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актілерімен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расталады</a:t>
            </a:r>
            <a:r>
              <a:rPr lang="ru-RU" sz="2000" kern="0" dirty="0">
                <a:solidFill>
                  <a:prstClr val="black"/>
                </a:solidFill>
              </a:rPr>
              <a:t>.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000" kern="0" dirty="0">
                <a:solidFill>
                  <a:prstClr val="black"/>
                </a:solidFill>
              </a:rPr>
              <a:t>«ПМХЗ» ЖШС 2023 </a:t>
            </a:r>
            <a:r>
              <a:rPr lang="ru-RU" sz="2000" kern="0" dirty="0" err="1">
                <a:solidFill>
                  <a:prstClr val="black"/>
                </a:solidFill>
              </a:rPr>
              <a:t>жылы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зауыт</a:t>
            </a:r>
            <a:r>
              <a:rPr lang="ru-RU" sz="2000" kern="0" dirty="0">
                <a:solidFill>
                  <a:prstClr val="black"/>
                </a:solidFill>
              </a:rPr>
              <a:t> пен </a:t>
            </a:r>
            <a:r>
              <a:rPr lang="ru-RU" sz="2000" kern="0" dirty="0" err="1">
                <a:solidFill>
                  <a:prstClr val="black"/>
                </a:solidFill>
              </a:rPr>
              <a:t>қосалқы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тұтынушыларды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сумен</a:t>
            </a:r>
            <a:r>
              <a:rPr lang="ru-RU" sz="2000" kern="0" dirty="0">
                <a:solidFill>
                  <a:prstClr val="black"/>
                </a:solidFill>
              </a:rPr>
              <a:t>, </a:t>
            </a:r>
            <a:r>
              <a:rPr lang="ru-RU" sz="2000" kern="0" dirty="0" err="1">
                <a:solidFill>
                  <a:prstClr val="black"/>
                </a:solidFill>
              </a:rPr>
              <a:t>электрмен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және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жылумен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жабдықтау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сенімділігін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арттырудың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жоспарлы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көрсеткіштерін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орындау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бойынша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>
                <a:solidFill>
                  <a:prstClr val="black"/>
                </a:solidFill>
              </a:rPr>
              <a:t>жұмыстарды</a:t>
            </a:r>
            <a:r>
              <a:rPr lang="ru-RU" sz="2000" kern="0" dirty="0">
                <a:solidFill>
                  <a:prstClr val="black"/>
                </a:solidFill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</a:rPr>
              <a:t>жалғастырады</a:t>
            </a:r>
            <a:r>
              <a:rPr lang="ru-RU" sz="2000" kern="0" dirty="0">
                <a:solidFill>
                  <a:prstClr val="black"/>
                </a:solidFill>
              </a:rPr>
              <a:t>.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1033" y="874644"/>
            <a:ext cx="97231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err="1">
                <a:solidFill>
                  <a:srgbClr val="0070C0"/>
                </a:solidFill>
              </a:rPr>
              <a:t>Тұтынушылармен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 err="1">
                <a:solidFill>
                  <a:srgbClr val="0070C0"/>
                </a:solidFill>
              </a:rPr>
              <a:t>жұмыс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 err="1">
                <a:solidFill>
                  <a:srgbClr val="0070C0"/>
                </a:solidFill>
              </a:rPr>
              <a:t>және</a:t>
            </a:r>
            <a:r>
              <a:rPr lang="ru-RU" sz="2200" dirty="0">
                <a:solidFill>
                  <a:srgbClr val="0070C0"/>
                </a:solidFill>
              </a:rPr>
              <a:t> «ПМХЗ» ЖШС </a:t>
            </a:r>
            <a:r>
              <a:rPr lang="ru-RU" sz="2200" dirty="0" err="1">
                <a:solidFill>
                  <a:srgbClr val="0070C0"/>
                </a:solidFill>
              </a:rPr>
              <a:t>қызметінің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 err="1">
                <a:solidFill>
                  <a:srgbClr val="0070C0"/>
                </a:solidFill>
              </a:rPr>
              <a:t>болашағы</a:t>
            </a:r>
            <a:r>
              <a:rPr lang="ru-RU" sz="2200" dirty="0">
                <a:solidFill>
                  <a:srgbClr val="0070C0"/>
                </a:solidFill>
              </a:rPr>
              <a:t> </a:t>
            </a:r>
            <a:r>
              <a:rPr lang="ru-RU" sz="2200" dirty="0" err="1">
                <a:solidFill>
                  <a:srgbClr val="0070C0"/>
                </a:solidFill>
              </a:rPr>
              <a:t>туралы</a:t>
            </a:r>
            <a:endParaRPr lang="ru-RU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5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34960" y="624469"/>
            <a:ext cx="4519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defRPr/>
            </a:pPr>
            <a:r>
              <a:rPr lang="ru-RU" sz="2400" kern="0" dirty="0" err="1">
                <a:solidFill>
                  <a:srgbClr val="0070C0"/>
                </a:solidFill>
                <a:ea typeface="+mj-ea"/>
                <a:cs typeface="+mj-cs"/>
              </a:rPr>
              <a:t>Кәсіпорын</a:t>
            </a:r>
            <a:r>
              <a:rPr lang="ru-RU" sz="2400" kern="0" dirty="0">
                <a:solidFill>
                  <a:srgbClr val="0070C0"/>
                </a:solidFill>
                <a:ea typeface="+mj-ea"/>
                <a:cs typeface="+mj-cs"/>
              </a:rPr>
              <a:t> </a:t>
            </a:r>
            <a:r>
              <a:rPr lang="ru-RU" sz="2400" kern="0" dirty="0" err="1">
                <a:solidFill>
                  <a:srgbClr val="0070C0"/>
                </a:solidFill>
                <a:ea typeface="+mj-ea"/>
                <a:cs typeface="+mj-cs"/>
              </a:rPr>
              <a:t>туралы</a:t>
            </a:r>
            <a:r>
              <a:rPr lang="ru-RU" sz="2400" kern="0" dirty="0">
                <a:solidFill>
                  <a:srgbClr val="0070C0"/>
                </a:solidFill>
                <a:ea typeface="+mj-ea"/>
                <a:cs typeface="+mj-cs"/>
              </a:rPr>
              <a:t> </a:t>
            </a:r>
            <a:r>
              <a:rPr lang="ru-RU" sz="2400" kern="0" dirty="0" err="1">
                <a:solidFill>
                  <a:srgbClr val="0070C0"/>
                </a:solidFill>
                <a:ea typeface="+mj-ea"/>
                <a:cs typeface="+mj-cs"/>
              </a:rPr>
              <a:t>ақпарат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5104" y="1152293"/>
            <a:ext cx="9677306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«ПМХЗ» ЖШС,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Қазақстанның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ірі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мұнай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өңдейтін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кәсіпорындарының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бірі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болып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табылады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Қосалқы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тұтынушыларға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өз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қажеттіліктеріне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ауыз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техникалық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құбырларының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құбырлар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кәріз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жүйелерінің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желілері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тарату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қосалқы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станцияларының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ыстық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сумен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жабдықтау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құбырларының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бірыңғай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жүйесінде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асырылады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Бұрын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кәсіпорын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құрылымында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негізгі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өндіріске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көрсететін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құбырлар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желілерінің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тарихи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қалыптасқан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инфрақұрылымына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байланысты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табиғи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монополия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саласына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қатысты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көрсететін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қосалқы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цехтар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болған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Электр-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жылу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сумен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жабдықтау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цехтарын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аутсорсингке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шығару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нәтижесінде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«ПМХЗ» ЖШС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электр-жылу-сумен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жабдықтау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бұру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объектілеріне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кешенді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көрсетуді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SERVICE-PVL»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ЖШС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асырады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 flipH="1" flipV="1">
            <a:off x="775103" y="2005717"/>
            <a:ext cx="59783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04994" y="3355450"/>
            <a:ext cx="45719" cy="4571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flipH="1">
            <a:off x="775101" y="4349363"/>
            <a:ext cx="59784" cy="715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6175" y="1657815"/>
            <a:ext cx="94264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err="1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сумен</a:t>
            </a:r>
            <a:r>
              <a:rPr lang="ru-RU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жабдықтау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тарату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желілері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бойынша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ауыз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 беру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қызметтері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err="1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сумен</a:t>
            </a:r>
            <a:r>
              <a:rPr lang="ru-RU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жабдықтау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тарату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желілері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бойынша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техникалық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су беру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қызметтері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бұру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ағынды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суларды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бұру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қызметтері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err="1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электр</a:t>
            </a:r>
            <a:r>
              <a:rPr lang="ru-RU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энергиясын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тарату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қызметтері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1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kern="0" dirty="0" err="1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жылу</a:t>
            </a:r>
            <a:r>
              <a:rPr lang="ru-RU" b="1" kern="0" dirty="0" smtClean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энергиясын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және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тарату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қызметтері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lvl="1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Сумен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жабдықтау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су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бұру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қызметтері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«ПМХЗ» ЖШС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қуаты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аз субъект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b="1" kern="0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kern="0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89328" y="922352"/>
            <a:ext cx="8738483" cy="43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ПМХЗ</a:t>
            </a:r>
            <a:r>
              <a:rPr lang="kk-KZ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ЖШС </a:t>
            </a:r>
            <a:r>
              <a:rPr lang="ru-RU" sz="2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көрсететін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табиғи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монополиялар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қызметтерінің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тізбесі</a:t>
            </a:r>
            <a:endParaRPr lang="ru-RU" sz="2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81307" y="783281"/>
            <a:ext cx="8980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жартыжылдыққа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монополиялар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субъектісі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«ПМХЗ» ЖШС-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нің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1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68" y="1367883"/>
            <a:ext cx="9783336" cy="4507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ct val="20000"/>
              </a:spcBef>
              <a:spcAft>
                <a:spcPts val="500"/>
              </a:spcAft>
              <a:tabLst>
                <a:tab pos="457200" algn="l"/>
              </a:tabLst>
            </a:pP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Құбырлар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мен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желілерінің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тарихи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қалыптасқан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инфрақұрылымына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байланысты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«ПМХЗ» ЖШС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басқа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ұйымдарға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Мемлекеттік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уәкілетті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орган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реттейтін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табиғи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монополия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саласына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жататын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5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түрін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ұсынады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«ПМХЗ» ЖШС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жабдықтау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-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ауыз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11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техникалық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2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ағынды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суды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бұру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9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энергиясын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15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энергиясын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тұтынушыға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көрсетуді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жүзеге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асырады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en-US" sz="1400" dirty="0" smtClean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энергиясын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қызметтерін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зауыт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ТМРКД 2022-2026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жылдарға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бекіткен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шекті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тарифтер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жабдықтау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ауыз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қызметіне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</a:t>
            </a:r>
            <a:r>
              <a:rPr lang="en-US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2022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жылғы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01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тамызда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бекітілген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232,71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теңге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/м3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техникалық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қызметіне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2023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жылғы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01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ақпаннан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бастап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113,34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ағынды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суды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бұру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қызметіне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– 2023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жылғы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01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ақпаннан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бастап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126,76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жүзеге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асырады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Сәуір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айында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2022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жылдың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жұмыс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қорытындылары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жөніндегі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есептің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көпшілік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тыңдаулары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өткізілді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Табиғи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монополиялар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субъектісі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ретінде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«ПМХЗ»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ЖШС-</a:t>
            </a:r>
            <a:r>
              <a:rPr 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нің</a:t>
            </a:r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5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есептік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тарифтік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сметасының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орындалуы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жөнінде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уәкілетті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органдарға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есептер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жіберілді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Техсараптаманың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табиғи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монополиялар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субъектісі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ретінде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«ПМХЗ» ЖШС-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нің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энергиясын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жөніндегі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бекітілген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инвестициялық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бағдарламасының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орындалуы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туралы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қорытындысы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алынып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бекітілген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инвестициялық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бағдарламаларды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орындау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жөніндегі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уәкілетті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органға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есеп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жіберілді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энергиясын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беру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ТМРКД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ЭжәнеТКШБ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бірлескен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бұйрығымен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субъектіге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байланысты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емес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себептер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іс-шараларды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2022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жылдан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2023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ауыстыра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отырып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бекітілген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инвестициялық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бағдарламаға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өзгерістер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енгізілді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2015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жылдан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бастап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қазіргі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уақытқа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дейін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«ПМХЗ» ЖШС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сумен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жабдықтау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және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су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бұру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қызметтері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бойынша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қуаты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аз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табиғи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монополиялар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субъектісі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болып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табылады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87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60" y="149241"/>
            <a:ext cx="2810500" cy="6340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8547" y="1055650"/>
            <a:ext cx="9642088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Павлодар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облысының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энергетика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тұрғын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үй-коммуналдық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шаруашылық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басқармасы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ҚР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Ұлттық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экономика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министрлігінің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Павлодар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облысы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бойынша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Табиғи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монополияларды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реттеу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бәсекелестікті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қорғау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департаменті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қосалқы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тұтынушыларды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электрмен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жабдықтау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сенімділігін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арттыру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мақсатында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2021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27-28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қазанда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12-15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қарашада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№ 92 – НҚ, №98-НҚ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бұйрықтарымен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««ПМХЗ» ЖШС-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2022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01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қаңтардан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2026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31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желтоқсанға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дейінгі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аралыққа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электр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энергиясын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беру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тарату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қызметтеріне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екі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бағдарлама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бекітті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энергиясын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беру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тарату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жөніндегі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қызметке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бекітілген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бағдарламаға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сәйкес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2023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жоспарланған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сомасы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ҚҚС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қоспағанда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23 619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теңгені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соның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ішінде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10 369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теңгені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(2022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жылдан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көшіру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13 250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теңгені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(2023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құрайды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en-US" sz="13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Табиғи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монополиялар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субъектісі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ретінде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«ПМХЗ» ЖШС-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нің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энергиясын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беру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туралы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бекітілген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бағдарламаны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орындау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шеңберінде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2022 </a:t>
            </a:r>
            <a:r>
              <a:rPr lang="ru-RU" sz="13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en-US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22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желтоқсанда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2023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30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наурызда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бір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көзден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алу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тәсілімен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өнім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беруші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болып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«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KARLSKRONA LC AB»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ЖШС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айқындалды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2022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30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желтоқсандағы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№800611/2022/1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сорғы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агрегатын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жеткізуге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5 094,9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(ҚҚС-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сыз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сомасына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2023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11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сәуірдегі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№ 843516/2023/1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сорғы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агрегатын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жеткізуге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12 078,8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(ҚҚС-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сыз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сомасына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шарттар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жасалды</a:t>
            </a:r>
            <a:r>
              <a:rPr lang="ru-RU" sz="13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ru-RU" sz="1300" dirty="0" smtClean="0">
                <a:solidFill>
                  <a:srgbClr val="FF000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ru-RU" sz="1300" dirty="0">
              <a:solidFill>
                <a:srgbClr val="FF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Электр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энергиясын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беру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тарату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бойынша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қызмет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көрсетуге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бекітілген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бағдарламаға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сәйкес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2023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жоспарланған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инвестициялар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сомасы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ҚҚС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қоспағанда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2 546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теңгені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құрайды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WMSWP 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май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ажыратқышын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RSW-10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тарату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құрылғысына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бейімдеу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жинағы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бар ВВ/</a:t>
            </a:r>
            <a:r>
              <a:rPr lang="en-US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TEL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вакуумдық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ажыратқышқа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ауыстыру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көзделген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2023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жылғы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наурызда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"Таврида Электрик Астана" ЖШС-мен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вакуумдық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ажыратқышты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жеткізуге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2 974,8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теңге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(ҚҚС-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сыз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)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сомасына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шарт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жасалды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Ажыратқыш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жеткізілді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және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технологиялық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жабдықты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күрделі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жөндеу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аяқталғаннан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кейін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орнатылады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Негізгі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құралдарды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жаңарту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жабдықтың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істен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шығуы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жағдайында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туындайтын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тәуекелді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азайтуға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сондай-ақ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жабдықтың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сапалық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сипаттамаларын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жақсартуға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мүмкіндік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3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береді</a:t>
            </a:r>
            <a:r>
              <a:rPr lang="ru-RU" sz="13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ru-RU" sz="1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10360" y="604301"/>
            <a:ext cx="63278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0070C0"/>
                </a:solidFill>
              </a:rPr>
              <a:t>Инвестициялық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бағдарламалардың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орындалуы</a:t>
            </a:r>
            <a:r>
              <a:rPr lang="ru-RU" sz="2000" dirty="0">
                <a:solidFill>
                  <a:srgbClr val="0070C0"/>
                </a:solidFill>
              </a:rPr>
              <a:t> </a:t>
            </a:r>
            <a:r>
              <a:rPr lang="ru-RU" sz="2000" dirty="0" err="1">
                <a:solidFill>
                  <a:srgbClr val="0070C0"/>
                </a:solidFill>
              </a:rPr>
              <a:t>туралы</a:t>
            </a:r>
            <a:r>
              <a:rPr lang="ru-RU" sz="2000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08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122" y="669073"/>
            <a:ext cx="89878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Жылу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энергиясын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беру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және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тарату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жөніндегі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қызметке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бекітілген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тарифтік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сметаның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баптар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бойынша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орындалуы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(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мың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теңге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)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туралы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ақпарат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317112"/>
              </p:ext>
            </p:extLst>
          </p:nvPr>
        </p:nvGraphicFramePr>
        <p:xfrm>
          <a:off x="429370" y="1232448"/>
          <a:ext cx="9770281" cy="4759931"/>
        </p:xfrm>
        <a:graphic>
          <a:graphicData uri="http://schemas.openxmlformats.org/drawingml/2006/table">
            <a:tbl>
              <a:tblPr/>
              <a:tblGrid>
                <a:gridCol w="681907">
                  <a:extLst>
                    <a:ext uri="{9D8B030D-6E8A-4147-A177-3AD203B41FA5}">
                      <a16:colId xmlns:a16="http://schemas.microsoft.com/office/drawing/2014/main" val="842769982"/>
                    </a:ext>
                  </a:extLst>
                </a:gridCol>
                <a:gridCol w="4002694">
                  <a:extLst>
                    <a:ext uri="{9D8B030D-6E8A-4147-A177-3AD203B41FA5}">
                      <a16:colId xmlns:a16="http://schemas.microsoft.com/office/drawing/2014/main" val="2078118101"/>
                    </a:ext>
                  </a:extLst>
                </a:gridCol>
                <a:gridCol w="1492013">
                  <a:extLst>
                    <a:ext uri="{9D8B030D-6E8A-4147-A177-3AD203B41FA5}">
                      <a16:colId xmlns:a16="http://schemas.microsoft.com/office/drawing/2014/main" val="2327936844"/>
                    </a:ext>
                  </a:extLst>
                </a:gridCol>
                <a:gridCol w="1400032">
                  <a:extLst>
                    <a:ext uri="{9D8B030D-6E8A-4147-A177-3AD203B41FA5}">
                      <a16:colId xmlns:a16="http://schemas.microsoft.com/office/drawing/2014/main" val="2207243702"/>
                    </a:ext>
                  </a:extLst>
                </a:gridCol>
                <a:gridCol w="1198960">
                  <a:extLst>
                    <a:ext uri="{9D8B030D-6E8A-4147-A177-3AD203B41FA5}">
                      <a16:colId xmlns:a16="http://schemas.microsoft.com/office/drawing/2014/main" val="3787552088"/>
                    </a:ext>
                  </a:extLst>
                </a:gridCol>
                <a:gridCol w="994675">
                  <a:extLst>
                    <a:ext uri="{9D8B030D-6E8A-4147-A177-3AD203B41FA5}">
                      <a16:colId xmlns:a16="http://schemas.microsoft.com/office/drawing/2014/main" val="1193163079"/>
                    </a:ext>
                  </a:extLst>
                </a:gridCol>
              </a:tblGrid>
              <a:tr h="59624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  <a:endParaRPr lang="ru-RU" sz="1000" b="1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Тарифтік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смета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көрсеткіштерінің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endParaRPr lang="ru-RU" sz="1000" b="1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Бекітілген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тарифтік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сметада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көзделген</a:t>
                      </a:r>
                      <a:endParaRPr lang="ru-RU" sz="1000" b="1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жартыжылдықтағы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тарифтік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сметаның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қалыптасқан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көрсеткіштері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1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Ауытқу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мың.теңге</a:t>
                      </a:r>
                      <a:endParaRPr lang="ru-RU" sz="1000" b="1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Ауытқу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, %</a:t>
                      </a:r>
                      <a:endParaRPr lang="ru-RU" sz="1000" b="1" i="0" u="none" strike="noStrike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921643"/>
                  </a:ext>
                </a:extLst>
              </a:tr>
              <a:tr h="3012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Тауарларды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өндіруге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көрсетілетін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қызметтерді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ұсынуға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барлығы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60 507,1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135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75 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297,1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124,4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34967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2 985,0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3 592,4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607,40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20,3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7486915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Өзге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де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барлығы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33 818,6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97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63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409,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187,5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8252941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оның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ішінде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998118"/>
                  </a:ext>
                </a:extLst>
              </a:tr>
              <a:tr h="3012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Жылу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желілері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мен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құбылжолдарына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оларды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күтіп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ұстау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33 632,9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97 195,3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63 562,40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189,0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0444046"/>
                  </a:ext>
                </a:extLst>
              </a:tr>
              <a:tr h="16003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күзет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13,4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12,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766282"/>
                  </a:ext>
                </a:extLst>
              </a:tr>
              <a:tr h="16544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өркте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қарсы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қорғау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-9,4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5178631"/>
                  </a:ext>
                </a:extLst>
              </a:tr>
              <a:tr h="30120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бағдарламаны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іске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асыру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сараптама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-150,00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-100,0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664185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Кезең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шығыстары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барлығы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-24,0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9808544"/>
                  </a:ext>
                </a:extLst>
              </a:tr>
              <a:tr h="16949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Жалпы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акімшілік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шығындыр,барлығы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оның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ішінде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-24,0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9512352"/>
                  </a:ext>
                </a:extLst>
              </a:tr>
              <a:tr h="16113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-24,0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523945"/>
                  </a:ext>
                </a:extLst>
              </a:tr>
              <a:tr h="16544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көрсетуге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кеткен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барлық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шығыс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60 582,4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135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861,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75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124,3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99730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Кіріс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(АРБ*ПМ)/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залал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3 150,0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-105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-108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-3 442,3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593352"/>
                  </a:ext>
                </a:extLst>
              </a:tr>
              <a:tr h="15804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Барлық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табыс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63 732,4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30 578,3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-33 154,10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-52,0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2336204"/>
                  </a:ext>
                </a:extLst>
              </a:tr>
              <a:tr h="16544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Көрсетілетін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көлемі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335,177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167,1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-168,08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-50,1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978343"/>
                  </a:ext>
                </a:extLst>
              </a:tr>
              <a:tr h="153679">
                <a:tc rowSpan="6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беру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кезіндегі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ысыраптар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1,30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3,9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2,60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200,0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200091"/>
                  </a:ext>
                </a:extLst>
              </a:tr>
              <a:tr h="1565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3,470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6,1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2,6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840239"/>
                  </a:ext>
                </a:extLst>
              </a:tr>
              <a:tr h="1596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20 072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33 459,8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13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387,6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519157"/>
                  </a:ext>
                </a:extLst>
              </a:tr>
              <a:tr h="153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Жылыту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суын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беру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кезіндегі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ысыраптар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7,70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-0,20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7674426"/>
                  </a:ext>
                </a:extLst>
              </a:tr>
              <a:tr h="153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1,5287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-0,7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-46,3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94191"/>
                  </a:ext>
                </a:extLst>
              </a:tr>
              <a:tr h="153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3 631,30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1 523,7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-2 107,60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-58,0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292209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190,15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182,99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-7,16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-3,8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9802724"/>
                  </a:ext>
                </a:extLst>
              </a:tr>
              <a:tr h="153679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IX</a:t>
                      </a:r>
                    </a:p>
                  </a:txBody>
                  <a:tcPr marL="6360" marR="6360" marT="636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шығындары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190,15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813,05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622,90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327,6</a:t>
                      </a:r>
                    </a:p>
                  </a:txBody>
                  <a:tcPr marL="6360" marR="6360" marT="63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621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15844" y="760977"/>
            <a:ext cx="83559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Электр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энергиясын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беру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және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тарату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жөніндегі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қызметке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бекітілген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тарифтік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сметаның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баптар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бойынша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орындалуы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(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мың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теңге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)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туралы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b="1" kern="0" dirty="0" err="1">
                <a:solidFill>
                  <a:srgbClr val="006CB5"/>
                </a:solidFill>
                <a:ea typeface="+mj-ea"/>
                <a:cs typeface="+mj-cs"/>
              </a:rPr>
              <a:t>ақпарат</a:t>
            </a: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311213"/>
              </p:ext>
            </p:extLst>
          </p:nvPr>
        </p:nvGraphicFramePr>
        <p:xfrm>
          <a:off x="556591" y="1327863"/>
          <a:ext cx="9620755" cy="4643564"/>
        </p:xfrm>
        <a:graphic>
          <a:graphicData uri="http://schemas.openxmlformats.org/drawingml/2006/table">
            <a:tbl>
              <a:tblPr/>
              <a:tblGrid>
                <a:gridCol w="600394">
                  <a:extLst>
                    <a:ext uri="{9D8B030D-6E8A-4147-A177-3AD203B41FA5}">
                      <a16:colId xmlns:a16="http://schemas.microsoft.com/office/drawing/2014/main" val="1756202051"/>
                    </a:ext>
                  </a:extLst>
                </a:gridCol>
                <a:gridCol w="3680300">
                  <a:extLst>
                    <a:ext uri="{9D8B030D-6E8A-4147-A177-3AD203B41FA5}">
                      <a16:colId xmlns:a16="http://schemas.microsoft.com/office/drawing/2014/main" val="3004101509"/>
                    </a:ext>
                  </a:extLst>
                </a:gridCol>
                <a:gridCol w="1269080">
                  <a:extLst>
                    <a:ext uri="{9D8B030D-6E8A-4147-A177-3AD203B41FA5}">
                      <a16:colId xmlns:a16="http://schemas.microsoft.com/office/drawing/2014/main" val="1071805904"/>
                    </a:ext>
                  </a:extLst>
                </a:gridCol>
                <a:gridCol w="1656675">
                  <a:extLst>
                    <a:ext uri="{9D8B030D-6E8A-4147-A177-3AD203B41FA5}">
                      <a16:colId xmlns:a16="http://schemas.microsoft.com/office/drawing/2014/main" val="1012382132"/>
                    </a:ext>
                  </a:extLst>
                </a:gridCol>
                <a:gridCol w="1220109">
                  <a:extLst>
                    <a:ext uri="{9D8B030D-6E8A-4147-A177-3AD203B41FA5}">
                      <a16:colId xmlns:a16="http://schemas.microsoft.com/office/drawing/2014/main" val="2070636379"/>
                    </a:ext>
                  </a:extLst>
                </a:gridCol>
                <a:gridCol w="1194197">
                  <a:extLst>
                    <a:ext uri="{9D8B030D-6E8A-4147-A177-3AD203B41FA5}">
                      <a16:colId xmlns:a16="http://schemas.microsoft.com/office/drawing/2014/main" val="2739534046"/>
                    </a:ext>
                  </a:extLst>
                </a:gridCol>
              </a:tblGrid>
              <a:tr h="46757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Тарифтік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смета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көрсеткіштерінің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атауы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Бекітілген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тарифтік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сметада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көзделген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жартыжылдықтағы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тарифтік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сметаның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нақты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қалыптасқан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көрсеткіштері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Ауытқу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мың.теңге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Ауытқу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%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784313"/>
                  </a:ext>
                </a:extLst>
              </a:tr>
              <a:tr h="31395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Тауарларды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өндіруге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көрсетілетін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қызметтерді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ұсынуға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арналған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барлығы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20 082,9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108 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358,8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88 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275,9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439,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30195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Амортизация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670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827,5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157,5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23,5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2026017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Өзге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де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барлығы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оның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ішінде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19 412,9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107 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531,3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88 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118,4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453,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3935537"/>
                  </a:ext>
                </a:extLst>
              </a:tr>
              <a:tr h="35497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электр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тарату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жабдықтарын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пайдалану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оларға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жөніндегі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14 858,5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103 608,5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88 750,0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597,3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845420"/>
                  </a:ext>
                </a:extLst>
              </a:tr>
              <a:tr h="16729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күзет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3 447,4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en-US" sz="1000" b="0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090,5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356,9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05349"/>
                  </a:ext>
                </a:extLst>
              </a:tr>
              <a:tr h="19511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өркте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қарсы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қорғау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957,0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832,3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-124,7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-13,0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262624"/>
                  </a:ext>
                </a:extLst>
              </a:tr>
              <a:tr h="31395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инвестициялық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бағдарламаны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іске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асыру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бойынша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сараптама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-150,0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-100,0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25055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Кезең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шығыстары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барлығы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75,30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57,20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-18,1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-24,0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8801868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Жалпы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және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акімшілік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шығындыр,барлығы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оның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ішінде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-18,1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-24,0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625106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ақпараттық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қызметтер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75,3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-18,1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-24,0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89676"/>
                  </a:ext>
                </a:extLst>
              </a:tr>
              <a:tr h="177384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көрсетуге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кеткен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барлық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шығыс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36 746,8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115 </a:t>
                      </a:r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786,1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79 039,3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215,1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009484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Кіріс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(АРБ*ПМ)/ </a:t>
                      </a:r>
                      <a:r>
                        <a:rPr lang="ru-RU" sz="1000" b="0" i="0" u="none" strike="noStrike" smtClean="0">
                          <a:effectLst/>
                          <a:latin typeface="Times New Roman" panose="02020603050405020304" pitchFamily="18" charset="0"/>
                        </a:rPr>
                        <a:t>залал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1 876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100 017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-101 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892,6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 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431,4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6141487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Барлық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табыс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38 623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769,5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-22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853,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-59,2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134206"/>
                  </a:ext>
                </a:extLst>
              </a:tr>
              <a:tr h="238347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2020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жылға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алынған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қосымша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кірістерді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өтеу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700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-700,0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-100,0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734277"/>
                  </a:ext>
                </a:extLst>
              </a:tr>
              <a:tr h="30885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VII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Қосымша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табысты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өтеуді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шегергендегі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жалпы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табыс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37 923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15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69,5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-22 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153,5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-58,4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618193"/>
                  </a:ext>
                </a:extLst>
              </a:tr>
              <a:tr h="18205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Көрсетілетін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көлемі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93 032,6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39 959,5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-53 073,1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-57,0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101670"/>
                  </a:ext>
                </a:extLst>
              </a:tr>
              <a:tr h="160338"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IX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Нормативтік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ысыраптар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1 023,4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439,555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-583,8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-57,0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228855"/>
                  </a:ext>
                </a:extLst>
              </a:tr>
              <a:tr h="160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16 588,6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7 370,1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-9 218,5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-55,6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342637"/>
                  </a:ext>
                </a:extLst>
              </a:tr>
              <a:tr h="160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6210769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0,408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0,39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-3,2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525441"/>
                  </a:ext>
                </a:extLst>
              </a:tr>
              <a:tr h="160338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</a:rPr>
                        <a:t>XI</a:t>
                      </a:r>
                    </a:p>
                  </a:txBody>
                  <a:tcPr marL="6666" marR="6666" marT="66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Қызмет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көрсету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шығындары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0,408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2,9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anose="02020603050405020304" pitchFamily="18" charset="0"/>
                        </a:rPr>
                        <a:t>2,49</a:t>
                      </a: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610,</a:t>
                      </a:r>
                      <a:r>
                        <a:rPr lang="en-US" sz="10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66" marR="6666" marT="66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4678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0780" y="639337"/>
            <a:ext cx="89284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«ПМХЗ» ЖШС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табиғи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монополия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саласындағы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қызметінің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негізгі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қаржылық-экономикалық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көрсеткіштері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(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мың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000" b="1" kern="0" dirty="0" err="1">
                <a:solidFill>
                  <a:srgbClr val="006CB5"/>
                </a:solidFill>
                <a:ea typeface="+mj-ea"/>
                <a:cs typeface="+mj-cs"/>
              </a:rPr>
              <a:t>теңге</a:t>
            </a:r>
            <a:r>
              <a:rPr lang="ru-RU" sz="2000" b="1" kern="0" dirty="0">
                <a:solidFill>
                  <a:srgbClr val="006CB5"/>
                </a:solidFill>
                <a:ea typeface="+mj-ea"/>
                <a:cs typeface="+mj-cs"/>
              </a:rPr>
              <a:t>)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70266"/>
              </p:ext>
            </p:extLst>
          </p:nvPr>
        </p:nvGraphicFramePr>
        <p:xfrm>
          <a:off x="742950" y="1434787"/>
          <a:ext cx="9397227" cy="4081173"/>
        </p:xfrm>
        <a:graphic>
          <a:graphicData uri="http://schemas.openxmlformats.org/drawingml/2006/table">
            <a:tbl>
              <a:tblPr/>
              <a:tblGrid>
                <a:gridCol w="3182279">
                  <a:extLst>
                    <a:ext uri="{9D8B030D-6E8A-4147-A177-3AD203B41FA5}">
                      <a16:colId xmlns:a16="http://schemas.microsoft.com/office/drawing/2014/main" val="3084920364"/>
                    </a:ext>
                  </a:extLst>
                </a:gridCol>
                <a:gridCol w="1278673">
                  <a:extLst>
                    <a:ext uri="{9D8B030D-6E8A-4147-A177-3AD203B41FA5}">
                      <a16:colId xmlns:a16="http://schemas.microsoft.com/office/drawing/2014/main" val="1314087905"/>
                    </a:ext>
                  </a:extLst>
                </a:gridCol>
                <a:gridCol w="1390186">
                  <a:extLst>
                    <a:ext uri="{9D8B030D-6E8A-4147-A177-3AD203B41FA5}">
                      <a16:colId xmlns:a16="http://schemas.microsoft.com/office/drawing/2014/main" val="3178541359"/>
                    </a:ext>
                  </a:extLst>
                </a:gridCol>
                <a:gridCol w="1092819">
                  <a:extLst>
                    <a:ext uri="{9D8B030D-6E8A-4147-A177-3AD203B41FA5}">
                      <a16:colId xmlns:a16="http://schemas.microsoft.com/office/drawing/2014/main" val="987901880"/>
                    </a:ext>
                  </a:extLst>
                </a:gridCol>
                <a:gridCol w="2453270">
                  <a:extLst>
                    <a:ext uri="{9D8B030D-6E8A-4147-A177-3AD203B41FA5}">
                      <a16:colId xmlns:a16="http://schemas.microsoft.com/office/drawing/2014/main" val="705508588"/>
                    </a:ext>
                  </a:extLst>
                </a:gridCol>
              </a:tblGrid>
              <a:tr h="41064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Қаржылық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нәтижелер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жартыжылдық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2022г.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жартыжылдық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2023г.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Ауытқу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,%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Пікірлер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910871"/>
                  </a:ext>
                </a:extLst>
              </a:tr>
              <a:tr h="218871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Кірістер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ru-RU" sz="1200" b="1" i="0" u="none" strike="noStrike" baseline="0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baseline="0" dirty="0" err="1" smtClean="0">
                          <a:effectLst/>
                          <a:latin typeface="Arial" panose="020B0604020202020204" pitchFamily="34" charset="0"/>
                        </a:rPr>
                        <a:t>барлығы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39 695,0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46 347,7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425020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оның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920684"/>
                  </a:ext>
                </a:extLst>
              </a:tr>
              <a:tr h="245731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14 187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15 769,4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2023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тарифтің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көтерілуі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410372"/>
                  </a:ext>
                </a:extLst>
              </a:tr>
              <a:tr h="4168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Жылу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бөлу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25 508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30 578,3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2023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жылғы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тарифтің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көтерілуі</a:t>
                      </a:r>
                      <a:endParaRPr lang="ru-RU" sz="11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824764"/>
                  </a:ext>
                </a:extLst>
              </a:tr>
              <a:tr h="27098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Шығындар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барлығы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192 990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251 648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604251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оның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5618144"/>
                  </a:ext>
                </a:extLst>
              </a:tr>
              <a:tr h="4168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92 892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115 786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басқа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ұйымдар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құнының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өсуі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650279"/>
                  </a:ext>
                </a:extLst>
              </a:tr>
              <a:tr h="4168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Жылу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бөлу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100 098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135 861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35,7%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77798"/>
                  </a:ext>
                </a:extLst>
              </a:tr>
              <a:tr h="218871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Қаржылық</a:t>
                      </a:r>
                      <a:r>
                        <a:rPr lang="ru-RU" sz="12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нәтижелер</a:t>
                      </a:r>
                      <a:endParaRPr lang="ru-RU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-153 295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-205 300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33,9%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98731"/>
                  </a:ext>
                </a:extLst>
              </a:tr>
              <a:tr h="210532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оның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366467"/>
                  </a:ext>
                </a:extLst>
              </a:tr>
              <a:tr h="4168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-78 705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-100 017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басқа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ұйымдар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құнының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өсуі</a:t>
                      </a:r>
                      <a:r>
                        <a:rPr lang="ru-RU" sz="11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есебінен</a:t>
                      </a:r>
                      <a:endParaRPr lang="ru-RU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472019"/>
                  </a:ext>
                </a:extLst>
              </a:tr>
              <a:tr h="4168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Жылу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бөлу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-74 591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-105 283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445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505" y="193846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561171" y="892099"/>
            <a:ext cx="82816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2023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жылғы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1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жартыжылдықтағы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«ПМХЗ» ЖШС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реттеліп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көрсетілетін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қызметтерінің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көлемдері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туралы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 </a:t>
            </a:r>
            <a:r>
              <a:rPr lang="ru-RU" sz="2400" b="1" kern="0" dirty="0" err="1">
                <a:solidFill>
                  <a:srgbClr val="006CB5"/>
                </a:solidFill>
                <a:ea typeface="+mj-ea"/>
                <a:cs typeface="+mj-cs"/>
              </a:rPr>
              <a:t>ақпарат</a:t>
            </a:r>
            <a:r>
              <a:rPr lang="ru-RU" sz="2400" b="1" kern="0" dirty="0">
                <a:solidFill>
                  <a:srgbClr val="006CB5"/>
                </a:solidFill>
                <a:ea typeface="+mj-ea"/>
                <a:cs typeface="+mj-cs"/>
              </a:rPr>
              <a:t>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479597"/>
              </p:ext>
            </p:extLst>
          </p:nvPr>
        </p:nvGraphicFramePr>
        <p:xfrm>
          <a:off x="1055648" y="1723096"/>
          <a:ext cx="9292684" cy="4060820"/>
        </p:xfrm>
        <a:graphic>
          <a:graphicData uri="http://schemas.openxmlformats.org/drawingml/2006/table">
            <a:tbl>
              <a:tblPr/>
              <a:tblGrid>
                <a:gridCol w="2738206">
                  <a:extLst>
                    <a:ext uri="{9D8B030D-6E8A-4147-A177-3AD203B41FA5}">
                      <a16:colId xmlns:a16="http://schemas.microsoft.com/office/drawing/2014/main" val="2071639423"/>
                    </a:ext>
                  </a:extLst>
                </a:gridCol>
                <a:gridCol w="1131355">
                  <a:extLst>
                    <a:ext uri="{9D8B030D-6E8A-4147-A177-3AD203B41FA5}">
                      <a16:colId xmlns:a16="http://schemas.microsoft.com/office/drawing/2014/main" val="1295697702"/>
                    </a:ext>
                  </a:extLst>
                </a:gridCol>
                <a:gridCol w="1328113">
                  <a:extLst>
                    <a:ext uri="{9D8B030D-6E8A-4147-A177-3AD203B41FA5}">
                      <a16:colId xmlns:a16="http://schemas.microsoft.com/office/drawing/2014/main" val="3110064373"/>
                    </a:ext>
                  </a:extLst>
                </a:gridCol>
                <a:gridCol w="1213336">
                  <a:extLst>
                    <a:ext uri="{9D8B030D-6E8A-4147-A177-3AD203B41FA5}">
                      <a16:colId xmlns:a16="http://schemas.microsoft.com/office/drawing/2014/main" val="1265636952"/>
                    </a:ext>
                  </a:extLst>
                </a:gridCol>
                <a:gridCol w="1442886">
                  <a:extLst>
                    <a:ext uri="{9D8B030D-6E8A-4147-A177-3AD203B41FA5}">
                      <a16:colId xmlns:a16="http://schemas.microsoft.com/office/drawing/2014/main" val="3740455435"/>
                    </a:ext>
                  </a:extLst>
                </a:gridCol>
                <a:gridCol w="1438788">
                  <a:extLst>
                    <a:ext uri="{9D8B030D-6E8A-4147-A177-3AD203B41FA5}">
                      <a16:colId xmlns:a16="http://schemas.microsoft.com/office/drawing/2014/main" val="613384187"/>
                    </a:ext>
                  </a:extLst>
                </a:gridCol>
              </a:tblGrid>
              <a:tr h="214089"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Реттелетін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қызметтердің</a:t>
                      </a:r>
                      <a:r>
                        <a:rPr lang="ru-RU" sz="12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Барлығы</a:t>
                      </a:r>
                      <a:endParaRPr lang="ru-RU" sz="12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Оның</a:t>
                      </a:r>
                      <a:r>
                        <a:rPr lang="ru-RU" sz="1100" b="1" i="0" u="none" strike="noStrike" baseline="0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ішінде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:</a:t>
                      </a:r>
                      <a:endParaRPr lang="ru-RU" sz="11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804137"/>
                  </a:ext>
                </a:extLst>
              </a:tr>
              <a:tr h="352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«ПМХЗ» ЖШС-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нің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өз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қажеттіліктеріне</a:t>
                      </a:r>
                      <a:endParaRPr lang="ru-RU" sz="11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қосалқы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тұтынушылар</a:t>
                      </a:r>
                      <a:r>
                        <a:rPr lang="kk-KZ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ға</a:t>
                      </a:r>
                      <a:endParaRPr lang="ru-RU" sz="11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159021"/>
                  </a:ext>
                </a:extLst>
              </a:tr>
              <a:tr h="593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заттай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көрсеткіштерде</a:t>
                      </a:r>
                      <a:endParaRPr lang="ru-RU" sz="10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жалпы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көлемдегі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үлесі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%</a:t>
                      </a:r>
                      <a:endParaRPr lang="ru-RU" sz="11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заттай</a:t>
                      </a:r>
                      <a:r>
                        <a:rPr lang="ru-RU" sz="10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көрсеткіштерде</a:t>
                      </a:r>
                      <a:endParaRPr lang="ru-RU" sz="10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жалпы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көлемдегі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үлесі</a:t>
                      </a:r>
                      <a:r>
                        <a:rPr lang="ru-RU" sz="1100" b="1" i="0" u="none" strike="noStrike" dirty="0" smtClean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, %</a:t>
                      </a:r>
                      <a:endParaRPr lang="ru-RU" sz="1100" b="1" i="0" u="none" strike="noStrike" dirty="0">
                        <a:solidFill>
                          <a:srgbClr val="9933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376382"/>
                  </a:ext>
                </a:extLst>
              </a:tr>
              <a:tr h="77393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Таранту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желілеріне</a:t>
                      </a:r>
                      <a:endParaRPr lang="ru-RU" sz="1200" b="0" i="0" u="none" strike="noStrike" dirty="0" smtClean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ауыз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беруге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қатысты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сумен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жабдықтау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м</a:t>
                      </a:r>
                      <a:r>
                        <a:rPr lang="ru-RU" sz="12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148 306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65 166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8368304"/>
                  </a:ext>
                </a:extLst>
              </a:tr>
              <a:tr h="642265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желілеріне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техникалық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су</a:t>
                      </a:r>
                    </a:p>
                    <a:p>
                      <a:pPr algn="l" fontAlgn="ctr"/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беруге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қатысты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сумен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жабдықтау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м</a:t>
                      </a:r>
                      <a:r>
                        <a:rPr lang="ru-RU" sz="1200" b="0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286 009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226 293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121795"/>
                  </a:ext>
                </a:extLst>
              </a:tr>
              <a:tr h="325300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Ағынды суды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бұру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бойынша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су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бұру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м</a:t>
                      </a:r>
                      <a:r>
                        <a:rPr lang="ru-RU" sz="1200" b="0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1 786 065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1 746 458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39 607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309886"/>
                  </a:ext>
                </a:extLst>
              </a:tr>
              <a:tr h="613073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Электр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мың.кВтч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275 846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235 887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85,5%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39 960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449678"/>
                  </a:ext>
                </a:extLst>
              </a:tr>
              <a:tr h="496296"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ctr"/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Жылу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энергиясын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беру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және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тарату</a:t>
                      </a:r>
                      <a:r>
                        <a:rPr lang="ru-RU" sz="12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effectLst/>
                          <a:latin typeface="Arial" panose="020B0604020202020204" pitchFamily="34" charset="0"/>
                        </a:rPr>
                        <a:t>қызметтері,Гкал</a:t>
                      </a:r>
                      <a:endParaRPr lang="ru-RU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560 397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393 296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167 101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04988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809976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214963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619951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024939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429927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834914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239902" algn="l" defTabSz="809976" rtl="0" eaLnBrk="1" latinLnBrk="0" hangingPunct="1">
                        <a:defRPr sz="1594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40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6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481</TotalTime>
  <Words>2711</Words>
  <Application>Microsoft Office PowerPoint</Application>
  <PresentationFormat>Произвольный</PresentationFormat>
  <Paragraphs>620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Калиева Зарина Ерболатовна</cp:lastModifiedBy>
  <cp:revision>71</cp:revision>
  <dcterms:created xsi:type="dcterms:W3CDTF">2023-04-21T06:34:07Z</dcterms:created>
  <dcterms:modified xsi:type="dcterms:W3CDTF">2023-07-24T04:08:03Z</dcterms:modified>
</cp:coreProperties>
</file>