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2" r:id="rId15"/>
    <p:sldId id="269" r:id="rId16"/>
    <p:sldId id="270" r:id="rId17"/>
  </p:sldIdLst>
  <p:sldSz cx="10799763" cy="6076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14" userDrawn="1">
          <p15:clr>
            <a:srgbClr val="A4A3A4"/>
          </p15:clr>
        </p15:guide>
        <p15:guide id="2" pos="34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85698" autoAdjust="0"/>
  </p:normalViewPr>
  <p:slideViewPr>
    <p:cSldViewPr snapToGrid="0" showGuides="1">
      <p:cViewPr varScale="1">
        <p:scale>
          <a:sx n="111" d="100"/>
          <a:sy n="111" d="100"/>
        </p:scale>
        <p:origin x="114" y="102"/>
      </p:cViewPr>
      <p:guideLst>
        <p:guide orient="horz" pos="1914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20"/>
      <c:rotY val="3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1701118441275957"/>
          <c:y val="4.4852177240907377E-2"/>
          <c:w val="0.57415738573218789"/>
          <c:h val="0.6049349147812219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'сравнение пл об и факт '!$D$18</c:f>
              <c:strCache>
                <c:ptCount val="1"/>
                <c:pt idx="0">
                  <c:v>Плановый объем в УТС, Гкал</c:v>
                </c:pt>
              </c:strCache>
            </c:strRef>
          </c:tx>
          <c:invertIfNegative val="0"/>
          <c:cat>
            <c:strRef>
              <c:f>'сравнение пл об и факт '!$C$19:$C$23</c:f>
              <c:strCache>
                <c:ptCount val="5"/>
                <c:pt idx="0">
                  <c:v>ТОО "Ертыс сервис"</c:v>
                </c:pt>
                <c:pt idx="1">
                  <c:v>ТОО «Компания Нефтехим LTD»</c:v>
                </c:pt>
                <c:pt idx="2">
                  <c:v>ТОО "Гелиос"</c:v>
                </c:pt>
                <c:pt idx="3">
                  <c:v>ИП Артеменко</c:v>
                </c:pt>
                <c:pt idx="4">
                  <c:v>ТОО "Эр Ликид Мунай Тех Газы"</c:v>
                </c:pt>
              </c:strCache>
            </c:strRef>
          </c:cat>
          <c:val>
            <c:numRef>
              <c:f>'сравнение пл об и факт '!$D$19:$D$23</c:f>
              <c:numCache>
                <c:formatCode>#,##0</c:formatCode>
                <c:ptCount val="5"/>
                <c:pt idx="0">
                  <c:v>91813.5</c:v>
                </c:pt>
                <c:pt idx="1">
                  <c:v>180410</c:v>
                </c:pt>
                <c:pt idx="2" formatCode="#\ ##0.0">
                  <c:v>19.5</c:v>
                </c:pt>
                <c:pt idx="3">
                  <c:v>0</c:v>
                </c:pt>
                <c:pt idx="4">
                  <c:v>38270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0E-4E52-BC6E-DBBE12CBCC15}"/>
            </c:ext>
          </c:extLst>
        </c:ser>
        <c:ser>
          <c:idx val="1"/>
          <c:order val="1"/>
          <c:tx>
            <c:strRef>
              <c:f>'сравнение пл об и факт '!$E$18</c:f>
              <c:strCache>
                <c:ptCount val="1"/>
                <c:pt idx="0">
                  <c:v>Фактический объем, Гкал</c:v>
                </c:pt>
              </c:strCache>
            </c:strRef>
          </c:tx>
          <c:invertIfNegative val="0"/>
          <c:cat>
            <c:strRef>
              <c:f>'сравнение пл об и факт '!$C$19:$C$23</c:f>
              <c:strCache>
                <c:ptCount val="5"/>
                <c:pt idx="0">
                  <c:v>ТОО "Ертыс сервис"</c:v>
                </c:pt>
                <c:pt idx="1">
                  <c:v>ТОО «Компания Нефтехим LTD»</c:v>
                </c:pt>
                <c:pt idx="2">
                  <c:v>ТОО "Гелиос"</c:v>
                </c:pt>
                <c:pt idx="3">
                  <c:v>ИП Артеменко</c:v>
                </c:pt>
                <c:pt idx="4">
                  <c:v>ТОО "Эр Ликид Мунай Тех Газы"</c:v>
                </c:pt>
              </c:strCache>
            </c:strRef>
          </c:cat>
          <c:val>
            <c:numRef>
              <c:f>'сравнение пл об и факт '!$E$19:$E$23</c:f>
              <c:numCache>
                <c:formatCode>#,##0</c:formatCode>
                <c:ptCount val="5"/>
                <c:pt idx="0">
                  <c:v>40995</c:v>
                </c:pt>
                <c:pt idx="1">
                  <c:v>86605</c:v>
                </c:pt>
                <c:pt idx="2">
                  <c:v>13</c:v>
                </c:pt>
                <c:pt idx="3">
                  <c:v>98</c:v>
                </c:pt>
                <c:pt idx="4">
                  <c:v>14860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0E-4E52-BC6E-DBBE12CBC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4"/>
        <c:gapDepth val="99"/>
        <c:shape val="cylinder"/>
        <c:axId val="65012864"/>
        <c:axId val="65014400"/>
        <c:axId val="0"/>
      </c:bar3DChart>
      <c:catAx>
        <c:axId val="65012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5014400"/>
        <c:crosses val="autoZero"/>
        <c:auto val="1"/>
        <c:lblAlgn val="ctr"/>
        <c:lblOffset val="100"/>
        <c:noMultiLvlLbl val="0"/>
      </c:catAx>
      <c:valAx>
        <c:axId val="650144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50128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8978983877015374"/>
          <c:y val="0.21390079404631418"/>
          <c:w val="0.20720716160479946"/>
          <c:h val="0.24600046513173238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0"/>
      <c:rotY val="20"/>
      <c:depthPercent val="9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909923780968244"/>
          <c:y val="6.9803448317263733E-2"/>
          <c:w val="0.63276833105981933"/>
          <c:h val="0.560733947823183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'сравнение пл об и факт '!$D$7</c:f>
              <c:strCache>
                <c:ptCount val="1"/>
                <c:pt idx="0">
                  <c:v>Плановый объем в УТС, тыс. кВт</c:v>
                </c:pt>
              </c:strCache>
            </c:strRef>
          </c:tx>
          <c:invertIfNegative val="0"/>
          <c:cat>
            <c:strRef>
              <c:f>'сравнение пл об и факт '!$C$8:$C$11</c:f>
              <c:strCache>
                <c:ptCount val="4"/>
                <c:pt idx="0">
                  <c:v>ТОО «Компания Нефтехим LTD»</c:v>
                </c:pt>
                <c:pt idx="1">
                  <c:v>ТОО "Эр Ликид Мунай Тех Газы"</c:v>
                </c:pt>
                <c:pt idx="2">
                  <c:v>ТОО "Павлодароргсинтез"</c:v>
                </c:pt>
                <c:pt idx="3">
                  <c:v>Прочие </c:v>
                </c:pt>
              </c:strCache>
            </c:strRef>
          </c:cat>
          <c:val>
            <c:numRef>
              <c:f>'сравнение пл об и факт '!$D$8:$D$11</c:f>
              <c:numCache>
                <c:formatCode>#,##0</c:formatCode>
                <c:ptCount val="4"/>
                <c:pt idx="0">
                  <c:v>47701</c:v>
                </c:pt>
                <c:pt idx="1">
                  <c:v>23060</c:v>
                </c:pt>
                <c:pt idx="2">
                  <c:v>16647</c:v>
                </c:pt>
                <c:pt idx="3">
                  <c:v>5635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65-401E-BEF8-FE3CF5BD941D}"/>
            </c:ext>
          </c:extLst>
        </c:ser>
        <c:ser>
          <c:idx val="1"/>
          <c:order val="1"/>
          <c:tx>
            <c:strRef>
              <c:f>'сравнение пл об и факт '!$E$7</c:f>
              <c:strCache>
                <c:ptCount val="1"/>
                <c:pt idx="0">
                  <c:v>Фактический объем, тыс. кВт</c:v>
                </c:pt>
              </c:strCache>
            </c:strRef>
          </c:tx>
          <c:invertIfNegative val="0"/>
          <c:cat>
            <c:strRef>
              <c:f>'сравнение пл об и факт '!$C$8:$C$11</c:f>
              <c:strCache>
                <c:ptCount val="4"/>
                <c:pt idx="0">
                  <c:v>ТОО «Компания Нефтехим LTD»</c:v>
                </c:pt>
                <c:pt idx="1">
                  <c:v>ТОО "Эр Ликид Мунай Тех Газы"</c:v>
                </c:pt>
                <c:pt idx="2">
                  <c:v>ТОО "Павлодароргсинтез"</c:v>
                </c:pt>
                <c:pt idx="3">
                  <c:v>Прочие </c:v>
                </c:pt>
              </c:strCache>
            </c:strRef>
          </c:cat>
          <c:val>
            <c:numRef>
              <c:f>'сравнение пл об и факт '!$E$8:$E$11</c:f>
              <c:numCache>
                <c:formatCode>#,##0</c:formatCode>
                <c:ptCount val="4"/>
                <c:pt idx="0">
                  <c:v>28850.521000000001</c:v>
                </c:pt>
                <c:pt idx="1">
                  <c:v>11778.911</c:v>
                </c:pt>
                <c:pt idx="2">
                  <c:v>0</c:v>
                </c:pt>
                <c:pt idx="3">
                  <c:v>1385.4799999999959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65-401E-BEF8-FE3CF5BD94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cylinder"/>
        <c:axId val="64789120"/>
        <c:axId val="64790912"/>
        <c:axId val="0"/>
      </c:bar3DChart>
      <c:catAx>
        <c:axId val="64789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800" kern="1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4790912"/>
        <c:crosses val="autoZero"/>
        <c:auto val="1"/>
        <c:lblAlgn val="ctr"/>
        <c:lblOffset val="100"/>
        <c:noMultiLvlLbl val="0"/>
      </c:catAx>
      <c:valAx>
        <c:axId val="64790912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crossAx val="647891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8879060728096062"/>
          <c:y val="0.24763865710815997"/>
          <c:w val="0.17888978381519152"/>
          <c:h val="0.24231096486073594"/>
        </c:manualLayout>
      </c:layout>
      <c:overlay val="0"/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w="0" h="0"/>
    </a:sp3d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200" baseline="0"/>
            </a:pPr>
            <a:r>
              <a:rPr lang="ru-RU" sz="1100" baseline="0"/>
              <a:t>Структура потребления услуг по передаче и распределению электроэнергии</a:t>
            </a:r>
          </a:p>
        </c:rich>
      </c:tx>
      <c:layout>
        <c:manualLayout>
          <c:xMode val="edge"/>
          <c:yMode val="edge"/>
          <c:x val="0.17128732531680241"/>
          <c:y val="1.3888787157419298E-2"/>
        </c:manualLayout>
      </c:layout>
      <c:overlay val="0"/>
    </c:title>
    <c:autoTitleDeleted val="0"/>
    <c:view3D>
      <c:rotX val="30"/>
      <c:hPercent val="100"/>
      <c:rotY val="80"/>
      <c:depthPercent val="10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526335475754474"/>
          <c:y val="0.23302939589841282"/>
          <c:w val="0.70694439190073444"/>
          <c:h val="0.58420557895379355"/>
        </c:manualLayout>
      </c:layout>
      <c:pie3DChart>
        <c:varyColors val="1"/>
        <c:ser>
          <c:idx val="0"/>
          <c:order val="0"/>
          <c:explosion val="27"/>
          <c:dPt>
            <c:idx val="0"/>
            <c:bubble3D val="0"/>
            <c:explosion val="29"/>
            <c:spPr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5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427-4FE6-A444-0A59E58D102E}"/>
              </c:ext>
            </c:extLst>
          </c:dPt>
          <c:dLbls>
            <c:dLbl>
              <c:idx val="0"/>
              <c:layout/>
              <c:numFmt formatCode="0.0%" sourceLinked="0"/>
              <c:spPr/>
              <c:txPr>
                <a:bodyPr/>
                <a:lstStyle/>
                <a:p>
                  <a:pPr lvl="2" algn="ctr" rtl="0">
                    <a:defRPr sz="1000" b="0" i="0" u="none" strike="noStrike" kern="1200" baseline="0">
                      <a:solidFill>
                        <a:sysClr val="windowText" lastClr="000000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427-4FE6-A444-0A59E58D102E}"/>
                </c:ext>
              </c:extLst>
            </c:dLbl>
            <c:dLbl>
              <c:idx val="1"/>
              <c:layout>
                <c:manualLayout>
                  <c:x val="-9.1953101284622755E-3"/>
                  <c:y val="0.1788190730056292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55169761033621"/>
                      <c:h val="0.188567186340014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427-4FE6-A444-0A59E58D102E}"/>
                </c:ext>
              </c:extLst>
            </c:dLbl>
            <c:dLbl>
              <c:idx val="2"/>
              <c:layout>
                <c:manualLayout>
                  <c:x val="-0.10229883205741118"/>
                  <c:y val="-0.1202515018955963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13788792870158"/>
                      <c:h val="0.145185185185185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427-4FE6-A444-0A59E58D102E}"/>
                </c:ext>
              </c:extLst>
            </c:dLbl>
            <c:dLbl>
              <c:idx val="3"/>
              <c:layout>
                <c:manualLayout>
                  <c:x val="6.7553612534417115E-4"/>
                  <c:y val="-0.1950296079359790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24133745292108"/>
                      <c:h val="0.145508537490720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A427-4FE6-A444-0A59E58D102E}"/>
                </c:ext>
              </c:extLst>
            </c:dLbl>
            <c:dLbl>
              <c:idx val="4"/>
              <c:layout>
                <c:manualLayout>
                  <c:x val="8.2876987441942718E-2"/>
                  <c:y val="-5.712125984251963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27-4FE6-A444-0A59E58D102E}"/>
                </c:ext>
              </c:extLst>
            </c:dLbl>
            <c:dLbl>
              <c:idx val="5"/>
              <c:layout>
                <c:manualLayout>
                  <c:x val="0.15567849476359946"/>
                  <c:y val="4.428906386701662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27-4FE6-A444-0A59E58D102E}"/>
                </c:ext>
              </c:extLst>
            </c:dLbl>
            <c:dLbl>
              <c:idx val="6"/>
              <c:layout>
                <c:manualLayout>
                  <c:x val="9.8265164582285347E-2"/>
                  <c:y val="0.1386488492947290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427-4FE6-A444-0A59E58D102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потребителей'!$C$9:$C$11</c:f>
              <c:strCache>
                <c:ptCount val="3"/>
                <c:pt idx="0">
                  <c:v>ТОО «Компания Нефтехим LTD»</c:v>
                </c:pt>
                <c:pt idx="1">
                  <c:v>ТОО "Эр Ликид Мунай Тех Газы"</c:v>
                </c:pt>
                <c:pt idx="2">
                  <c:v>Прочие </c:v>
                </c:pt>
              </c:strCache>
            </c:strRef>
          </c:cat>
          <c:val>
            <c:numRef>
              <c:f>'структура потребителей'!$E$9:$E$11</c:f>
              <c:numCache>
                <c:formatCode>0.0%</c:formatCode>
                <c:ptCount val="3"/>
                <c:pt idx="0">
                  <c:v>0.68667336492338726</c:v>
                </c:pt>
                <c:pt idx="1">
                  <c:v>0.28035072404769051</c:v>
                </c:pt>
                <c:pt idx="2">
                  <c:v>3.2975911028922208E-2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427-4FE6-A444-0A59E58D102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baseline="0">
          <a:latin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3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  <c:explosion val="6"/>
            <c:extLst>
              <c:ext xmlns:c16="http://schemas.microsoft.com/office/drawing/2014/chart" uri="{C3380CC4-5D6E-409C-BE32-E72D297353CC}">
                <c16:uniqueId val="{00000001-9656-4B14-8A18-368CBC4E65BA}"/>
              </c:ext>
            </c:extLst>
          </c:dPt>
          <c:dPt>
            <c:idx val="1"/>
            <c:bubble3D val="0"/>
            <c:explosion val="8"/>
            <c:extLst>
              <c:ext xmlns:c16="http://schemas.microsoft.com/office/drawing/2014/chart" uri="{C3380CC4-5D6E-409C-BE32-E72D297353CC}">
                <c16:uniqueId val="{00000003-9656-4B14-8A18-368CBC4E65BA}"/>
              </c:ext>
            </c:extLst>
          </c:dPt>
          <c:dPt>
            <c:idx val="2"/>
            <c:bubble3D val="0"/>
            <c:explosion val="8"/>
            <c:extLst>
              <c:ext xmlns:c16="http://schemas.microsoft.com/office/drawing/2014/chart" uri="{C3380CC4-5D6E-409C-BE32-E72D297353CC}">
                <c16:uniqueId val="{00000005-9656-4B14-8A18-368CBC4E65BA}"/>
              </c:ext>
            </c:extLst>
          </c:dPt>
          <c:dLbls>
            <c:dLbl>
              <c:idx val="0"/>
              <c:layout>
                <c:manualLayout>
                  <c:x val="1.6460905349794139E-2"/>
                  <c:y val="-1.0485729586068866E-2"/>
                </c:manualLayout>
              </c:layout>
              <c:tx>
                <c:rich>
                  <a:bodyPr/>
                  <a:lstStyle/>
                  <a:p>
                    <a:pPr>
                      <a:defRPr sz="1000"/>
                    </a:pPr>
                    <a:r>
                      <a:rPr lang="ru-RU" sz="1000" b="0" dirty="0"/>
                      <a:t>ТОО </a:t>
                    </a:r>
                    <a:r>
                      <a:rPr lang="ru-RU" sz="1000" b="0" dirty="0" smtClean="0"/>
                      <a:t>“</a:t>
                    </a:r>
                    <a:r>
                      <a:rPr lang="ru-RU" sz="1000" b="0" dirty="0" err="1" smtClean="0"/>
                      <a:t>Нефтехим</a:t>
                    </a:r>
                    <a:r>
                      <a:rPr lang="ru-RU" sz="1000" b="0" dirty="0" smtClean="0"/>
                      <a:t>"</a:t>
                    </a:r>
                    <a:r>
                      <a:rPr lang="ru-RU" sz="1000" b="0" dirty="0"/>
                      <a:t>
</a:t>
                    </a:r>
                    <a:r>
                      <a:rPr lang="ru-RU" sz="1000" b="0" dirty="0" smtClean="0"/>
                      <a:t>60,75%</a:t>
                    </a:r>
                    <a:endParaRPr lang="ru-RU" sz="1000" b="0" dirty="0"/>
                  </a:p>
                </c:rich>
              </c:tx>
              <c:numFmt formatCode="0.00%" sourceLinked="0"/>
              <c:spPr/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656-4B14-8A18-368CBC4E65BA}"/>
                </c:ext>
              </c:extLst>
            </c:dLbl>
            <c:dLbl>
              <c:idx val="1"/>
              <c:layout>
                <c:manualLayout>
                  <c:x val="3.8408779149519894E-2"/>
                  <c:y val="-6.903270592435391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656-4B14-8A18-368CBC4E65BA}"/>
                </c:ext>
              </c:extLst>
            </c:dLbl>
            <c:dLbl>
              <c:idx val="2"/>
              <c:layout>
                <c:manualLayout>
                  <c:x val="-8.5048010973936897E-2"/>
                  <c:y val="5.85438029314345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656-4B14-8A18-368CBC4E65BA}"/>
                </c:ext>
              </c:extLst>
            </c:dLbl>
            <c:dLbl>
              <c:idx val="3"/>
              <c:layout>
                <c:manualLayout>
                  <c:x val="0.15190801767063067"/>
                  <c:y val="-1.80308172685311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656-4B14-8A18-368CBC4E65BA}"/>
                </c:ext>
              </c:extLst>
            </c:dLbl>
            <c:dLbl>
              <c:idx val="4"/>
              <c:layout>
                <c:manualLayout>
                  <c:x val="0.15521975014559514"/>
                  <c:y val="6.845089293908190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656-4B14-8A18-368CBC4E65BA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потребителей'!$C$19:$C$23</c:f>
              <c:strCache>
                <c:ptCount val="5"/>
                <c:pt idx="0">
                  <c:v>ТОО «Компания Нефтехим LTD»</c:v>
                </c:pt>
                <c:pt idx="1">
                  <c:v>ТОО "Ертыс сервис"</c:v>
                </c:pt>
                <c:pt idx="2">
                  <c:v>ТОО "Эр Ликид Мунай Тех Газы"</c:v>
                </c:pt>
                <c:pt idx="3">
                  <c:v>ТОО "Гелиос"</c:v>
                </c:pt>
                <c:pt idx="4">
                  <c:v>ИП Артеменко</c:v>
                </c:pt>
              </c:strCache>
            </c:strRef>
          </c:cat>
          <c:val>
            <c:numRef>
              <c:f>'структура потребителей'!$D$19:$D$23</c:f>
              <c:numCache>
                <c:formatCode>#,##0</c:formatCode>
                <c:ptCount val="5"/>
                <c:pt idx="0">
                  <c:v>86605</c:v>
                </c:pt>
                <c:pt idx="1">
                  <c:v>40995</c:v>
                </c:pt>
                <c:pt idx="2">
                  <c:v>14860</c:v>
                </c:pt>
                <c:pt idx="3">
                  <c:v>13</c:v>
                </c:pt>
                <c:pt idx="4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656-4B14-8A18-368CBC4E65BA}"/>
            </c:ext>
          </c:extLst>
        </c:ser>
        <c:ser>
          <c:idx val="1"/>
          <c:order val="1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потребителей'!$C$19:$C$23</c:f>
              <c:strCache>
                <c:ptCount val="5"/>
                <c:pt idx="0">
                  <c:v>ТОО «Компания Нефтехим LTD»</c:v>
                </c:pt>
                <c:pt idx="1">
                  <c:v>ТОО "Ертыс сервис"</c:v>
                </c:pt>
                <c:pt idx="2">
                  <c:v>ТОО "Эр Ликид Мунай Тех Газы"</c:v>
                </c:pt>
                <c:pt idx="3">
                  <c:v>ТОО "Гелиос"</c:v>
                </c:pt>
                <c:pt idx="4">
                  <c:v>ИП Артеменко</c:v>
                </c:pt>
              </c:strCache>
            </c:strRef>
          </c:cat>
          <c:val>
            <c:numRef>
              <c:f>'структура потребителей'!$E$19:$E$23</c:f>
              <c:numCache>
                <c:formatCode>0.00%</c:formatCode>
                <c:ptCount val="5"/>
                <c:pt idx="0">
                  <c:v>0.60745172580679097</c:v>
                </c:pt>
                <c:pt idx="1">
                  <c:v>0.28754094451185724</c:v>
                </c:pt>
                <c:pt idx="2">
                  <c:v>0.1042287702267642</c:v>
                </c:pt>
                <c:pt idx="3">
                  <c:v>9.1182638825567608E-5</c:v>
                </c:pt>
                <c:pt idx="4">
                  <c:v>6.8737681576197128E-4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656-4B14-8A18-368CBC4E65B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 algn="ctr" rtl="0">
        <a:defRPr lang="ru-RU" sz="1100" b="1" i="0" u="none" strike="noStrike" kern="1200" baseline="0">
          <a:solidFill>
            <a:sysClr val="windowText" lastClr="000000"/>
          </a:solidFill>
          <a:latin typeface="Times New Roman" pitchFamily="18" charset="0"/>
          <a:ea typeface="+mn-ea"/>
          <a:cs typeface="+mn-cs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6A921-6A97-460A-8DAD-314E06FEC635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BD328-4AA1-432D-8010-22CD259ED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480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BD328-4AA1-432D-8010-22CD259ED5B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956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BD328-4AA1-432D-8010-22CD259ED5B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082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BD328-4AA1-432D-8010-22CD259ED5B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885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BD328-4AA1-432D-8010-22CD259ED5B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646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BD328-4AA1-432D-8010-22CD259ED5B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76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971" y="994538"/>
            <a:ext cx="8099822" cy="2115679"/>
          </a:xfrm>
        </p:spPr>
        <p:txBody>
          <a:bodyPr anchor="b"/>
          <a:lstStyle>
            <a:lvl1pPr algn="ctr">
              <a:defRPr sz="531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191806"/>
            <a:ext cx="8099822" cy="1467189"/>
          </a:xfrm>
        </p:spPr>
        <p:txBody>
          <a:bodyPr/>
          <a:lstStyle>
            <a:lvl1pPr marL="0" indent="0" algn="ctr">
              <a:buNone/>
              <a:defRPr sz="2126"/>
            </a:lvl1pPr>
            <a:lvl2pPr marL="404988" indent="0" algn="ctr">
              <a:buNone/>
              <a:defRPr sz="1772"/>
            </a:lvl2pPr>
            <a:lvl3pPr marL="809976" indent="0" algn="ctr">
              <a:buNone/>
              <a:defRPr sz="1594"/>
            </a:lvl3pPr>
            <a:lvl4pPr marL="1214963" indent="0" algn="ctr">
              <a:buNone/>
              <a:defRPr sz="1417"/>
            </a:lvl4pPr>
            <a:lvl5pPr marL="1619951" indent="0" algn="ctr">
              <a:buNone/>
              <a:defRPr sz="1417"/>
            </a:lvl5pPr>
            <a:lvl6pPr marL="2024939" indent="0" algn="ctr">
              <a:buNone/>
              <a:defRPr sz="1417"/>
            </a:lvl6pPr>
            <a:lvl7pPr marL="2429927" indent="0" algn="ctr">
              <a:buNone/>
              <a:defRPr sz="1417"/>
            </a:lvl7pPr>
            <a:lvl8pPr marL="2834914" indent="0" algn="ctr">
              <a:buNone/>
              <a:defRPr sz="1417"/>
            </a:lvl8pPr>
            <a:lvl9pPr marL="3239902" indent="0" algn="ctr">
              <a:buNone/>
              <a:defRPr sz="1417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82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12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0" y="323541"/>
            <a:ext cx="2328699" cy="514993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323541"/>
            <a:ext cx="6851100" cy="51499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82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35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1515018"/>
            <a:ext cx="9314796" cy="2527842"/>
          </a:xfrm>
        </p:spPr>
        <p:txBody>
          <a:bodyPr anchor="b"/>
          <a:lstStyle>
            <a:lvl1pPr>
              <a:defRPr sz="531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4066775"/>
            <a:ext cx="9314796" cy="1329332"/>
          </a:xfrm>
        </p:spPr>
        <p:txBody>
          <a:bodyPr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04988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2pPr>
            <a:lvl3pPr marL="809976" indent="0">
              <a:buNone/>
              <a:defRPr sz="1594">
                <a:solidFill>
                  <a:schemeClr val="tx1">
                    <a:tint val="75000"/>
                  </a:schemeClr>
                </a:solidFill>
              </a:defRPr>
            </a:lvl3pPr>
            <a:lvl4pPr marL="1214963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4pPr>
            <a:lvl5pPr marL="1619951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5pPr>
            <a:lvl6pPr marL="2024939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6pPr>
            <a:lvl7pPr marL="242992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7pPr>
            <a:lvl8pPr marL="2834914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8pPr>
            <a:lvl9pPr marL="323990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52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617707"/>
            <a:ext cx="4589899" cy="385576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1617707"/>
            <a:ext cx="4589899" cy="385576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46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323542"/>
            <a:ext cx="9314796" cy="117459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1" y="1489697"/>
            <a:ext cx="4568806" cy="730078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1" y="2219775"/>
            <a:ext cx="4568806" cy="326495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489697"/>
            <a:ext cx="4591306" cy="730078"/>
          </a:xfrm>
        </p:spPr>
        <p:txBody>
          <a:bodyPr anchor="b"/>
          <a:lstStyle>
            <a:lvl1pPr marL="0" indent="0">
              <a:buNone/>
              <a:defRPr sz="2126" b="1"/>
            </a:lvl1pPr>
            <a:lvl2pPr marL="404988" indent="0">
              <a:buNone/>
              <a:defRPr sz="1772" b="1"/>
            </a:lvl2pPr>
            <a:lvl3pPr marL="809976" indent="0">
              <a:buNone/>
              <a:defRPr sz="1594" b="1"/>
            </a:lvl3pPr>
            <a:lvl4pPr marL="1214963" indent="0">
              <a:buNone/>
              <a:defRPr sz="1417" b="1"/>
            </a:lvl4pPr>
            <a:lvl5pPr marL="1619951" indent="0">
              <a:buNone/>
              <a:defRPr sz="1417" b="1"/>
            </a:lvl5pPr>
            <a:lvl6pPr marL="2024939" indent="0">
              <a:buNone/>
              <a:defRPr sz="1417" b="1"/>
            </a:lvl6pPr>
            <a:lvl7pPr marL="2429927" indent="0">
              <a:buNone/>
              <a:defRPr sz="1417" b="1"/>
            </a:lvl7pPr>
            <a:lvl8pPr marL="2834914" indent="0">
              <a:buNone/>
              <a:defRPr sz="1417" b="1"/>
            </a:lvl8pPr>
            <a:lvl9pPr marL="3239902" indent="0">
              <a:buNone/>
              <a:defRPr sz="141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219775"/>
            <a:ext cx="4591306" cy="326495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62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83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1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5130"/>
            <a:ext cx="3483204" cy="1417955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874969"/>
            <a:ext cx="5467380" cy="4318573"/>
          </a:xfrm>
        </p:spPr>
        <p:txBody>
          <a:bodyPr/>
          <a:lstStyle>
            <a:lvl1pPr>
              <a:defRPr sz="2835"/>
            </a:lvl1pPr>
            <a:lvl2pPr>
              <a:defRPr sz="2480"/>
            </a:lvl2pPr>
            <a:lvl3pPr>
              <a:defRPr sz="2126"/>
            </a:lvl3pPr>
            <a:lvl4pPr>
              <a:defRPr sz="1772"/>
            </a:lvl4pPr>
            <a:lvl5pPr>
              <a:defRPr sz="1772"/>
            </a:lvl5pPr>
            <a:lvl6pPr>
              <a:defRPr sz="1772"/>
            </a:lvl6pPr>
            <a:lvl7pPr>
              <a:defRPr sz="1772"/>
            </a:lvl7pPr>
            <a:lvl8pPr>
              <a:defRPr sz="1772"/>
            </a:lvl8pPr>
            <a:lvl9pPr>
              <a:defRPr sz="177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823085"/>
            <a:ext cx="3483204" cy="3377490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21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5130"/>
            <a:ext cx="3483204" cy="1417955"/>
          </a:xfrm>
        </p:spPr>
        <p:txBody>
          <a:bodyPr anchor="b"/>
          <a:lstStyle>
            <a:lvl1pPr>
              <a:defRPr sz="283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874969"/>
            <a:ext cx="5467380" cy="4318573"/>
          </a:xfrm>
        </p:spPr>
        <p:txBody>
          <a:bodyPr anchor="t"/>
          <a:lstStyle>
            <a:lvl1pPr marL="0" indent="0">
              <a:buNone/>
              <a:defRPr sz="2835"/>
            </a:lvl1pPr>
            <a:lvl2pPr marL="404988" indent="0">
              <a:buNone/>
              <a:defRPr sz="2480"/>
            </a:lvl2pPr>
            <a:lvl3pPr marL="809976" indent="0">
              <a:buNone/>
              <a:defRPr sz="2126"/>
            </a:lvl3pPr>
            <a:lvl4pPr marL="1214963" indent="0">
              <a:buNone/>
              <a:defRPr sz="1772"/>
            </a:lvl4pPr>
            <a:lvl5pPr marL="1619951" indent="0">
              <a:buNone/>
              <a:defRPr sz="1772"/>
            </a:lvl5pPr>
            <a:lvl6pPr marL="2024939" indent="0">
              <a:buNone/>
              <a:defRPr sz="1772"/>
            </a:lvl6pPr>
            <a:lvl7pPr marL="2429927" indent="0">
              <a:buNone/>
              <a:defRPr sz="1772"/>
            </a:lvl7pPr>
            <a:lvl8pPr marL="2834914" indent="0">
              <a:buNone/>
              <a:defRPr sz="1772"/>
            </a:lvl8pPr>
            <a:lvl9pPr marL="3239902" indent="0">
              <a:buNone/>
              <a:defRPr sz="177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1823085"/>
            <a:ext cx="3483204" cy="3377490"/>
          </a:xfrm>
        </p:spPr>
        <p:txBody>
          <a:bodyPr/>
          <a:lstStyle>
            <a:lvl1pPr marL="0" indent="0">
              <a:buNone/>
              <a:defRPr sz="1417"/>
            </a:lvl1pPr>
            <a:lvl2pPr marL="404988" indent="0">
              <a:buNone/>
              <a:defRPr sz="1240"/>
            </a:lvl2pPr>
            <a:lvl3pPr marL="809976" indent="0">
              <a:buNone/>
              <a:defRPr sz="1063"/>
            </a:lvl3pPr>
            <a:lvl4pPr marL="1214963" indent="0">
              <a:buNone/>
              <a:defRPr sz="886"/>
            </a:lvl4pPr>
            <a:lvl5pPr marL="1619951" indent="0">
              <a:buNone/>
              <a:defRPr sz="886"/>
            </a:lvl5pPr>
            <a:lvl6pPr marL="2024939" indent="0">
              <a:buNone/>
              <a:defRPr sz="886"/>
            </a:lvl6pPr>
            <a:lvl7pPr marL="2429927" indent="0">
              <a:buNone/>
              <a:defRPr sz="886"/>
            </a:lvl7pPr>
            <a:lvl8pPr marL="2834914" indent="0">
              <a:buNone/>
              <a:defRPr sz="886"/>
            </a:lvl8pPr>
            <a:lvl9pPr marL="3239902" indent="0">
              <a:buNone/>
              <a:defRPr sz="88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78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23542"/>
            <a:ext cx="9314796" cy="11745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617707"/>
            <a:ext cx="9314796" cy="3855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5632433"/>
            <a:ext cx="2429947" cy="3235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8B57-DBCE-4887-BCB7-59E14B3F80AB}" type="datetimeFigureOut">
              <a:rPr lang="ru-RU" smtClean="0"/>
              <a:t>10.07.2026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5632433"/>
            <a:ext cx="3644920" cy="3235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5632433"/>
            <a:ext cx="2429947" cy="3235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F8868-DFFB-48A1-9E22-B4CF6D7319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67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09976" rtl="0" eaLnBrk="1" latinLnBrk="0" hangingPunct="1">
        <a:lnSpc>
          <a:spcPct val="90000"/>
        </a:lnSpc>
        <a:spcBef>
          <a:spcPct val="0"/>
        </a:spcBef>
        <a:buNone/>
        <a:defRPr sz="38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494" indent="-202494" algn="l" defTabSz="809976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1pPr>
      <a:lvl2pPr marL="607482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12469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417457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822445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227433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632420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3037408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442396" indent="-202494" algn="l" defTabSz="809976" rtl="0" eaLnBrk="1" latinLnBrk="0" hangingPunct="1">
        <a:lnSpc>
          <a:spcPct val="90000"/>
        </a:lnSpc>
        <a:spcBef>
          <a:spcPts val="443"/>
        </a:spcBef>
        <a:buFont typeface="Arial" panose="020B0604020202020204" pitchFamily="34" charset="0"/>
        <a:buChar char="•"/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1pPr>
      <a:lvl2pPr marL="404988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2pPr>
      <a:lvl3pPr marL="809976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3pPr>
      <a:lvl4pPr marL="1214963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4pPr>
      <a:lvl5pPr marL="1619951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5pPr>
      <a:lvl6pPr marL="2024939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6pPr>
      <a:lvl7pPr marL="2429927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7pPr>
      <a:lvl8pPr marL="2834914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8pPr>
      <a:lvl9pPr marL="3239902" algn="l" defTabSz="809976" rtl="0" eaLnBrk="1" latinLnBrk="0" hangingPunct="1">
        <a:defRPr sz="15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30244" y="2259980"/>
            <a:ext cx="646770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ТОО «Павлодарский нефтехимический завод», как субъекта естественных монополий по услугам передачи тепловой и электрической энергии и коммунальных услуг</a:t>
            </a:r>
            <a:r>
              <a:rPr kumimoji="0" 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400" b="0" i="0" u="none" strike="noStrike" kern="0" cap="none" spc="0" normalizeH="0" noProof="0" dirty="0" smtClean="0">
              <a:ln>
                <a:noFill/>
              </a:ln>
              <a:solidFill>
                <a:srgbClr val="006CB5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года. 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rgbClr val="006CB5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30243" y="1216026"/>
            <a:ext cx="64677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kern="0" dirty="0" smtClean="0">
                <a:solidFill>
                  <a:srgbClr val="006C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ИТОГАМ ДЕЯТЕЛЬНОСТИ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006CB5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95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14400" y="850188"/>
            <a:ext cx="88689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об объемах оказанных услуг ТОО "ПНХЗ" за отчетный период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841905"/>
              </p:ext>
            </p:extLst>
          </p:nvPr>
        </p:nvGraphicFramePr>
        <p:xfrm>
          <a:off x="1324963" y="1558074"/>
          <a:ext cx="7580498" cy="2974616"/>
        </p:xfrm>
        <a:graphic>
          <a:graphicData uri="http://schemas.openxmlformats.org/drawingml/2006/table">
            <a:tbl>
              <a:tblPr/>
              <a:tblGrid>
                <a:gridCol w="3413157">
                  <a:extLst>
                    <a:ext uri="{9D8B030D-6E8A-4147-A177-3AD203B41FA5}">
                      <a16:colId xmlns:a16="http://schemas.microsoft.com/office/drawing/2014/main" val="2087461804"/>
                    </a:ext>
                  </a:extLst>
                </a:gridCol>
                <a:gridCol w="1304871">
                  <a:extLst>
                    <a:ext uri="{9D8B030D-6E8A-4147-A177-3AD203B41FA5}">
                      <a16:colId xmlns:a16="http://schemas.microsoft.com/office/drawing/2014/main" val="1040922482"/>
                    </a:ext>
                  </a:extLst>
                </a:gridCol>
                <a:gridCol w="1286675">
                  <a:extLst>
                    <a:ext uri="{9D8B030D-6E8A-4147-A177-3AD203B41FA5}">
                      <a16:colId xmlns:a16="http://schemas.microsoft.com/office/drawing/2014/main" val="3835729181"/>
                    </a:ext>
                  </a:extLst>
                </a:gridCol>
                <a:gridCol w="1575795">
                  <a:extLst>
                    <a:ext uri="{9D8B030D-6E8A-4147-A177-3AD203B41FA5}">
                      <a16:colId xmlns:a16="http://schemas.microsoft.com/office/drawing/2014/main" val="2217664117"/>
                    </a:ext>
                  </a:extLst>
                </a:gridCol>
              </a:tblGrid>
              <a:tr h="4203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оказываемых услуг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полугодие </a:t>
                      </a: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года</a:t>
                      </a:r>
                      <a:endParaRPr lang="ru-RU" sz="1400" b="1" i="0" u="none" strike="noStrike" dirty="0">
                        <a:solidFill>
                          <a:srgbClr val="99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полугодие </a:t>
                      </a: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года</a:t>
                      </a:r>
                      <a:endParaRPr lang="ru-RU" sz="1400" b="1" i="0" u="none" strike="noStrike" dirty="0">
                        <a:solidFill>
                          <a:srgbClr val="99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отклонение,%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478686"/>
                  </a:ext>
                </a:extLst>
              </a:tr>
              <a:tr h="52843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Подача хозяйственно-питьевой воды по распределительным сетям, м</a:t>
                      </a:r>
                      <a:r>
                        <a:rPr lang="ru-RU" sz="1400" b="0" i="0" u="none" strike="noStrike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</a:t>
                      </a:r>
                      <a:r>
                        <a:rPr lang="en-US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b" latinLnBrk="0" hangingPunct="1"/>
                      <a:endParaRPr lang="ru-RU" sz="14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809976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61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- 11,7%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9437697"/>
                  </a:ext>
                </a:extLst>
              </a:tr>
              <a:tr h="51686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Подача технической воды по распределительным сетям, м</a:t>
                      </a:r>
                      <a:r>
                        <a:rPr lang="ru-RU" sz="1400" b="0" i="0" u="none" strike="noStrike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83 115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b" latinLnBrk="0" hangingPunct="1"/>
                      <a:endParaRPr lang="ru-RU" sz="14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809976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180312"/>
                  </a:ext>
                </a:extLst>
              </a:tr>
              <a:tr h="42555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Отвод сточных вод, м</a:t>
                      </a:r>
                      <a:r>
                        <a:rPr lang="ru-RU" sz="1400" b="0" i="0" u="none" strike="noStrike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41 155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b" latinLnBrk="0" hangingPunct="1"/>
                      <a:endParaRPr lang="ru-RU" sz="14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809976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15,9%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28742"/>
                  </a:ext>
                </a:extLst>
              </a:tr>
              <a:tr h="5899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Передача и распределение  электрической энергии, тыс. кВт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39 610,7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b" latinLnBrk="0" hangingPunct="1"/>
                      <a:endParaRPr lang="ru-RU" sz="14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809976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461002"/>
                  </a:ext>
                </a:extLst>
              </a:tr>
              <a:tr h="4668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Передача,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реализации тепловой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энергии, тыс. Гкал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b" latinLnBrk="0" hangingPunct="1"/>
                      <a:endParaRPr lang="ru-RU" sz="14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ctr" defTabSz="809976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142,571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350224"/>
                  </a:ext>
                </a:extLst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86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57092" y="835319"/>
            <a:ext cx="8437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Объем предоставления услуги по передаче,</a:t>
            </a:r>
            <a:r>
              <a:rPr kumimoji="0" lang="ru-RU" sz="1600" b="1" i="0" u="none" strike="noStrike" kern="0" cap="none" spc="0" normalizeH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распределению и реализации тепловой энергии </a:t>
            </a:r>
            <a:r>
              <a:rPr lang="ru-RU" sz="1600" b="1" kern="0" dirty="0" smtClean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 </a:t>
            </a:r>
            <a:r>
              <a:rPr lang="ru-RU" sz="16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полугодие </a:t>
            </a:r>
            <a:r>
              <a:rPr lang="ru-RU" sz="1600" b="1" kern="0" dirty="0" smtClean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2026</a:t>
            </a:r>
            <a:r>
              <a:rPr lang="en-US" sz="1600" b="1" kern="0" dirty="0" smtClean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kern="0" dirty="0" smtClean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года в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разрезе потребителей  в сравнении с УТС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570" y="4760562"/>
            <a:ext cx="9714526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71450" indent="-171450" algn="just" defTabSz="914400" fontAlgn="b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Объем предоставленных услуг за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отчетный период ниже на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</a:t>
            </a: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%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утвержденного в УТС. Снижение связано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тем, что в утвержденной тарифной смете показаны объемы за календарный год, а фактические объемы представлены за 1 полугодие. </a:t>
            </a:r>
          </a:p>
          <a:p>
            <a:pPr marL="171450" indent="-171450" algn="just" defTabSz="914400" fontAlgn="b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утвержденной тарифной смете 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</a:t>
            </a:r>
            <a:r>
              <a:rPr lang="en-US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36</a:t>
            </a:r>
            <a:r>
              <a:rPr lang="en-US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</a:t>
            </a:r>
            <a:r>
              <a:rPr lang="en-US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098,9</a:t>
            </a:r>
            <a:r>
              <a:rPr lang="en-US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тыс.тенге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фактические затраты за </a:t>
            </a:r>
            <a:r>
              <a:rPr lang="ru-RU" sz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 полугодие составили  – </a:t>
            </a:r>
            <a:r>
              <a:rPr lang="en-US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1 607 593,04 </a:t>
            </a:r>
            <a:r>
              <a:rPr lang="ru-RU" sz="12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тыс.тнг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en-US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Фактические затраты для </a:t>
            </a:r>
            <a:r>
              <a:rPr lang="ru-RU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субпотребителей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на оказание услуги 1 Гкал тепловой энергии 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составили </a:t>
            </a:r>
            <a:r>
              <a:rPr lang="en-US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11 275,74</a:t>
            </a: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тенге/Гкал </a:t>
            </a:r>
            <a:r>
              <a:rPr lang="ru-RU" sz="1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 </a:t>
            </a: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утвержденных </a:t>
            </a: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10</a:t>
            </a:r>
            <a:r>
              <a:rPr lang="en-US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834 </a:t>
            </a:r>
            <a:r>
              <a:rPr lang="ru-RU" sz="1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тенге/Гкал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966413"/>
              </p:ext>
            </p:extLst>
          </p:nvPr>
        </p:nvGraphicFramePr>
        <p:xfrm>
          <a:off x="595223" y="1436709"/>
          <a:ext cx="4718649" cy="3221555"/>
        </p:xfrm>
        <a:graphic>
          <a:graphicData uri="http://schemas.openxmlformats.org/drawingml/2006/table">
            <a:tbl>
              <a:tblPr/>
              <a:tblGrid>
                <a:gridCol w="460101">
                  <a:extLst>
                    <a:ext uri="{9D8B030D-6E8A-4147-A177-3AD203B41FA5}">
                      <a16:colId xmlns:a16="http://schemas.microsoft.com/office/drawing/2014/main" val="3365898698"/>
                    </a:ext>
                  </a:extLst>
                </a:gridCol>
                <a:gridCol w="1623425">
                  <a:extLst>
                    <a:ext uri="{9D8B030D-6E8A-4147-A177-3AD203B41FA5}">
                      <a16:colId xmlns:a16="http://schemas.microsoft.com/office/drawing/2014/main" val="309653138"/>
                    </a:ext>
                  </a:extLst>
                </a:gridCol>
                <a:gridCol w="794719">
                  <a:extLst>
                    <a:ext uri="{9D8B030D-6E8A-4147-A177-3AD203B41FA5}">
                      <a16:colId xmlns:a16="http://schemas.microsoft.com/office/drawing/2014/main" val="364211512"/>
                    </a:ext>
                  </a:extLst>
                </a:gridCol>
                <a:gridCol w="951572">
                  <a:extLst>
                    <a:ext uri="{9D8B030D-6E8A-4147-A177-3AD203B41FA5}">
                      <a16:colId xmlns:a16="http://schemas.microsoft.com/office/drawing/2014/main" val="2918764774"/>
                    </a:ext>
                  </a:extLst>
                </a:gridCol>
                <a:gridCol w="888832">
                  <a:extLst>
                    <a:ext uri="{9D8B030D-6E8A-4147-A177-3AD203B41FA5}">
                      <a16:colId xmlns:a16="http://schemas.microsoft.com/office/drawing/2014/main" val="677018397"/>
                    </a:ext>
                  </a:extLst>
                </a:gridCol>
              </a:tblGrid>
              <a:tr h="5717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предприятий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Плановый объем в УТС, Гкал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Фактический объем, Гкал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Отклонение,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0954291"/>
                  </a:ext>
                </a:extLst>
              </a:tr>
              <a:tr h="4507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ТОО "Ертыс сервис"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91 814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40 995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-55%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3775857"/>
                  </a:ext>
                </a:extLst>
              </a:tr>
              <a:tr h="4617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ТОО «Компания Нефтехим </a:t>
                      </a: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</a:rPr>
                        <a:t>LTD»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180 410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86 605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-52%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40887"/>
                  </a:ext>
                </a:extLst>
              </a:tr>
              <a:tr h="5937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ТОО "Гелиос"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19,5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-33%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1402159"/>
                  </a:ext>
                </a:extLst>
              </a:tr>
              <a:tr h="27487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ИП Артеменко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590583"/>
                  </a:ext>
                </a:extLst>
              </a:tr>
              <a:tr h="4727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ТОО "Эр Ликид Мунай Тех Газы"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38 270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14 860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-61%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583444"/>
                  </a:ext>
                </a:extLst>
              </a:tr>
              <a:tr h="3958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310 513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142 571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-54%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3802946"/>
                  </a:ext>
                </a:extLst>
              </a:tr>
            </a:tbl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372653"/>
              </p:ext>
            </p:extLst>
          </p:nvPr>
        </p:nvGraphicFramePr>
        <p:xfrm>
          <a:off x="5466197" y="1161516"/>
          <a:ext cx="5543550" cy="385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764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6088" y="788372"/>
            <a:ext cx="92632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Объем предоставления услуги по передаче и распределению электрической  энергии </a:t>
            </a:r>
            <a:r>
              <a:rPr lang="ru-RU" sz="1400" b="1" kern="0" dirty="0" smtClean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 </a:t>
            </a:r>
            <a:r>
              <a:rPr lang="ru-RU" sz="14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полугодие </a:t>
            </a:r>
            <a:r>
              <a:rPr lang="ru-RU" sz="1400" b="1" kern="0" dirty="0" smtClean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2026года</a:t>
            </a:r>
            <a:endParaRPr lang="ru-RU" sz="1400" b="1" kern="0" dirty="0">
              <a:solidFill>
                <a:srgbClr val="006CB5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разрезе потребителей в сравнении с УТС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8222" y="4259958"/>
            <a:ext cx="10526233" cy="1170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17463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3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Согласно утвержденной тарифной смете, объем оказания услуги по передаче и распределению электрической энергии составлял 93 0</a:t>
            </a:r>
            <a:r>
              <a:rPr lang="en-US" sz="113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43 </a:t>
            </a:r>
            <a:r>
              <a:rPr lang="ru-RU" sz="113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тыс.кВтч</a:t>
            </a:r>
            <a:r>
              <a:rPr lang="ru-RU" sz="113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фактический объем потребления услуги за отчетный период </a:t>
            </a:r>
            <a:r>
              <a:rPr lang="ru-RU" sz="113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составил 42 014,9 </a:t>
            </a:r>
            <a:r>
              <a:rPr lang="ru-RU" sz="113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тыс.кВтч</a:t>
            </a:r>
            <a:r>
              <a:rPr lang="ru-RU" sz="113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что меньше на 55%, </a:t>
            </a:r>
            <a:r>
              <a:rPr lang="ru-RU" sz="113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связано с тем, что сравниваются данные за полугодие с данными за год.</a:t>
            </a:r>
          </a:p>
          <a:p>
            <a:pPr marL="342900" lvl="0" indent="17463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3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Фактические </a:t>
            </a:r>
            <a:r>
              <a:rPr lang="ru-RU" sz="113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затраты для субпотребителей на оказание услуги 1 кВтч электрической энергии </a:t>
            </a:r>
            <a:r>
              <a:rPr lang="ru-RU" sz="113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составили </a:t>
            </a:r>
            <a:r>
              <a:rPr lang="ru-RU" sz="113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0,</a:t>
            </a:r>
            <a:r>
              <a:rPr lang="en-US" sz="113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619</a:t>
            </a:r>
            <a:r>
              <a:rPr lang="ru-RU" sz="113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13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тенге/</a:t>
            </a:r>
            <a:r>
              <a:rPr lang="ru-RU" sz="113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кВтч</a:t>
            </a:r>
            <a:r>
              <a:rPr lang="ru-RU" sz="113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ru-RU" sz="113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Это связано с расторжением договора на услуги по комплексному обслуживанию электрооборудования и введением цеха </a:t>
            </a:r>
            <a:r>
              <a:rPr lang="ru-RU" sz="113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Электронсабжения</a:t>
            </a:r>
            <a:r>
              <a:rPr lang="ru-RU" sz="113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 структуру завода, что повлекло затраты на оплату труда, которые не были утверждены в тарифной смете. Необходима корректировка УТС.</a:t>
            </a:r>
            <a:endParaRPr lang="ru-RU" sz="113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727407"/>
              </p:ext>
            </p:extLst>
          </p:nvPr>
        </p:nvGraphicFramePr>
        <p:xfrm>
          <a:off x="655609" y="1311594"/>
          <a:ext cx="4641010" cy="2861066"/>
        </p:xfrm>
        <a:graphic>
          <a:graphicData uri="http://schemas.openxmlformats.org/drawingml/2006/table">
            <a:tbl>
              <a:tblPr/>
              <a:tblGrid>
                <a:gridCol w="452531">
                  <a:extLst>
                    <a:ext uri="{9D8B030D-6E8A-4147-A177-3AD203B41FA5}">
                      <a16:colId xmlns:a16="http://schemas.microsoft.com/office/drawing/2014/main" val="2405291806"/>
                    </a:ext>
                  </a:extLst>
                </a:gridCol>
                <a:gridCol w="1596713">
                  <a:extLst>
                    <a:ext uri="{9D8B030D-6E8A-4147-A177-3AD203B41FA5}">
                      <a16:colId xmlns:a16="http://schemas.microsoft.com/office/drawing/2014/main" val="3738803480"/>
                    </a:ext>
                  </a:extLst>
                </a:gridCol>
                <a:gridCol w="781643">
                  <a:extLst>
                    <a:ext uri="{9D8B030D-6E8A-4147-A177-3AD203B41FA5}">
                      <a16:colId xmlns:a16="http://schemas.microsoft.com/office/drawing/2014/main" val="2296693562"/>
                    </a:ext>
                  </a:extLst>
                </a:gridCol>
                <a:gridCol w="935916">
                  <a:extLst>
                    <a:ext uri="{9D8B030D-6E8A-4147-A177-3AD203B41FA5}">
                      <a16:colId xmlns:a16="http://schemas.microsoft.com/office/drawing/2014/main" val="1833074787"/>
                    </a:ext>
                  </a:extLst>
                </a:gridCol>
                <a:gridCol w="874207">
                  <a:extLst>
                    <a:ext uri="{9D8B030D-6E8A-4147-A177-3AD203B41FA5}">
                      <a16:colId xmlns:a16="http://schemas.microsoft.com/office/drawing/2014/main" val="2940234779"/>
                    </a:ext>
                  </a:extLst>
                </a:gridCol>
              </a:tblGrid>
              <a:tr h="7749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предприятий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Плановый объем в УТС, тыс. кВт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Фактический объем, тыс. кВт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Отклонение,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968324"/>
                  </a:ext>
                </a:extLst>
              </a:tr>
              <a:tr h="4226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ТОО «Компания Нефтехим </a:t>
                      </a:r>
                      <a:r>
                        <a:rPr lang="en-US" sz="1200" b="0" i="0" u="none" strike="noStrike">
                          <a:effectLst/>
                          <a:latin typeface="Times New Roman" panose="02020603050405020304" pitchFamily="18" charset="0"/>
                        </a:rPr>
                        <a:t>LTD»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47 701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28 851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-40%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87451"/>
                  </a:ext>
                </a:extLst>
              </a:tr>
              <a:tr h="4226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ТОО "Эр Ликид Мунай Тех Газы"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23 060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11 779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-49%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018970"/>
                  </a:ext>
                </a:extLst>
              </a:tr>
              <a:tr h="3433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ТОО "Павлодароргсинтез"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16 647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-100%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925126"/>
                  </a:ext>
                </a:extLst>
              </a:tr>
              <a:tr h="3220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Прочие 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5 635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1 385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-75%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770696"/>
                  </a:ext>
                </a:extLst>
              </a:tr>
              <a:tr h="54345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93 043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42 014,9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-55%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807566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686336"/>
              </p:ext>
            </p:extLst>
          </p:nvPr>
        </p:nvGraphicFramePr>
        <p:xfrm>
          <a:off x="5667555" y="1214437"/>
          <a:ext cx="4019909" cy="3150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741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6404" y="744804"/>
            <a:ext cx="905653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95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Объем предоставления услуги по передаче и распределению электрической энергии в разрезе потребителей за 1  полугодие 202</a:t>
            </a:r>
            <a:r>
              <a:rPr lang="ru-RU" sz="195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kumimoji="0" lang="ru-RU" sz="195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года</a:t>
            </a:r>
            <a:endParaRPr kumimoji="0" lang="ru-RU" sz="195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537860"/>
              </p:ext>
            </p:extLst>
          </p:nvPr>
        </p:nvGraphicFramePr>
        <p:xfrm>
          <a:off x="664236" y="1444985"/>
          <a:ext cx="4416722" cy="3877513"/>
        </p:xfrm>
        <a:graphic>
          <a:graphicData uri="http://schemas.openxmlformats.org/drawingml/2006/table">
            <a:tbl>
              <a:tblPr/>
              <a:tblGrid>
                <a:gridCol w="449879">
                  <a:extLst>
                    <a:ext uri="{9D8B030D-6E8A-4147-A177-3AD203B41FA5}">
                      <a16:colId xmlns:a16="http://schemas.microsoft.com/office/drawing/2014/main" val="1005156380"/>
                    </a:ext>
                  </a:extLst>
                </a:gridCol>
                <a:gridCol w="1763041">
                  <a:extLst>
                    <a:ext uri="{9D8B030D-6E8A-4147-A177-3AD203B41FA5}">
                      <a16:colId xmlns:a16="http://schemas.microsoft.com/office/drawing/2014/main" val="1011842749"/>
                    </a:ext>
                  </a:extLst>
                </a:gridCol>
                <a:gridCol w="1267566">
                  <a:extLst>
                    <a:ext uri="{9D8B030D-6E8A-4147-A177-3AD203B41FA5}">
                      <a16:colId xmlns:a16="http://schemas.microsoft.com/office/drawing/2014/main" val="1545143721"/>
                    </a:ext>
                  </a:extLst>
                </a:gridCol>
                <a:gridCol w="936236">
                  <a:extLst>
                    <a:ext uri="{9D8B030D-6E8A-4147-A177-3AD203B41FA5}">
                      <a16:colId xmlns:a16="http://schemas.microsoft.com/office/drawing/2014/main" val="631350036"/>
                    </a:ext>
                  </a:extLst>
                </a:gridCol>
              </a:tblGrid>
              <a:tr h="15559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предприятий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Фактический объем за 1 полугодие, тыс. кВт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046350"/>
                  </a:ext>
                </a:extLst>
              </a:tr>
              <a:tr h="6174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ТОО «Компания Нефтехим </a:t>
                      </a:r>
                      <a:r>
                        <a:rPr lang="en-US" sz="1400" b="0" i="0" u="none" strike="noStrike">
                          <a:effectLst/>
                          <a:latin typeface="Times New Roman" panose="02020603050405020304" pitchFamily="18" charset="0"/>
                        </a:rPr>
                        <a:t>LTD»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28 851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68,7%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6781067"/>
                  </a:ext>
                </a:extLst>
              </a:tr>
              <a:tr h="6174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ТОО "Эр Ликид Мунай Тех Газы"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11 778,9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28,0%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301950"/>
                  </a:ext>
                </a:extLst>
              </a:tr>
              <a:tr h="5680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Прочие 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1 385,5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3,3%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2135327"/>
                  </a:ext>
                </a:extLst>
              </a:tr>
              <a:tr h="5186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anose="02020603050405020304" pitchFamily="18" charset="0"/>
                        </a:rPr>
                        <a:t>42 014,9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7669042"/>
                  </a:ext>
                </a:extLst>
              </a:tr>
            </a:tbl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5237741"/>
              </p:ext>
            </p:extLst>
          </p:nvPr>
        </p:nvGraphicFramePr>
        <p:xfrm>
          <a:off x="5667554" y="1444985"/>
          <a:ext cx="4796287" cy="4144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7390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42837" y="818984"/>
            <a:ext cx="87225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предоставления услуги по </a:t>
            </a:r>
            <a:r>
              <a:rPr lang="ru-RU" sz="2000" b="1" kern="0" dirty="0" smtClean="0">
                <a:solidFill>
                  <a:srgbClr val="006C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передаче, распределению и реализации тепловой </a:t>
            </a: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энергии в разрезе </a:t>
            </a:r>
            <a:r>
              <a:rPr lang="ru-RU" sz="2000" b="1" kern="0" dirty="0" smtClean="0">
                <a:solidFill>
                  <a:srgbClr val="006C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потребителей за 1 полугодие 202</a:t>
            </a:r>
            <a:r>
              <a:rPr lang="ru-RU" sz="2000" b="1" kern="0" dirty="0">
                <a:solidFill>
                  <a:srgbClr val="006C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b="1" kern="0" dirty="0" smtClean="0">
                <a:solidFill>
                  <a:srgbClr val="006C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</a:t>
            </a:r>
            <a:endParaRPr lang="ru-RU" kern="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468385"/>
              </p:ext>
            </p:extLst>
          </p:nvPr>
        </p:nvGraphicFramePr>
        <p:xfrm>
          <a:off x="646981" y="1617663"/>
          <a:ext cx="3881887" cy="3851483"/>
        </p:xfrm>
        <a:graphic>
          <a:graphicData uri="http://schemas.openxmlformats.org/drawingml/2006/table">
            <a:tbl>
              <a:tblPr/>
              <a:tblGrid>
                <a:gridCol w="395402">
                  <a:extLst>
                    <a:ext uri="{9D8B030D-6E8A-4147-A177-3AD203B41FA5}">
                      <a16:colId xmlns:a16="http://schemas.microsoft.com/office/drawing/2014/main" val="4007697737"/>
                    </a:ext>
                  </a:extLst>
                </a:gridCol>
                <a:gridCol w="1549549">
                  <a:extLst>
                    <a:ext uri="{9D8B030D-6E8A-4147-A177-3AD203B41FA5}">
                      <a16:colId xmlns:a16="http://schemas.microsoft.com/office/drawing/2014/main" val="834663678"/>
                    </a:ext>
                  </a:extLst>
                </a:gridCol>
                <a:gridCol w="1114072">
                  <a:extLst>
                    <a:ext uri="{9D8B030D-6E8A-4147-A177-3AD203B41FA5}">
                      <a16:colId xmlns:a16="http://schemas.microsoft.com/office/drawing/2014/main" val="3001478410"/>
                    </a:ext>
                  </a:extLst>
                </a:gridCol>
                <a:gridCol w="822864">
                  <a:extLst>
                    <a:ext uri="{9D8B030D-6E8A-4147-A177-3AD203B41FA5}">
                      <a16:colId xmlns:a16="http://schemas.microsoft.com/office/drawing/2014/main" val="1857217085"/>
                    </a:ext>
                  </a:extLst>
                </a:gridCol>
              </a:tblGrid>
              <a:tr h="7069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7812" marR="7812" marT="78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предприятий</a:t>
                      </a:r>
                    </a:p>
                  </a:txBody>
                  <a:tcPr marL="7812" marR="7812" marT="7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Фактический объем за 1 полугодие, Гкал</a:t>
                      </a:r>
                    </a:p>
                  </a:txBody>
                  <a:tcPr marL="7812" marR="7812" marT="7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7812" marR="7812" marT="7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733706"/>
                  </a:ext>
                </a:extLst>
              </a:tr>
              <a:tr h="8271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812" marR="7812" marT="781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ТОО «Компания Нефтехим </a:t>
                      </a:r>
                      <a:r>
                        <a:rPr lang="en-US" sz="1100" b="0" i="0" u="none" strike="noStrike">
                          <a:effectLst/>
                          <a:latin typeface="Times New Roman" panose="02020603050405020304" pitchFamily="18" charset="0"/>
                        </a:rPr>
                        <a:t>LTD»</a:t>
                      </a:r>
                    </a:p>
                  </a:txBody>
                  <a:tcPr marL="70309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86 605</a:t>
                      </a:r>
                    </a:p>
                  </a:txBody>
                  <a:tcPr marL="7812" marR="7812" marT="7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60,75%</a:t>
                      </a:r>
                    </a:p>
                  </a:txBody>
                  <a:tcPr marL="7812" marR="7812" marT="78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2679563"/>
                  </a:ext>
                </a:extLst>
              </a:tr>
              <a:tr h="5540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812" marR="7812" marT="78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ТОО "Ертыс сервис"</a:t>
                      </a:r>
                    </a:p>
                  </a:txBody>
                  <a:tcPr marL="70309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40 995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28,75%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646495"/>
                  </a:ext>
                </a:extLst>
              </a:tr>
              <a:tr h="4603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812" marR="7812" marT="78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ТОО "Эр Ликид Мунай Тех Газы"</a:t>
                      </a:r>
                    </a:p>
                  </a:txBody>
                  <a:tcPr marL="70309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14 860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10,42%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858546"/>
                  </a:ext>
                </a:extLst>
              </a:tr>
              <a:tr h="3823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812" marR="7812" marT="78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ТОО "Гелиос"</a:t>
                      </a:r>
                    </a:p>
                  </a:txBody>
                  <a:tcPr marL="70309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0,01%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616344"/>
                  </a:ext>
                </a:extLst>
              </a:tr>
              <a:tr h="4603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812" marR="7812" marT="78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ИП Артеменко</a:t>
                      </a:r>
                    </a:p>
                  </a:txBody>
                  <a:tcPr marL="70309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98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0,07%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552994"/>
                  </a:ext>
                </a:extLst>
              </a:tr>
              <a:tr h="46036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7812" marR="7812" marT="781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142 571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7812" marR="7812" marT="78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536657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7034602"/>
              </p:ext>
            </p:extLst>
          </p:nvPr>
        </p:nvGraphicFramePr>
        <p:xfrm>
          <a:off x="5495025" y="595223"/>
          <a:ext cx="4339087" cy="5167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821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51295" y="684712"/>
            <a:ext cx="86589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по  тарифам ТОО "ПНХЗ" как субъекта естественных монополий по состоянию на 27.07.2026 года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802697"/>
              </p:ext>
            </p:extLst>
          </p:nvPr>
        </p:nvGraphicFramePr>
        <p:xfrm>
          <a:off x="1863305" y="1688306"/>
          <a:ext cx="7893169" cy="3714750"/>
        </p:xfrm>
        <a:graphic>
          <a:graphicData uri="http://schemas.openxmlformats.org/drawingml/2006/table">
            <a:tbl>
              <a:tblPr/>
              <a:tblGrid>
                <a:gridCol w="3239495">
                  <a:extLst>
                    <a:ext uri="{9D8B030D-6E8A-4147-A177-3AD203B41FA5}">
                      <a16:colId xmlns:a16="http://schemas.microsoft.com/office/drawing/2014/main" val="1622602004"/>
                    </a:ext>
                  </a:extLst>
                </a:gridCol>
                <a:gridCol w="900878">
                  <a:extLst>
                    <a:ext uri="{9D8B030D-6E8A-4147-A177-3AD203B41FA5}">
                      <a16:colId xmlns:a16="http://schemas.microsoft.com/office/drawing/2014/main" val="3267820319"/>
                    </a:ext>
                  </a:extLst>
                </a:gridCol>
                <a:gridCol w="1475424">
                  <a:extLst>
                    <a:ext uri="{9D8B030D-6E8A-4147-A177-3AD203B41FA5}">
                      <a16:colId xmlns:a16="http://schemas.microsoft.com/office/drawing/2014/main" val="3680051826"/>
                    </a:ext>
                  </a:extLst>
                </a:gridCol>
                <a:gridCol w="2277372">
                  <a:extLst>
                    <a:ext uri="{9D8B030D-6E8A-4147-A177-3AD203B41FA5}">
                      <a16:colId xmlns:a16="http://schemas.microsoft.com/office/drawing/2014/main" val="107426997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услуги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Ед.изм</a:t>
                      </a:r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Цена за ед. тенге (без НДС)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Дата введения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981049"/>
                  </a:ext>
                </a:extLst>
              </a:tr>
              <a:tr h="43815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Передача электроэнергии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кВтч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01.03.2025 по 28.02.2026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864731"/>
                  </a:ext>
                </a:extLst>
              </a:tr>
              <a:tr h="438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01.03.2026 по 28.02.2027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7275553"/>
                  </a:ext>
                </a:extLst>
              </a:tr>
              <a:tr h="43815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Передача и реализация теплоэнергии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Гкал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10272,16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01.10.2025 по 31.05.2026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994268"/>
                  </a:ext>
                </a:extLst>
              </a:tr>
              <a:tr h="4095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12871,60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01.06.2026 по 30.09.2026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600686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Подача хозпитьевой воды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488,66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01.07.2025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950724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Подача технической воды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127,17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01.07.2025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430986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Отвод сточных вод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195,23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 01.08.2025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5706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51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3415" y="1418448"/>
            <a:ext cx="9790769" cy="448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потребителей в оказываемых услугах, относящихся к сфере естественных монополий, определяется ежегодно при заключении договоров на оказание услуг.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Ежедневно проводится работа по сверке объемом потре6ления с потребителями услуг. Отслеживается фактическое потребление с целью недопущения превышения максимально-допустимых часовых расходов энергии. По водоснабжению 1 раз в квартал определяется целостность пломб на приборах учетах.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Фактические объемы ежемесячно подтверждаются актами потребления, подписанными со стороны ТОО «ПНХЗ» и  </a:t>
            </a:r>
            <a:r>
              <a:rPr kumimoji="0" lang="ru-RU" sz="21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субпотребителями</a:t>
            </a: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ТОО «ПНХЗ» в 2026 г. продолжит работы по выполнению плановых показателей повышения надежности водо-электро- и теплоснабжения завода и </a:t>
            </a:r>
            <a:r>
              <a:rPr kumimoji="0" lang="ru-RU" sz="21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субпотребителей</a:t>
            </a:r>
            <a:r>
              <a:rPr lang="ru-RU" sz="2100" kern="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2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65761" y="687691"/>
            <a:ext cx="1016842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 работе с потребителями и перспективах деятельности </a:t>
            </a:r>
            <a:r>
              <a:rPr kumimoji="0" lang="ru-RU" sz="2500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ТОО "ПНХЗ"</a:t>
            </a:r>
            <a:endParaRPr kumimoji="0" lang="ru-RU" sz="25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45557" y="886862"/>
            <a:ext cx="451957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о предприятии</a:t>
            </a:r>
            <a:endParaRPr kumimoji="0" lang="ru-RU" sz="2500" b="0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8283" y="1557810"/>
            <a:ext cx="9694127" cy="3615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>
              <a:lnSpc>
                <a:spcPct val="115000"/>
              </a:lnSpc>
              <a:spcBef>
                <a:spcPct val="20000"/>
              </a:spcBef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ТОО «ПНХЗ» является одним из крупнейших нефтеперерабатывающих предприятий Казахстана. 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449580" algn="just" defTabSz="914400">
              <a:lnSpc>
                <a:spcPct val="115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Оказание услуг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субпотребителям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на собственные нужды осуществляется в единой системе трубопроводов питьевой и технической воды, трубопроводов и систем канализации, линий электропередач и распределительных подстанций, трубопроводов пара и горячего водоснабжения. </a:t>
            </a:r>
          </a:p>
          <a:p>
            <a:pPr marL="342900" lvl="0" indent="-342900" algn="just" defTabSz="914400">
              <a:lnSpc>
                <a:spcPct val="115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структуре предприятия ранее существовали вспомогательные цеха, которые обслуживали основное производство и, в силу исторически сложившейся инфраструктуры трубопроводов и линий электропередач, предоставляли услуги, относящиеся к сфере естественной монополии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 defTabSz="914400">
              <a:lnSpc>
                <a:spcPct val="115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Услуги по комплексному обслуживанию объектов тепло, водоснабжения и водоотведения,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объектов энергоснабжения ТОО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«ПНХЗ» осуществляло ТОО «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ENERGY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SERVICE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PVL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»,договора с которым были расторгнуты 30.06.2023г и 31.10.2023г. С этого периода данные услуги осуществляют работники цехов «Водоснабжения и Канализации», «</a:t>
            </a:r>
            <a:r>
              <a:rPr lang="ru-RU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Паровоздухоснабжения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», «Электроснабжения» ТОО «ПНХЗ», ранее входившие в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структуру ТОО «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ENERGY SERVICE-PVL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3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6662" y="2007673"/>
            <a:ext cx="9426497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rgbClr val="993366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услуги водоснабжения -подача питьевой воды по распределительным сетям;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1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defTabSz="9144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b="1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услуги </a:t>
            </a:r>
            <a:r>
              <a:rPr lang="ru-RU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водоснабжения-подача технической воды по распределительным </a:t>
            </a:r>
            <a:r>
              <a:rPr lang="ru-RU" b="1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сетям;</a:t>
            </a:r>
            <a:endParaRPr lang="en-US" b="1" kern="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lvl="1" defTabSz="9144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b="1" kern="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ru-RU" b="1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</a:t>
            </a:r>
            <a:r>
              <a:rPr kumimoji="0" lang="ru-RU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луги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водоотведения -отвод сточных вод;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ru-RU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услуги по передаче и распределению электрической энергии;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услуги по передаче</a:t>
            </a:r>
            <a:r>
              <a:rPr lang="ru-RU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распределению и реализации тепловой энергии.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993366"/>
              </a:solidFill>
              <a:effectLst/>
              <a:uLnTx/>
              <a:uFillTx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 услугам водоснабжения и водоотведения ТОО «ПНХЗ» является 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субъектом малой мощности.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7078" y="997691"/>
            <a:ext cx="1004249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500" kern="0" dirty="0" smtClean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Перечень услуг естественных монополий, оказываемых ТОО «ПНХЗ»</a:t>
            </a:r>
            <a:endParaRPr kumimoji="0" lang="ru-RU" sz="2500" b="0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5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59959" y="783281"/>
            <a:ext cx="893726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деятельности ТОО «ПНХЗ», как субъекта естественных </a:t>
            </a:r>
            <a:r>
              <a:rPr lang="ru-RU" sz="2500" spc="-1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монополий, в отчетном периоде.</a:t>
            </a:r>
            <a:endParaRPr lang="ru-RU" sz="25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2400" y="1813157"/>
            <a:ext cx="9783336" cy="338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>
              <a:spcBef>
                <a:spcPct val="20000"/>
              </a:spcBef>
              <a:spcAft>
                <a:spcPts val="500"/>
              </a:spcAft>
              <a:tabLst>
                <a:tab pos="457200" algn="l"/>
              </a:tabLst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силу исторически сложившейся инфраструктуры трубопроводов и линий электропередач, ТОО «ПНХЗ» предоставляет сторонним организациям 5 видов услуг, относящихся к сфере естественной монополии, регулируемые Государственным уполномоченным органом. </a:t>
            </a:r>
          </a:p>
          <a:p>
            <a:pPr marL="342900" lvl="0" indent="-342900" algn="just" defTabSz="914400">
              <a:spcBef>
                <a:spcPct val="200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Услуги водоснабжения -подачу питьевой воды ТОО «ПНХЗ» осуществляет для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10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потребителей, технической воды-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 потребителю,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отвод сточных вод- 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7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потребителям, передачу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электрической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энергии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–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потребителям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передачу тепловой энергии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- 5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потребителям.</a:t>
            </a:r>
          </a:p>
          <a:p>
            <a:pPr marL="342900" lvl="0" indent="-342900" algn="just" defTabSz="914400">
              <a:spcBef>
                <a:spcPct val="200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Услугу передачи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электрической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энергии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завод осуществляет по предельным тарифам, утвержденным ДКРЕМ на 2022-2026г.,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</a:t>
            </a: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1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полугодие 2026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года услуги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передачи, распределения и реализации тепловой энергии по среднему тарифу 10834 тенге/</a:t>
            </a:r>
            <a:r>
              <a:rPr lang="ru-RU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гкал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подачу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питьевой воды по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тарифу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488,66 тенге/м3;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подачу  технической воды-по тарифу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127,17 тенге/м3;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отводу сточных вод по тарифу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195,23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тенге/м3.</a:t>
            </a:r>
          </a:p>
          <a:p>
            <a:pPr marL="342900" lvl="0" indent="-342900" algn="just" defTabSz="914400">
              <a:spcBef>
                <a:spcPct val="200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 2015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г. по настоящее время ТОО «ПНХЗ» является субъектом естественных монополий малой мощности по услугам водоснабжения и водоотведения.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73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4056" y="730772"/>
            <a:ext cx="9647066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целях повышения надежности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электроснабжения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субпотребителей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Управлением энергетики и жилищно-коммунального хозяйства Павлодарской области и Департаментом по регулированию естественных монополий и защите конкуренции Министерства национальной экономики РК по Павлодарской области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приказом №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98-ОД  от 15.11.2021 года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утверждена Инвестиционная программа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ТОО «ПНХЗ» на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услугу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 передаче и распределению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электрической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энергии на период с 01 января 2022 года по 31 декабря 2026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года.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Согласно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утвержденной инвестиционной программе на оказание услуги по передаче и распределению электрической энергии сумма планируемых инвестиций в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2026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году составляет  2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809 </a:t>
            </a:r>
            <a:r>
              <a:rPr lang="ru-RU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тыс.тенге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без учета НДС.</a:t>
            </a:r>
          </a:p>
          <a:p>
            <a:pPr marL="342900" lvl="0" indent="-342900" algn="just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09.01.2026 г. на основании протокола итогов закупок способом запроса ценовых предложений № 1179363-1813217, определен  поставщик ТОО "МГ Алматы", с которым 26.01.26г. заключен договор  на сумму 3 638,5 тыс. тенге без учета НДС. 29 апреля 2026 года оборудование поставлено и прошло входной контроль (Акт 15251 от 05.05.2026г). На основании Акта от 25.05.26 года выключатель введен в эксплуатацию.</a:t>
            </a:r>
            <a:endParaRPr lang="ru-RU" sz="1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Обновление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основных средств  позволило  минимизировать риск, возникающий в случаях отказов оборудования, а также улучшить качественные характеристики оборудования.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spcBef>
                <a:spcPct val="20000"/>
              </a:spcBef>
            </a:pPr>
            <a:endParaRPr lang="ru-RU" sz="13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0131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25371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23602" y="253718"/>
            <a:ext cx="6875771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500" kern="0" dirty="0" smtClean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 исполнении Инвестиционной программы</a:t>
            </a:r>
            <a:endParaRPr kumimoji="0" lang="ru-RU" sz="2500" b="0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85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0664" y="238540"/>
            <a:ext cx="76491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о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постатейном исполнении утвержденной тарифной сметы на услугу по передаче,</a:t>
            </a:r>
            <a:r>
              <a:rPr kumimoji="0" lang="ru-RU" sz="1200" b="1" i="0" u="none" strike="noStrike" kern="0" cap="none" spc="0" normalizeH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распределению и реализации тепловой энергии, </a:t>
            </a:r>
            <a:r>
              <a:rPr kumimoji="0" lang="ru-RU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тыс.тенге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994292"/>
              </p:ext>
            </p:extLst>
          </p:nvPr>
        </p:nvGraphicFramePr>
        <p:xfrm>
          <a:off x="574616" y="700205"/>
          <a:ext cx="10027248" cy="5246430"/>
        </p:xfrm>
        <a:graphic>
          <a:graphicData uri="http://schemas.openxmlformats.org/drawingml/2006/table">
            <a:tbl>
              <a:tblPr/>
              <a:tblGrid>
                <a:gridCol w="357183">
                  <a:extLst>
                    <a:ext uri="{9D8B030D-6E8A-4147-A177-3AD203B41FA5}">
                      <a16:colId xmlns:a16="http://schemas.microsoft.com/office/drawing/2014/main" val="383703647"/>
                    </a:ext>
                  </a:extLst>
                </a:gridCol>
                <a:gridCol w="3824464">
                  <a:extLst>
                    <a:ext uri="{9D8B030D-6E8A-4147-A177-3AD203B41FA5}">
                      <a16:colId xmlns:a16="http://schemas.microsoft.com/office/drawing/2014/main" val="2619667296"/>
                    </a:ext>
                  </a:extLst>
                </a:gridCol>
                <a:gridCol w="1568119">
                  <a:extLst>
                    <a:ext uri="{9D8B030D-6E8A-4147-A177-3AD203B41FA5}">
                      <a16:colId xmlns:a16="http://schemas.microsoft.com/office/drawing/2014/main" val="2777507023"/>
                    </a:ext>
                  </a:extLst>
                </a:gridCol>
                <a:gridCol w="1881806">
                  <a:extLst>
                    <a:ext uri="{9D8B030D-6E8A-4147-A177-3AD203B41FA5}">
                      <a16:colId xmlns:a16="http://schemas.microsoft.com/office/drawing/2014/main" val="139337680"/>
                    </a:ext>
                  </a:extLst>
                </a:gridCol>
                <a:gridCol w="1197838">
                  <a:extLst>
                    <a:ext uri="{9D8B030D-6E8A-4147-A177-3AD203B41FA5}">
                      <a16:colId xmlns:a16="http://schemas.microsoft.com/office/drawing/2014/main" val="3840698429"/>
                    </a:ext>
                  </a:extLst>
                </a:gridCol>
                <a:gridCol w="1197838">
                  <a:extLst>
                    <a:ext uri="{9D8B030D-6E8A-4147-A177-3AD203B41FA5}">
                      <a16:colId xmlns:a16="http://schemas.microsoft.com/office/drawing/2014/main" val="456771627"/>
                    </a:ext>
                  </a:extLst>
                </a:gridCol>
              </a:tblGrid>
              <a:tr h="2244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 показателей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Предусмотрено в утвержденной тарифной смете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Фактические показатели за 1 полугодие 2026г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отклонение, тыс.тенге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отклонение, %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921227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Затраты на производство товаров и предоставление услуг, всего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3 363 380,09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1 606 021,6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-1 757 358,5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-52,2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759514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Материальные затраты, всего в том числе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3 291 831,70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1 557 017,0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-1 734 814,7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-52,7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20720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1.1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Покупная энергия в горячей воде от АО "</a:t>
                      </a:r>
                      <a:r>
                        <a:rPr lang="ru-RU" sz="7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Павлодарэнерго</a:t>
                      </a:r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"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39 122,01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18 322,9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-20 799,1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-53,2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338794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1.2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Покупная энергия в паре от АО "</a:t>
                      </a:r>
                      <a:r>
                        <a:rPr lang="ru-RU" sz="7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Павлодарэнерго</a:t>
                      </a:r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"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3 221 446,00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1 525 127,3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-1 696 318,7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-52,7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6029332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1.3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электроэнергия покупная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31 135,97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13 471,7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-17 664,3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-56,7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304620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1.4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тепловая энергия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127,72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95,1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-32,6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-25,5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095114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Затраты на оплату труда производственного персонала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21 017,48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22 669,7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1 652,22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567894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8705379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2.1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Заработная плата производственного персонала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18 142,50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19 682,0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1 539,50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561378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2.2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социальный налог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939,78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1 019,5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79,72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589638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2.3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социальные отчисления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816,41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885,7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69,29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4990320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2.4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ОСМС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544,28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590,5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46,22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784656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2.5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ОПВР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574,51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492,0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7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-82,51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-14,4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041046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2 877,13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3 311,6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434,5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15,1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00342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Прочие затраты, всего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1 372,78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1 432,3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59,5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4,3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5633517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1878052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4.1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услуги охраны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37,00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-23,1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-62,4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47444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4.2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Услуги по обеспечению пожарной и промышленной безопасности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50,41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21,8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-28,6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-56,8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123567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4.3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Охрана труда (спецодежда, СИЗ, молоко, мыло)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967,89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983,4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15,5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1,6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135245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4.4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Обязательный медицинский осмотр персонала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46,44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1815905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4.5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Обязательное страхование работника от несчастных случаев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271,04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413,2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142,2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52,4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5193951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Расходы периода, всего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718,84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1 571,5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852,6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118,6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158073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Общие и административные, всего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718,84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1 571,5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852,6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118,6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119330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 в т.ч.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7178927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5.1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Затраты на оплату труда, всего, 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677,97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1 563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885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130,5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686321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3362682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5.1.1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Заработная плата административного персонала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585,24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1 357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771,8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131,9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323182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5.1.2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Социальный налог 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30,31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70,0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39,7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130,9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072906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5.1.3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социальные отчисления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26,33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61,0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34,7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131,7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720536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5.1.4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Обязательное социальное медицинское страхование (ОСМС)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17,56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41,0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23,44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133,5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9284338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5.1.5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Обязательные пенсионные взносы работодателя (ОПВР)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18,53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34,0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15,5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83,5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020424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5.2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Расходы на канцелярские товары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40,87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-32,4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-79,2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3871072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Всего затрат на предоставление услуг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3 364 098,93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1 607 593,04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- 1 756 505,9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-52,2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3490259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Доход (РБА*СП)/ убыток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-106 008,1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159005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effectLst/>
                          <a:latin typeface="Times New Roman" panose="02020603050405020304" pitchFamily="18" charset="0"/>
                        </a:rPr>
                        <a:t>3 364 098,93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1 501 584,9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-1 862,514,0</a:t>
                      </a:r>
                      <a:endParaRPr lang="ru-RU" sz="7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-55,4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6254864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Объем оказываемых услуг (товаров, работ)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310 513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142 571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-167 942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-54,1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833116"/>
                  </a:ext>
                </a:extLst>
              </a:tr>
              <a:tr h="11387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Нормативные технические потери при передаче пара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1,48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1,4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-0,08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-5,4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6648233"/>
                  </a:ext>
                </a:extLst>
              </a:tr>
              <a:tr h="1138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4 161,89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1 879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-2 282,9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-54,9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538618"/>
                  </a:ext>
                </a:extLst>
              </a:tr>
              <a:tr h="1138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45 608,77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21 173,9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-24 434,9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-53,6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0603427"/>
                  </a:ext>
                </a:extLst>
              </a:tr>
              <a:tr h="1138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Нормативные технические потери при передаче теплофикационной  воды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2,08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2,3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0,22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553611"/>
                  </a:ext>
                </a:extLst>
              </a:tr>
              <a:tr h="1138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226,81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138,9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-87,9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-38,8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958982"/>
                  </a:ext>
                </a:extLst>
              </a:tr>
              <a:tr h="1138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672,23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417,1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-255,1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-38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637694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VIII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Тариф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10 834,00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10 532,2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-301,8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-2,8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739863"/>
                  </a:ext>
                </a:extLst>
              </a:tr>
              <a:tr h="1138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Times New Roman" panose="02020603050405020304" pitchFamily="18" charset="0"/>
                        </a:rPr>
                        <a:t>IX</a:t>
                      </a:r>
                    </a:p>
                  </a:txBody>
                  <a:tcPr marL="3600" marR="3600" marT="36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Затраты на оказание услуги  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effectLst/>
                          <a:latin typeface="Times New Roman" panose="02020603050405020304" pitchFamily="18" charset="0"/>
                        </a:rPr>
                        <a:t>10 834,00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11 275,7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441,7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4,1</a:t>
                      </a:r>
                      <a:endParaRPr lang="ru-RU" sz="7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898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83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98859" y="182880"/>
            <a:ext cx="7728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kern="0" dirty="0">
                <a:solidFill>
                  <a:srgbClr val="006CB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 постатейном исполнении утвержденной тарифной сметы на услугу по передаче и распределению электроэнергии, </a:t>
            </a:r>
            <a:r>
              <a:rPr kumimoji="0" lang="ru-RU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тыс.тенге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656986"/>
              </p:ext>
            </p:extLst>
          </p:nvPr>
        </p:nvGraphicFramePr>
        <p:xfrm>
          <a:off x="1069675" y="983412"/>
          <a:ext cx="9083617" cy="4907896"/>
        </p:xfrm>
        <a:graphic>
          <a:graphicData uri="http://schemas.openxmlformats.org/drawingml/2006/table">
            <a:tbl>
              <a:tblPr/>
              <a:tblGrid>
                <a:gridCol w="604645">
                  <a:extLst>
                    <a:ext uri="{9D8B030D-6E8A-4147-A177-3AD203B41FA5}">
                      <a16:colId xmlns:a16="http://schemas.microsoft.com/office/drawing/2014/main" val="220939449"/>
                    </a:ext>
                  </a:extLst>
                </a:gridCol>
                <a:gridCol w="2186020">
                  <a:extLst>
                    <a:ext uri="{9D8B030D-6E8A-4147-A177-3AD203B41FA5}">
                      <a16:colId xmlns:a16="http://schemas.microsoft.com/office/drawing/2014/main" val="2156976689"/>
                    </a:ext>
                  </a:extLst>
                </a:gridCol>
                <a:gridCol w="837200">
                  <a:extLst>
                    <a:ext uri="{9D8B030D-6E8A-4147-A177-3AD203B41FA5}">
                      <a16:colId xmlns:a16="http://schemas.microsoft.com/office/drawing/2014/main" val="2953833943"/>
                    </a:ext>
                  </a:extLst>
                </a:gridCol>
                <a:gridCol w="837200">
                  <a:extLst>
                    <a:ext uri="{9D8B030D-6E8A-4147-A177-3AD203B41FA5}">
                      <a16:colId xmlns:a16="http://schemas.microsoft.com/office/drawing/2014/main" val="3132509741"/>
                    </a:ext>
                  </a:extLst>
                </a:gridCol>
                <a:gridCol w="774410">
                  <a:extLst>
                    <a:ext uri="{9D8B030D-6E8A-4147-A177-3AD203B41FA5}">
                      <a16:colId xmlns:a16="http://schemas.microsoft.com/office/drawing/2014/main" val="1352363080"/>
                    </a:ext>
                  </a:extLst>
                </a:gridCol>
                <a:gridCol w="623249">
                  <a:extLst>
                    <a:ext uri="{9D8B030D-6E8A-4147-A177-3AD203B41FA5}">
                      <a16:colId xmlns:a16="http://schemas.microsoft.com/office/drawing/2014/main" val="2605304707"/>
                    </a:ext>
                  </a:extLst>
                </a:gridCol>
                <a:gridCol w="1609283">
                  <a:extLst>
                    <a:ext uri="{9D8B030D-6E8A-4147-A177-3AD203B41FA5}">
                      <a16:colId xmlns:a16="http://schemas.microsoft.com/office/drawing/2014/main" val="2649317990"/>
                    </a:ext>
                  </a:extLst>
                </a:gridCol>
                <a:gridCol w="1611610">
                  <a:extLst>
                    <a:ext uri="{9D8B030D-6E8A-4147-A177-3AD203B41FA5}">
                      <a16:colId xmlns:a16="http://schemas.microsoft.com/office/drawing/2014/main" val="3215025909"/>
                    </a:ext>
                  </a:extLst>
                </a:gridCol>
              </a:tblGrid>
              <a:tr h="9135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показателей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Ед. изм.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в утвержденной тарифной смете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сложившиеся показатели тарифной сметы  за 1 полугодие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отклонение, тыс.тенге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отклонение, %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отклонения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416718"/>
                  </a:ext>
                </a:extLst>
              </a:tr>
              <a:tr h="2475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производство товаров и предоставление услуг, всего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 тенге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22 088,0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6 161,8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-15 926,2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-72,1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522249"/>
                  </a:ext>
                </a:extLst>
              </a:tr>
              <a:tr h="1237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Амортизация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1 264,7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594,7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88,8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недостаток средств в УТС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240283"/>
                  </a:ext>
                </a:extLst>
              </a:tr>
              <a:tr h="1237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затраты, всего в т.ч.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21 418,0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4 897,1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-16 520,9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-77,1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592531"/>
                  </a:ext>
                </a:extLst>
              </a:tr>
              <a:tr h="6188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2.1.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услуги по эксплуатации, техобслуживанию электрического, электрораспределительного оборудования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16 388,0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-16 388,0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Расторжение договора с ТОО «ENERGY SERVICE-PVL» и возврат цеха Электроснабжения в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оргструктуру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ТОО "ПНХЗ"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6511113"/>
                  </a:ext>
                </a:extLst>
              </a:tr>
              <a:tr h="1237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2.2.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услуги охраны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3 803,6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3 840,2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36,6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376718"/>
                  </a:ext>
                </a:extLst>
              </a:tr>
              <a:tr h="1237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2.3.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услуги противопожарной защиты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1 055,9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869,9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-186,0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-17,6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947423"/>
                  </a:ext>
                </a:extLst>
              </a:tr>
              <a:tr h="371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2.4.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услуги Техэкспертизы выполнения инвестпрограммы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170,5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187,00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9,7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по договору по итогам проведения тендерных процедур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1758615"/>
                  </a:ext>
                </a:extLst>
              </a:tr>
              <a:tr h="123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периода, всего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-83,9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000217"/>
                  </a:ext>
                </a:extLst>
              </a:tr>
              <a:tr h="2322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Общие и административные, всего, в т.ч.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-83,9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147531"/>
                  </a:ext>
                </a:extLst>
              </a:tr>
              <a:tr h="1237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3.1.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информационные услуги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-83,9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4693582"/>
                  </a:ext>
                </a:extLst>
              </a:tr>
              <a:tr h="2322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затрат на предоставление услуг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38 762,3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26 014,0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-12 748,3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-32,9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6508254"/>
                  </a:ext>
                </a:extLst>
              </a:tr>
              <a:tr h="123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 (РБА*СП)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1 967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-7 700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-9 667,0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-491,5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247998"/>
                  </a:ext>
                </a:extLst>
              </a:tr>
              <a:tr h="123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-"-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40 729,3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18 314,0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-22 415,3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-55,0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2320603"/>
                  </a:ext>
                </a:extLst>
              </a:tr>
              <a:tr h="2322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Объем оказываемых услуг (товаров, работ)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тыс.кВтч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93 042,6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42 014,9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-51 027,7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-54,8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0613461"/>
                  </a:ext>
                </a:extLst>
              </a:tr>
              <a:tr h="12376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4858" marR="4858" marT="485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Нормативные технические потери 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тыс.кВтч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1 023,5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462,2000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-561,3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-54,8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587625"/>
                  </a:ext>
                </a:extLst>
              </a:tr>
              <a:tr h="123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тыс.тенге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16 590,4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19 852,20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3 261,8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19,7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4544104"/>
                  </a:ext>
                </a:extLst>
              </a:tr>
              <a:tr h="1237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1,1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1,1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698390"/>
                  </a:ext>
                </a:extLst>
              </a:tr>
              <a:tr h="2217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VIII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тенге/кВтч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0,438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0,436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-0,4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тариф 0,432 с 01.03.2025г по 28.02.26; 0,438 c 01.03.2026г.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6075553"/>
                  </a:ext>
                </a:extLst>
              </a:tr>
              <a:tr h="1237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IX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Затраты на оказание услуги  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тенге/ кВтч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0,438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0,619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0,18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41,4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1 полугодия</a:t>
                      </a:r>
                    </a:p>
                  </a:txBody>
                  <a:tcPr marL="4858" marR="4858" marT="48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202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16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49335" y="277586"/>
            <a:ext cx="72907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Основные финансово-экономические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показатели деятельности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ТОО «ПНХЗ» в </a:t>
            </a:r>
            <a:r>
              <a:rPr kumimoji="0" lang="kk-KZ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сфере естественной монополии, тыс.тенге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287713" y="1617663"/>
            <a:ext cx="10799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949331"/>
              </p:ext>
            </p:extLst>
          </p:nvPr>
        </p:nvGraphicFramePr>
        <p:xfrm>
          <a:off x="1012055" y="1118588"/>
          <a:ext cx="8815526" cy="4592770"/>
        </p:xfrm>
        <a:graphic>
          <a:graphicData uri="http://schemas.openxmlformats.org/drawingml/2006/table">
            <a:tbl>
              <a:tblPr/>
              <a:tblGrid>
                <a:gridCol w="4151552">
                  <a:extLst>
                    <a:ext uri="{9D8B030D-6E8A-4147-A177-3AD203B41FA5}">
                      <a16:colId xmlns:a16="http://schemas.microsoft.com/office/drawing/2014/main" val="668367229"/>
                    </a:ext>
                  </a:extLst>
                </a:gridCol>
                <a:gridCol w="773238">
                  <a:extLst>
                    <a:ext uri="{9D8B030D-6E8A-4147-A177-3AD203B41FA5}">
                      <a16:colId xmlns:a16="http://schemas.microsoft.com/office/drawing/2014/main" val="779473320"/>
                    </a:ext>
                  </a:extLst>
                </a:gridCol>
                <a:gridCol w="748690">
                  <a:extLst>
                    <a:ext uri="{9D8B030D-6E8A-4147-A177-3AD203B41FA5}">
                      <a16:colId xmlns:a16="http://schemas.microsoft.com/office/drawing/2014/main" val="3717906020"/>
                    </a:ext>
                  </a:extLst>
                </a:gridCol>
                <a:gridCol w="957341">
                  <a:extLst>
                    <a:ext uri="{9D8B030D-6E8A-4147-A177-3AD203B41FA5}">
                      <a16:colId xmlns:a16="http://schemas.microsoft.com/office/drawing/2014/main" val="387802156"/>
                    </a:ext>
                  </a:extLst>
                </a:gridCol>
                <a:gridCol w="2184705">
                  <a:extLst>
                    <a:ext uri="{9D8B030D-6E8A-4147-A177-3AD203B41FA5}">
                      <a16:colId xmlns:a16="http://schemas.microsoft.com/office/drawing/2014/main" val="2388058830"/>
                    </a:ext>
                  </a:extLst>
                </a:gridCol>
              </a:tblGrid>
              <a:tr h="3871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Финансовый результат</a:t>
                      </a:r>
                    </a:p>
                  </a:txBody>
                  <a:tcPr marL="5850" marR="5850" marT="58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1 полугодие 2025г.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1 полугодие 2026.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 %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Комментарий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733580"/>
                  </a:ext>
                </a:extLst>
              </a:tr>
              <a:tr h="1387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 Доходы  всего:</a:t>
                      </a:r>
                    </a:p>
                  </a:txBody>
                  <a:tcPr marL="52646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67 107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1 567 346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2236%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572138"/>
                  </a:ext>
                </a:extLst>
              </a:tr>
              <a:tr h="13345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L="52646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508758"/>
                  </a:ext>
                </a:extLst>
              </a:tr>
              <a:tr h="17177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Передача и распределение  электрической энергии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17 015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18 314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Увеличение тарифов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285537"/>
                  </a:ext>
                </a:extLst>
              </a:tr>
              <a:tr h="17177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Передача, распределение и реализация тепловой энергии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1 501 585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458099"/>
                  </a:ext>
                </a:extLst>
              </a:tr>
              <a:tr h="27087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Подача хозяйственно-питьевой воды по распределительным сетям 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32 456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29 984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-8%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Увеличение тарифов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830712"/>
                  </a:ext>
                </a:extLst>
              </a:tr>
              <a:tr h="1519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Подача технической воды по распределительным сетям 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10 019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10 710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7%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Увеличение тарифов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3658547"/>
                  </a:ext>
                </a:extLst>
              </a:tr>
              <a:tr h="16516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Отвод сточных вод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7 616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6 753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-11%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Увеличение тарифов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158089"/>
                  </a:ext>
                </a:extLst>
              </a:tr>
              <a:tr h="14534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Расходы, всего</a:t>
                      </a:r>
                    </a:p>
                  </a:txBody>
                  <a:tcPr marL="52646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95 871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1 707 961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1682%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39268"/>
                  </a:ext>
                </a:extLst>
              </a:tr>
              <a:tr h="13345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L="52646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6095"/>
                  </a:ext>
                </a:extLst>
              </a:tr>
              <a:tr h="4030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Передача и распределение  электрической энергии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15 816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26 014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64%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Рост стоимости услуг сторонних организаций, недостаток средств в УТС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908546"/>
                  </a:ext>
                </a:extLst>
              </a:tr>
              <a:tr h="1982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Передача, распределение и реализация тепловой энергии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1 607 593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65506"/>
                  </a:ext>
                </a:extLst>
              </a:tr>
              <a:tr h="29069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Подача хозяйственно-питьевой воды по распределительным сетям 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43 304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36 507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-15,7%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Рост стоимости услуг сторонних организаций, недостаток средств в УТС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801207"/>
                  </a:ext>
                </a:extLst>
              </a:tr>
              <a:tr h="14534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Подача технической воды по распределительным сетям 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26 138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28 217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8,0%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611720"/>
                  </a:ext>
                </a:extLst>
              </a:tr>
              <a:tr h="14534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Отвод сточных вод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10 612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9 629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-9,3%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247627"/>
                  </a:ext>
                </a:extLst>
              </a:tr>
              <a:tr h="13874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Финансовый результат</a:t>
                      </a:r>
                    </a:p>
                  </a:txBody>
                  <a:tcPr marL="52646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-28 765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-140 615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388,8%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552188"/>
                  </a:ext>
                </a:extLst>
              </a:tr>
              <a:tr h="13345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L="52646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83913"/>
                  </a:ext>
                </a:extLst>
              </a:tr>
              <a:tr h="1519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Передача и распределение  электрической энергии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1 199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-7 700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-742%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Факт первого полугодия</a:t>
                      </a:r>
                    </a:p>
                  </a:txBody>
                  <a:tcPr marL="5850" marR="5850" marT="5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309895"/>
                  </a:ext>
                </a:extLst>
              </a:tr>
              <a:tr h="14534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Передача, распределение и реализация тепловой энергии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-106 008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608780"/>
                  </a:ext>
                </a:extLst>
              </a:tr>
              <a:tr h="26426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Подача хозяйственно-питьевой воды по распределительным сетям 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-10 848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-6 523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-40%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42057"/>
                  </a:ext>
                </a:extLst>
              </a:tr>
              <a:tr h="26426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Подача технической воды по распределительным сетям 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-16 120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-17 507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709708"/>
                  </a:ext>
                </a:extLst>
              </a:tr>
              <a:tr h="20480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Отвод сточных вод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-2 996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-2 876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-4%</a:t>
                      </a:r>
                    </a:p>
                  </a:txBody>
                  <a:tcPr marL="5850" marR="5850" marT="5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291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00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61171" y="892099"/>
            <a:ext cx="828163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по объемам регулируемых услуг ТОО «ПНХЗ» за 1</a:t>
            </a: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6CB5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полугодие 2025года.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045539"/>
              </p:ext>
            </p:extLst>
          </p:nvPr>
        </p:nvGraphicFramePr>
        <p:xfrm>
          <a:off x="803080" y="1294868"/>
          <a:ext cx="9255320" cy="3616004"/>
        </p:xfrm>
        <a:graphic>
          <a:graphicData uri="http://schemas.openxmlformats.org/drawingml/2006/table">
            <a:tbl>
              <a:tblPr/>
              <a:tblGrid>
                <a:gridCol w="2754608">
                  <a:extLst>
                    <a:ext uri="{9D8B030D-6E8A-4147-A177-3AD203B41FA5}">
                      <a16:colId xmlns:a16="http://schemas.microsoft.com/office/drawing/2014/main" val="304618363"/>
                    </a:ext>
                  </a:extLst>
                </a:gridCol>
                <a:gridCol w="1012236">
                  <a:extLst>
                    <a:ext uri="{9D8B030D-6E8A-4147-A177-3AD203B41FA5}">
                      <a16:colId xmlns:a16="http://schemas.microsoft.com/office/drawing/2014/main" val="3291579119"/>
                    </a:ext>
                  </a:extLst>
                </a:gridCol>
                <a:gridCol w="1344117">
                  <a:extLst>
                    <a:ext uri="{9D8B030D-6E8A-4147-A177-3AD203B41FA5}">
                      <a16:colId xmlns:a16="http://schemas.microsoft.com/office/drawing/2014/main" val="2151800876"/>
                    </a:ext>
                  </a:extLst>
                </a:gridCol>
                <a:gridCol w="1227958">
                  <a:extLst>
                    <a:ext uri="{9D8B030D-6E8A-4147-A177-3AD203B41FA5}">
                      <a16:colId xmlns:a16="http://schemas.microsoft.com/office/drawing/2014/main" val="1255788923"/>
                    </a:ext>
                  </a:extLst>
                </a:gridCol>
                <a:gridCol w="1460275">
                  <a:extLst>
                    <a:ext uri="{9D8B030D-6E8A-4147-A177-3AD203B41FA5}">
                      <a16:colId xmlns:a16="http://schemas.microsoft.com/office/drawing/2014/main" val="742833345"/>
                    </a:ext>
                  </a:extLst>
                </a:gridCol>
                <a:gridCol w="1456126">
                  <a:extLst>
                    <a:ext uri="{9D8B030D-6E8A-4147-A177-3AD203B41FA5}">
                      <a16:colId xmlns:a16="http://schemas.microsoft.com/office/drawing/2014/main" val="4080666606"/>
                    </a:ext>
                  </a:extLst>
                </a:gridCol>
              </a:tblGrid>
              <a:tr h="1723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7229" marR="7229" marT="72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7229" marR="7229" marT="7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7229" marR="7229" marT="7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885611"/>
                  </a:ext>
                </a:extLst>
              </a:tr>
              <a:tr h="3086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на собственные нужды ТОО «ПНХЗ»</a:t>
                      </a:r>
                    </a:p>
                  </a:txBody>
                  <a:tcPr marL="7229" marR="7229" marT="7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на </a:t>
                      </a:r>
                      <a:r>
                        <a:rPr lang="ru-RU" sz="1400" b="1" i="0" u="none" strike="noStrike" dirty="0" err="1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субпотребителей</a:t>
                      </a:r>
                      <a:endParaRPr lang="ru-RU" sz="1400" b="1" i="0" u="none" strike="noStrike" dirty="0">
                        <a:solidFill>
                          <a:srgbClr val="993366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229" marR="7229" marT="7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039052"/>
                  </a:ext>
                </a:extLst>
              </a:tr>
              <a:tr h="463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в натуральных показателях</a:t>
                      </a:r>
                    </a:p>
                  </a:txBody>
                  <a:tcPr marL="7229" marR="7229" marT="7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доля в общем объеме, %</a:t>
                      </a:r>
                    </a:p>
                  </a:txBody>
                  <a:tcPr marL="7229" marR="7229" marT="7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в натуральных показателях</a:t>
                      </a:r>
                    </a:p>
                  </a:txBody>
                  <a:tcPr marL="7229" marR="7229" marT="7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993366"/>
                          </a:solidFill>
                          <a:effectLst/>
                          <a:latin typeface="Times New Roman" panose="02020603050405020304" pitchFamily="18" charset="0"/>
                        </a:rPr>
                        <a:t>доля в общем объеме, %</a:t>
                      </a:r>
                    </a:p>
                  </a:txBody>
                  <a:tcPr marL="7229" marR="7229" marT="722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49361"/>
                  </a:ext>
                </a:extLst>
              </a:tr>
              <a:tr h="6053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Подача хозяйственно-питьевой воды по распределительным сетям, м</a:t>
                      </a:r>
                      <a:r>
                        <a:rPr lang="ru-RU" sz="1400" b="0" i="0" u="none" strike="noStrike" baseline="30000" dirty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65062" marR="7229" marT="72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smtClean="0">
                          <a:effectLst/>
                          <a:latin typeface="Times New Roman" panose="02020603050405020304" pitchFamily="18" charset="0"/>
                        </a:rPr>
                        <a:t>148 443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87 083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smtClean="0">
                          <a:effectLst/>
                          <a:latin typeface="Times New Roman" panose="02020603050405020304" pitchFamily="18" charset="0"/>
                        </a:rPr>
                        <a:t>58,7%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61 360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smtClean="0">
                          <a:effectLst/>
                          <a:latin typeface="Times New Roman" panose="02020603050405020304" pitchFamily="18" charset="0"/>
                        </a:rPr>
                        <a:t>41,3%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00863"/>
                  </a:ext>
                </a:extLst>
              </a:tr>
              <a:tr h="5170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Подача технической воды по распределительным сетям, м</a:t>
                      </a:r>
                      <a:r>
                        <a:rPr lang="ru-RU" sz="1400" b="0" i="0" u="none" strike="noStrike" baseline="30000" dirty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65062" marR="7229" marT="72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smtClean="0">
                          <a:effectLst/>
                          <a:latin typeface="Times New Roman" panose="02020603050405020304" pitchFamily="18" charset="0"/>
                        </a:rPr>
                        <a:t>263 389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179 173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smtClean="0">
                          <a:effectLst/>
                          <a:latin typeface="Times New Roman" panose="02020603050405020304" pitchFamily="18" charset="0"/>
                        </a:rPr>
                        <a:t>68,0%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84 216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smtClean="0">
                          <a:effectLst/>
                          <a:latin typeface="Times New Roman" panose="02020603050405020304" pitchFamily="18" charset="0"/>
                        </a:rPr>
                        <a:t>32,0%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380118"/>
                  </a:ext>
                </a:extLst>
              </a:tr>
              <a:tr h="2166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Отвод сточных вод, м</a:t>
                      </a:r>
                      <a:r>
                        <a:rPr lang="ru-RU" sz="1400" b="0" i="0" u="none" strike="noStrike" baseline="3000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65062" marR="7229" marT="72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2 442 960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2 408 371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98,6%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34 589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1,4%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888291"/>
                  </a:ext>
                </a:extLst>
              </a:tr>
              <a:tr h="4935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Передача и распределение электрической энергии,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тыс.кВтч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062" marR="7229" marT="72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286 821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244 806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85,4%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42 015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14,6%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802943"/>
                  </a:ext>
                </a:extLst>
              </a:tr>
              <a:tr h="3995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Передача, распределение и реализации 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тепловой  </a:t>
                      </a:r>
                      <a:r>
                        <a:rPr lang="ru-RU" sz="1400" b="0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энергии,Гкал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062" marR="7229" marT="72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564 223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421 652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74,7%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142 571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09976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25,3%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513276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9" y="118525"/>
            <a:ext cx="2650690" cy="70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6215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5 лет_ЛЭД Актовый зал.pptx" id="{BDE3B4AE-1A50-435E-878D-861F57CE8A45}" vid="{1513A24E-1EA1-43BB-A47A-CEF817AB8F6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45 лет_ЛЭД Актовый зал 2</Template>
  <TotalTime>5658</TotalTime>
  <Words>2818</Words>
  <Application>Microsoft Office PowerPoint</Application>
  <PresentationFormat>Произвольный</PresentationFormat>
  <Paragraphs>778</Paragraphs>
  <Slides>16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Жапарова Айжан Балтабековна</dc:creator>
  <cp:lastModifiedBy>Зарина Калиева</cp:lastModifiedBy>
  <cp:revision>255</cp:revision>
  <dcterms:created xsi:type="dcterms:W3CDTF">2023-04-21T06:34:07Z</dcterms:created>
  <dcterms:modified xsi:type="dcterms:W3CDTF">2026-07-10T07:16:48Z</dcterms:modified>
</cp:coreProperties>
</file>