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7" r:id="rId2"/>
    <p:sldId id="258" r:id="rId3"/>
    <p:sldId id="262" r:id="rId4"/>
    <p:sldId id="263" r:id="rId5"/>
    <p:sldId id="274" r:id="rId6"/>
    <p:sldId id="272" r:id="rId7"/>
    <p:sldId id="275" r:id="rId8"/>
    <p:sldId id="267" r:id="rId9"/>
    <p:sldId id="268" r:id="rId10"/>
    <p:sldId id="273" r:id="rId11"/>
    <p:sldId id="270" r:id="rId12"/>
  </p:sldIdLst>
  <p:sldSz cx="10799763" cy="6076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A24CBDBF-C50B-4AF8-B671-1B317234B2F0}">
          <p14:sldIdLst>
            <p14:sldId id="257"/>
            <p14:sldId id="258"/>
            <p14:sldId id="262"/>
            <p14:sldId id="263"/>
            <p14:sldId id="274"/>
            <p14:sldId id="272"/>
            <p14:sldId id="275"/>
            <p14:sldId id="267"/>
            <p14:sldId id="268"/>
            <p14:sldId id="273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914" userDrawn="1">
          <p15:clr>
            <a:srgbClr val="A4A3A4"/>
          </p15:clr>
        </p15:guide>
        <p15:guide id="2" pos="34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9BC"/>
    <a:srgbClr val="0000CC"/>
    <a:srgbClr val="0000FF"/>
    <a:srgbClr val="006666"/>
    <a:srgbClr val="006699"/>
    <a:srgbClr val="800080"/>
    <a:srgbClr val="660066"/>
    <a:srgbClr val="0066CC"/>
    <a:srgbClr val="0033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2674" autoAdjust="0"/>
  </p:normalViewPr>
  <p:slideViewPr>
    <p:cSldViewPr snapToGrid="0" showGuides="1">
      <p:cViewPr varScale="1">
        <p:scale>
          <a:sx n="72" d="100"/>
          <a:sy n="72" d="100"/>
        </p:scale>
        <p:origin x="648" y="67"/>
      </p:cViewPr>
      <p:guideLst>
        <p:guide orient="horz" pos="1914"/>
        <p:guide pos="34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PNHZV01\dbase\NHZ\&#1057;&#1045;&#1052;\&#1055;&#1091;&#1073;&#1083;&#1080;&#1095;&#1085;&#1099;&#1081;%20&#1086;&#1090;&#1095;&#1077;&#1090;\&#1055;&#1091;&#1073;&#1083;&#1080;&#1095;&#1085;&#1099;&#1081;%20&#1086;&#1090;&#1095;&#1077;&#1090;%202025\&#1055;&#1091;&#1073;&#1083;&#1080;&#1095;&#1085;&#1099;&#1081;%20&#1086;&#1090;&#1095;&#1077;&#1090;%20&#1062;&#1054;&#1055;&#1055;%20&#1079;&#1072;%202025&#1075;\&#1040;&#1085;&#1072;&#1083;&#1080;&#1079;%20&#1082;%20&#1087;&#1091;&#1073;&#1083;&#1080;&#1095;&#1085;&#1099;&#1084;%20&#1089;&#1083;&#1091;&#1096;&#1072;&#1085;&#1080;&#1103;&#1084;%20&#1062;&#1054;&#1055;&#1055;%20&#1084;&#1072;&#1081;%202025-&#1084;&#1072;&#1088;&#1090;%202026&#1075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PNHZV01\dbase\NHZ\&#1057;&#1045;&#1052;\&#1055;&#1091;&#1073;&#1083;&#1080;&#1095;&#1085;&#1099;&#1081;%20&#1086;&#1090;&#1095;&#1077;&#1090;\&#1055;&#1091;&#1073;&#1083;&#1080;&#1095;&#1085;&#1099;&#1081;%20&#1086;&#1090;&#1095;&#1077;&#1090;%202025\&#1055;&#1091;&#1073;&#1083;&#1080;&#1095;&#1085;&#1099;&#1081;%20&#1086;&#1090;&#1095;&#1077;&#1090;%20&#1062;&#1054;&#1055;&#1055;%20&#1079;&#1072;%202025&#1075;\&#1040;&#1085;&#1072;&#1083;&#1080;&#1079;%20&#1082;%20&#1087;&#1091;&#1073;&#1083;&#1080;&#1095;&#1085;&#1099;&#1084;%20&#1089;&#1083;&#1091;&#1096;&#1072;&#1085;&#1080;&#1103;&#1084;%20&#1062;&#1054;&#1055;&#1055;%20&#1084;&#1072;&#1081;%202025-&#1084;&#1072;&#1088;&#1090;%202026&#1075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9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7837951553765702E-2"/>
          <c:y val="0.23000221325841486"/>
          <c:w val="0.76479939291939658"/>
          <c:h val="0.5896706631600146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9A1-4D43-AE15-82398AE0E359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9A1-4D43-AE15-82398AE0E359}"/>
              </c:ext>
            </c:extLst>
          </c:dPt>
          <c:dPt>
            <c:idx val="2"/>
            <c:bubble3D val="0"/>
            <c:explosion val="8"/>
            <c:spPr>
              <a:solidFill>
                <a:srgbClr val="34DEE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9A1-4D43-AE15-82398AE0E359}"/>
              </c:ext>
            </c:extLst>
          </c:dPt>
          <c:dPt>
            <c:idx val="3"/>
            <c:bubble3D val="0"/>
            <c:spPr>
              <a:solidFill>
                <a:srgbClr val="990099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9A1-4D43-AE15-82398AE0E359}"/>
              </c:ext>
            </c:extLst>
          </c:dPt>
          <c:dPt>
            <c:idx val="4"/>
            <c:bubble3D val="0"/>
            <c:spPr>
              <a:solidFill>
                <a:srgbClr val="0000FF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69A1-4D43-AE15-82398AE0E359}"/>
              </c:ext>
            </c:extLst>
          </c:dPt>
          <c:dPt>
            <c:idx val="5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69A1-4D43-AE15-82398AE0E359}"/>
              </c:ext>
            </c:extLst>
          </c:dPt>
          <c:dLbls>
            <c:dLbl>
              <c:idx val="0"/>
              <c:layout>
                <c:manualLayout>
                  <c:x val="-3.7805042976498168E-3"/>
                  <c:y val="-0.1771329539748256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fld id="{9F8C15DE-E274-4AA1-BDCB-DBB30EB95817}" type="CATEGORYNAME">
                      <a:rPr lang="en-US"/>
                      <a:pPr>
                        <a:defRPr sz="1100" b="1">
                          <a:latin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en-US" baseline="0"/>
                      <a:t> </a:t>
                    </a:r>
                    <a:fld id="{541DD484-8158-43FD-B4FC-8F249F8EE617}" type="VALUE">
                      <a:rPr lang="en-US" baseline="0"/>
                      <a:pPr>
                        <a:defRPr sz="1100" b="1">
                          <a:latin typeface="Times New Roman" panose="02020603050405020304" pitchFamily="18" charset="0"/>
                        </a:defRPr>
                      </a:pPr>
                      <a:t>[ЗНАЧЕНИЕ]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528134105635815"/>
                      <c:h val="0.1277456480547944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9A1-4D43-AE15-82398AE0E359}"/>
                </c:ext>
              </c:extLst>
            </c:dLbl>
            <c:dLbl>
              <c:idx val="1"/>
              <c:layout>
                <c:manualLayout>
                  <c:x val="-2.3698683656909299E-2"/>
                  <c:y val="-0.17419368953583103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9A1-4D43-AE15-82398AE0E359}"/>
                </c:ext>
              </c:extLst>
            </c:dLbl>
            <c:dLbl>
              <c:idx val="2"/>
              <c:layout>
                <c:manualLayout>
                  <c:x val="7.061068702290077E-2"/>
                  <c:y val="-6.8144720200527989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9A1-4D43-AE15-82398AE0E359}"/>
                </c:ext>
              </c:extLst>
            </c:dLbl>
            <c:dLbl>
              <c:idx val="3"/>
              <c:layout>
                <c:manualLayout>
                  <c:x val="3.0570715874256176E-2"/>
                  <c:y val="6.9124440286456645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9A1-4D43-AE15-82398AE0E359}"/>
                </c:ext>
              </c:extLst>
            </c:dLbl>
            <c:dLbl>
              <c:idx val="4"/>
              <c:layout>
                <c:manualLayout>
                  <c:x val="-0.19640965919336426"/>
                  <c:y val="0.11006661346479613"/>
                </c:manualLayout>
              </c:layout>
              <c:tx>
                <c:rich>
                  <a:bodyPr/>
                  <a:lstStyle/>
                  <a:p>
                    <a:fld id="{4999EE80-29C1-41EC-AA5D-858CD28601DF}" type="CATEGORYNAME">
                      <a:rPr lang="ru-RU"/>
                      <a:pPr/>
                      <a:t>[ИМЯ КАТЕГОРИИ]</a:t>
                    </a:fld>
                    <a:r>
                      <a:rPr lang="ru-RU" baseline="0"/>
                      <a:t>; </a:t>
                    </a:r>
                    <a:fld id="{EC383218-E1BF-40A6-90D9-52B86033DC45}" type="VALUE">
                      <a:rPr lang="ru-RU" baseline="0"/>
                      <a:pPr/>
                      <a:t>[ЗНАЧЕНИЕ]</a:t>
                    </a:fld>
                    <a:r>
                      <a:rPr lang="ru-RU" baseline="0"/>
                      <a:t> </a:t>
                    </a:r>
                  </a:p>
                </c:rich>
              </c:tx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69A1-4D43-AE15-82398AE0E359}"/>
                </c:ext>
              </c:extLst>
            </c:dLbl>
            <c:dLbl>
              <c:idx val="5"/>
              <c:layout>
                <c:manualLayout>
                  <c:x val="-6.9251442567770632E-2"/>
                  <c:y val="6.0489797534239151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470788002644708"/>
                      <c:h val="0.1036592539125822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69A1-4D43-AE15-82398AE0E3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1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'Объёмы проезд, структура'!$B$8:$B$13</c:f>
              <c:strCache>
                <c:ptCount val="6"/>
                <c:pt idx="0">
                  <c:v>ТОО "KC Energy Group"</c:v>
                </c:pt>
                <c:pt idx="1">
                  <c:v>АО НК "КазМунайГаз"</c:v>
                </c:pt>
                <c:pt idx="2">
                  <c:v>ТОО "INTERTRANS С.А."</c:v>
                </c:pt>
                <c:pt idx="3">
                  <c:v>ТОО "ГазИндустрия" </c:v>
                </c:pt>
                <c:pt idx="4">
                  <c:v>ТОО "Компания Нефтехим LTD"</c:v>
                </c:pt>
                <c:pt idx="5">
                  <c:v>Другие потребители</c:v>
                </c:pt>
              </c:strCache>
            </c:strRef>
          </c:cat>
          <c:val>
            <c:numRef>
              <c:f>'Объёмы проезд, структура'!$C$8:$C$13</c:f>
              <c:numCache>
                <c:formatCode>#,##0</c:formatCode>
                <c:ptCount val="6"/>
                <c:pt idx="0">
                  <c:v>74068.462799999994</c:v>
                </c:pt>
                <c:pt idx="1">
                  <c:v>56223.857400000001</c:v>
                </c:pt>
                <c:pt idx="2">
                  <c:v>5421.5950000000003</c:v>
                </c:pt>
                <c:pt idx="3">
                  <c:v>687.72479999999996</c:v>
                </c:pt>
                <c:pt idx="4">
                  <c:v>321.90660000000003</c:v>
                </c:pt>
                <c:pt idx="5">
                  <c:v>42988.255799999999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9A1-4D43-AE15-82398AE0E359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69A1-4D43-AE15-82398AE0E35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69A1-4D43-AE15-82398AE0E35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69A1-4D43-AE15-82398AE0E35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69A1-4D43-AE15-82398AE0E35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69A1-4D43-AE15-82398AE0E35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8-69A1-4D43-AE15-82398AE0E359}"/>
              </c:ext>
            </c:extLst>
          </c:dPt>
          <c:cat>
            <c:strRef>
              <c:f>'Объёмы проезд, структура'!$B$8:$B$13</c:f>
              <c:strCache>
                <c:ptCount val="6"/>
                <c:pt idx="0">
                  <c:v>ТОО "KC Energy Group"</c:v>
                </c:pt>
                <c:pt idx="1">
                  <c:v>АО НК "КазМунайГаз"</c:v>
                </c:pt>
                <c:pt idx="2">
                  <c:v>ТОО "INTERTRANS С.А."</c:v>
                </c:pt>
                <c:pt idx="3">
                  <c:v>ТОО "ГазИндустрия" </c:v>
                </c:pt>
                <c:pt idx="4">
                  <c:v>ТОО "Компания Нефтехим LTD"</c:v>
                </c:pt>
                <c:pt idx="5">
                  <c:v>Другие потребители</c:v>
                </c:pt>
              </c:strCache>
            </c:strRef>
          </c:cat>
          <c:val>
            <c:numRef>
              <c:f>'Объёмы проезд, структура'!$D$8:$D$13</c:f>
              <c:numCache>
                <c:formatCode>0.0%</c:formatCode>
                <c:ptCount val="6"/>
                <c:pt idx="0">
                  <c:v>0.41215135461798696</c:v>
                </c:pt>
                <c:pt idx="1">
                  <c:v>0.31285567586071911</c:v>
                </c:pt>
                <c:pt idx="2">
                  <c:v>3.0168274579611031E-2</c:v>
                </c:pt>
                <c:pt idx="3">
                  <c:v>9.284988158279963E-3</c:v>
                </c:pt>
                <c:pt idx="4">
                  <c:v>1.7912379470965678E-3</c:v>
                </c:pt>
                <c:pt idx="5">
                  <c:v>0.23920663654753932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69A1-4D43-AE15-82398AE0E3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33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046273313225754"/>
          <c:y val="0.11820502885293996"/>
          <c:w val="0.68656234804811889"/>
          <c:h val="0.6771378198807332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028-4A67-9C10-9FC0F9D82FC4}"/>
              </c:ext>
            </c:extLst>
          </c:dPt>
          <c:dPt>
            <c:idx val="1"/>
            <c:bubble3D val="0"/>
            <c:spPr>
              <a:solidFill>
                <a:srgbClr val="FF33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028-4A67-9C10-9FC0F9D82FC4}"/>
              </c:ext>
            </c:extLst>
          </c:dPt>
          <c:dPt>
            <c:idx val="2"/>
            <c:bubble3D val="0"/>
            <c:spPr>
              <a:solidFill>
                <a:srgbClr val="34DEE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028-4A67-9C10-9FC0F9D82FC4}"/>
              </c:ext>
            </c:extLst>
          </c:dPt>
          <c:dPt>
            <c:idx val="3"/>
            <c:bubble3D val="0"/>
            <c:explosion val="12"/>
            <c:spPr>
              <a:solidFill>
                <a:srgbClr val="3333FF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028-4A67-9C10-9FC0F9D82FC4}"/>
              </c:ext>
            </c:extLst>
          </c:dPt>
          <c:dPt>
            <c:idx val="4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028-4A67-9C10-9FC0F9D82FC4}"/>
              </c:ext>
            </c:extLst>
          </c:dPt>
          <c:dLbls>
            <c:dLbl>
              <c:idx val="0"/>
              <c:layout>
                <c:manualLayout>
                  <c:x val="1.1388652039801285E-2"/>
                  <c:y val="-0.12711074177324053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28-4A67-9C10-9FC0F9D82FC4}"/>
                </c:ext>
              </c:extLst>
            </c:dLbl>
            <c:dLbl>
              <c:idx val="1"/>
              <c:layout>
                <c:manualLayout>
                  <c:x val="-3.9197351900187765E-3"/>
                  <c:y val="-0.15671666920369576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028-4A67-9C10-9FC0F9D82FC4}"/>
                </c:ext>
              </c:extLst>
            </c:dLbl>
            <c:dLbl>
              <c:idx val="2"/>
              <c:layout>
                <c:manualLayout>
                  <c:x val="5.9454124782482007E-2"/>
                  <c:y val="-0.22887254427115766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028-4A67-9C10-9FC0F9D82FC4}"/>
                </c:ext>
              </c:extLst>
            </c:dLbl>
            <c:dLbl>
              <c:idx val="3"/>
              <c:layout>
                <c:manualLayout>
                  <c:x val="5.1211878826080276E-2"/>
                  <c:y val="-1.8559154794098875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028-4A67-9C10-9FC0F9D82FC4}"/>
                </c:ext>
              </c:extLst>
            </c:dLbl>
            <c:dLbl>
              <c:idx val="4"/>
              <c:layout>
                <c:manualLayout>
                  <c:x val="-0.1473162794829804"/>
                  <c:y val="8.3779389175649949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028-4A67-9C10-9FC0F9D82F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'Объёмы стоянка и структура'!$B$8:$B$12</c:f>
              <c:strCache>
                <c:ptCount val="5"/>
                <c:pt idx="0">
                  <c:v>ТОО "KC Energy Group"</c:v>
                </c:pt>
                <c:pt idx="1">
                  <c:v>АО НК "КазМунайГаз"</c:v>
                </c:pt>
                <c:pt idx="2">
                  <c:v>ТОО "INTERTRANS С.А."</c:v>
                </c:pt>
                <c:pt idx="3">
                  <c:v>ТОО "Компания Нефтехим LTD"</c:v>
                </c:pt>
                <c:pt idx="4">
                  <c:v>Другие потребители</c:v>
                </c:pt>
              </c:strCache>
            </c:strRef>
          </c:cat>
          <c:val>
            <c:numRef>
              <c:f>'Объёмы стоянка и структура'!$C$8:$C$12</c:f>
              <c:numCache>
                <c:formatCode>#,##0</c:formatCode>
                <c:ptCount val="5"/>
                <c:pt idx="0">
                  <c:v>423733.79</c:v>
                </c:pt>
                <c:pt idx="1">
                  <c:v>328424.13</c:v>
                </c:pt>
                <c:pt idx="2">
                  <c:v>42858.59</c:v>
                </c:pt>
                <c:pt idx="3">
                  <c:v>9117.7900000000009</c:v>
                </c:pt>
                <c:pt idx="4">
                  <c:v>268658.02000000008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028-4A67-9C10-9FC0F9D82FC4}"/>
            </c:ext>
          </c:extLst>
        </c:ser>
        <c:ser>
          <c:idx val="1"/>
          <c:order val="1"/>
          <c:tx>
            <c:strRef>
              <c:f>'Объёмы стоянка и структура'!$B$8:$B$12</c:f>
              <c:strCache>
                <c:ptCount val="5"/>
                <c:pt idx="0">
                  <c:v>ТОО "KC Energy Group"</c:v>
                </c:pt>
                <c:pt idx="1">
                  <c:v>АО НК "КазМунайГаз"</c:v>
                </c:pt>
                <c:pt idx="2">
                  <c:v>ТОО "INTERTRANS С.А."</c:v>
                </c:pt>
                <c:pt idx="3">
                  <c:v>ТОО "Компания Нефтехим LTD"</c:v>
                </c:pt>
                <c:pt idx="4">
                  <c:v>Другие потребители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D028-4A67-9C10-9FC0F9D82FC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D028-4A67-9C10-9FC0F9D82FC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D028-4A67-9C10-9FC0F9D82FC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D028-4A67-9C10-9FC0F9D82FC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D028-4A67-9C10-9FC0F9D82FC4}"/>
              </c:ext>
            </c:extLst>
          </c:dPt>
          <c:dLbls>
            <c:dLbl>
              <c:idx val="2"/>
              <c:layout>
                <c:manualLayout>
                  <c:x val="-3.8973331960571876E-3"/>
                  <c:y val="-0.18332888985908405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028-4A67-9C10-9FC0F9D82F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val>
            <c:numRef>
              <c:f>'Объёмы стоянка и структура'!$C$8:$C$12</c:f>
              <c:numCache>
                <c:formatCode>#,##0</c:formatCode>
                <c:ptCount val="5"/>
                <c:pt idx="0">
                  <c:v>423733.79</c:v>
                </c:pt>
                <c:pt idx="1">
                  <c:v>328424.13</c:v>
                </c:pt>
                <c:pt idx="2">
                  <c:v>42858.59</c:v>
                </c:pt>
                <c:pt idx="3">
                  <c:v>9117.7900000000009</c:v>
                </c:pt>
                <c:pt idx="4">
                  <c:v>268658.02000000008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D028-4A67-9C10-9FC0F9D82F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FA9E9-B15D-4057-AE0A-E12568C1544A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2BA0A-D2B5-43E2-942A-4D2064B109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650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2BA0A-D2B5-43E2-942A-4D2064B109B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885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2BA0A-D2B5-43E2-942A-4D2064B109B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025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2BA0A-D2B5-43E2-942A-4D2064B109B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1789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9971" y="994538"/>
            <a:ext cx="8099822" cy="2115679"/>
          </a:xfrm>
        </p:spPr>
        <p:txBody>
          <a:bodyPr anchor="b"/>
          <a:lstStyle>
            <a:lvl1pPr algn="ctr">
              <a:defRPr sz="531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3191806"/>
            <a:ext cx="8099822" cy="1467189"/>
          </a:xfrm>
        </p:spPr>
        <p:txBody>
          <a:bodyPr/>
          <a:lstStyle>
            <a:lvl1pPr marL="0" indent="0" algn="ctr">
              <a:buNone/>
              <a:defRPr sz="2126"/>
            </a:lvl1pPr>
            <a:lvl2pPr marL="404988" indent="0" algn="ctr">
              <a:buNone/>
              <a:defRPr sz="1772"/>
            </a:lvl2pPr>
            <a:lvl3pPr marL="809976" indent="0" algn="ctr">
              <a:buNone/>
              <a:defRPr sz="1594"/>
            </a:lvl3pPr>
            <a:lvl4pPr marL="1214963" indent="0" algn="ctr">
              <a:buNone/>
              <a:defRPr sz="1417"/>
            </a:lvl4pPr>
            <a:lvl5pPr marL="1619951" indent="0" algn="ctr">
              <a:buNone/>
              <a:defRPr sz="1417"/>
            </a:lvl5pPr>
            <a:lvl6pPr marL="2024939" indent="0" algn="ctr">
              <a:buNone/>
              <a:defRPr sz="1417"/>
            </a:lvl6pPr>
            <a:lvl7pPr marL="2429927" indent="0" algn="ctr">
              <a:buNone/>
              <a:defRPr sz="1417"/>
            </a:lvl7pPr>
            <a:lvl8pPr marL="2834914" indent="0" algn="ctr">
              <a:buNone/>
              <a:defRPr sz="1417"/>
            </a:lvl8pPr>
            <a:lvl9pPr marL="3239902" indent="0" algn="ctr">
              <a:buNone/>
              <a:defRPr sz="1417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820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12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0" y="323541"/>
            <a:ext cx="2328699" cy="514993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4" y="323541"/>
            <a:ext cx="6851100" cy="514993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826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350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59" y="1515018"/>
            <a:ext cx="9314796" cy="2527842"/>
          </a:xfrm>
        </p:spPr>
        <p:txBody>
          <a:bodyPr anchor="b"/>
          <a:lstStyle>
            <a:lvl1pPr>
              <a:defRPr sz="531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59" y="4066775"/>
            <a:ext cx="9314796" cy="1329332"/>
          </a:xfrm>
        </p:spPr>
        <p:txBody>
          <a:bodyPr/>
          <a:lstStyle>
            <a:lvl1pPr marL="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1pPr>
            <a:lvl2pPr marL="404988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2pPr>
            <a:lvl3pPr marL="809976" indent="0">
              <a:buNone/>
              <a:defRPr sz="1594">
                <a:solidFill>
                  <a:schemeClr val="tx1">
                    <a:tint val="75000"/>
                  </a:schemeClr>
                </a:solidFill>
              </a:defRPr>
            </a:lvl3pPr>
            <a:lvl4pPr marL="1214963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4pPr>
            <a:lvl5pPr marL="1619951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5pPr>
            <a:lvl6pPr marL="2024939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6pPr>
            <a:lvl7pPr marL="242992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7pPr>
            <a:lvl8pPr marL="283491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8pPr>
            <a:lvl9pPr marL="3239902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522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1617707"/>
            <a:ext cx="4589899" cy="385576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0" y="1617707"/>
            <a:ext cx="4589899" cy="385576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46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323542"/>
            <a:ext cx="9314796" cy="117459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1" y="1489697"/>
            <a:ext cx="4568806" cy="730078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4988" indent="0">
              <a:buNone/>
              <a:defRPr sz="1772" b="1"/>
            </a:lvl2pPr>
            <a:lvl3pPr marL="809976" indent="0">
              <a:buNone/>
              <a:defRPr sz="1594" b="1"/>
            </a:lvl3pPr>
            <a:lvl4pPr marL="1214963" indent="0">
              <a:buNone/>
              <a:defRPr sz="1417" b="1"/>
            </a:lvl4pPr>
            <a:lvl5pPr marL="1619951" indent="0">
              <a:buNone/>
              <a:defRPr sz="1417" b="1"/>
            </a:lvl5pPr>
            <a:lvl6pPr marL="2024939" indent="0">
              <a:buNone/>
              <a:defRPr sz="1417" b="1"/>
            </a:lvl6pPr>
            <a:lvl7pPr marL="2429927" indent="0">
              <a:buNone/>
              <a:defRPr sz="1417" b="1"/>
            </a:lvl7pPr>
            <a:lvl8pPr marL="2834914" indent="0">
              <a:buNone/>
              <a:defRPr sz="1417" b="1"/>
            </a:lvl8pPr>
            <a:lvl9pPr marL="3239902" indent="0">
              <a:buNone/>
              <a:defRPr sz="141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1" y="2219775"/>
            <a:ext cx="4568806" cy="326495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0" y="1489697"/>
            <a:ext cx="4591306" cy="730078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4988" indent="0">
              <a:buNone/>
              <a:defRPr sz="1772" b="1"/>
            </a:lvl2pPr>
            <a:lvl3pPr marL="809976" indent="0">
              <a:buNone/>
              <a:defRPr sz="1594" b="1"/>
            </a:lvl3pPr>
            <a:lvl4pPr marL="1214963" indent="0">
              <a:buNone/>
              <a:defRPr sz="1417" b="1"/>
            </a:lvl4pPr>
            <a:lvl5pPr marL="1619951" indent="0">
              <a:buNone/>
              <a:defRPr sz="1417" b="1"/>
            </a:lvl5pPr>
            <a:lvl6pPr marL="2024939" indent="0">
              <a:buNone/>
              <a:defRPr sz="1417" b="1"/>
            </a:lvl6pPr>
            <a:lvl7pPr marL="2429927" indent="0">
              <a:buNone/>
              <a:defRPr sz="1417" b="1"/>
            </a:lvl7pPr>
            <a:lvl8pPr marL="2834914" indent="0">
              <a:buNone/>
              <a:defRPr sz="1417" b="1"/>
            </a:lvl8pPr>
            <a:lvl9pPr marL="3239902" indent="0">
              <a:buNone/>
              <a:defRPr sz="141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0" y="2219775"/>
            <a:ext cx="4591306" cy="326495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629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83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17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05130"/>
            <a:ext cx="3483204" cy="1417955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874969"/>
            <a:ext cx="5467380" cy="4318573"/>
          </a:xfrm>
        </p:spPr>
        <p:txBody>
          <a:bodyPr/>
          <a:lstStyle>
            <a:lvl1pPr>
              <a:defRPr sz="2835"/>
            </a:lvl1pPr>
            <a:lvl2pPr>
              <a:defRPr sz="2480"/>
            </a:lvl2pPr>
            <a:lvl3pPr>
              <a:defRPr sz="2126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1823085"/>
            <a:ext cx="3483204" cy="3377490"/>
          </a:xfrm>
        </p:spPr>
        <p:txBody>
          <a:bodyPr/>
          <a:lstStyle>
            <a:lvl1pPr marL="0" indent="0">
              <a:buNone/>
              <a:defRPr sz="1417"/>
            </a:lvl1pPr>
            <a:lvl2pPr marL="404988" indent="0">
              <a:buNone/>
              <a:defRPr sz="1240"/>
            </a:lvl2pPr>
            <a:lvl3pPr marL="809976" indent="0">
              <a:buNone/>
              <a:defRPr sz="1063"/>
            </a:lvl3pPr>
            <a:lvl4pPr marL="1214963" indent="0">
              <a:buNone/>
              <a:defRPr sz="886"/>
            </a:lvl4pPr>
            <a:lvl5pPr marL="1619951" indent="0">
              <a:buNone/>
              <a:defRPr sz="886"/>
            </a:lvl5pPr>
            <a:lvl6pPr marL="2024939" indent="0">
              <a:buNone/>
              <a:defRPr sz="886"/>
            </a:lvl6pPr>
            <a:lvl7pPr marL="2429927" indent="0">
              <a:buNone/>
              <a:defRPr sz="886"/>
            </a:lvl7pPr>
            <a:lvl8pPr marL="2834914" indent="0">
              <a:buNone/>
              <a:defRPr sz="886"/>
            </a:lvl8pPr>
            <a:lvl9pPr marL="3239902" indent="0">
              <a:buNone/>
              <a:defRPr sz="88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210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05130"/>
            <a:ext cx="3483204" cy="1417955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874969"/>
            <a:ext cx="5467380" cy="4318573"/>
          </a:xfrm>
        </p:spPr>
        <p:txBody>
          <a:bodyPr anchor="t"/>
          <a:lstStyle>
            <a:lvl1pPr marL="0" indent="0">
              <a:buNone/>
              <a:defRPr sz="2835"/>
            </a:lvl1pPr>
            <a:lvl2pPr marL="404988" indent="0">
              <a:buNone/>
              <a:defRPr sz="2480"/>
            </a:lvl2pPr>
            <a:lvl3pPr marL="809976" indent="0">
              <a:buNone/>
              <a:defRPr sz="2126"/>
            </a:lvl3pPr>
            <a:lvl4pPr marL="1214963" indent="0">
              <a:buNone/>
              <a:defRPr sz="1772"/>
            </a:lvl4pPr>
            <a:lvl5pPr marL="1619951" indent="0">
              <a:buNone/>
              <a:defRPr sz="1772"/>
            </a:lvl5pPr>
            <a:lvl6pPr marL="2024939" indent="0">
              <a:buNone/>
              <a:defRPr sz="1772"/>
            </a:lvl6pPr>
            <a:lvl7pPr marL="2429927" indent="0">
              <a:buNone/>
              <a:defRPr sz="1772"/>
            </a:lvl7pPr>
            <a:lvl8pPr marL="2834914" indent="0">
              <a:buNone/>
              <a:defRPr sz="1772"/>
            </a:lvl8pPr>
            <a:lvl9pPr marL="3239902" indent="0">
              <a:buNone/>
              <a:defRPr sz="177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1823085"/>
            <a:ext cx="3483204" cy="3377490"/>
          </a:xfrm>
        </p:spPr>
        <p:txBody>
          <a:bodyPr/>
          <a:lstStyle>
            <a:lvl1pPr marL="0" indent="0">
              <a:buNone/>
              <a:defRPr sz="1417"/>
            </a:lvl1pPr>
            <a:lvl2pPr marL="404988" indent="0">
              <a:buNone/>
              <a:defRPr sz="1240"/>
            </a:lvl2pPr>
            <a:lvl3pPr marL="809976" indent="0">
              <a:buNone/>
              <a:defRPr sz="1063"/>
            </a:lvl3pPr>
            <a:lvl4pPr marL="1214963" indent="0">
              <a:buNone/>
              <a:defRPr sz="886"/>
            </a:lvl4pPr>
            <a:lvl5pPr marL="1619951" indent="0">
              <a:buNone/>
              <a:defRPr sz="886"/>
            </a:lvl5pPr>
            <a:lvl6pPr marL="2024939" indent="0">
              <a:buNone/>
              <a:defRPr sz="886"/>
            </a:lvl6pPr>
            <a:lvl7pPr marL="2429927" indent="0">
              <a:buNone/>
              <a:defRPr sz="886"/>
            </a:lvl7pPr>
            <a:lvl8pPr marL="2834914" indent="0">
              <a:buNone/>
              <a:defRPr sz="886"/>
            </a:lvl8pPr>
            <a:lvl9pPr marL="3239902" indent="0">
              <a:buNone/>
              <a:defRPr sz="88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782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323542"/>
            <a:ext cx="9314796" cy="11745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1617707"/>
            <a:ext cx="9314796" cy="38557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5632433"/>
            <a:ext cx="2429947" cy="3235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8B57-DBCE-4887-BCB7-59E14B3F80A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5632433"/>
            <a:ext cx="3644920" cy="3235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5632433"/>
            <a:ext cx="2429947" cy="3235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67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809976" rtl="0" eaLnBrk="1" latinLnBrk="0" hangingPunct="1">
        <a:lnSpc>
          <a:spcPct val="90000"/>
        </a:lnSpc>
        <a:spcBef>
          <a:spcPct val="0"/>
        </a:spcBef>
        <a:buNone/>
        <a:defRPr sz="38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494" indent="-202494" algn="l" defTabSz="809976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1pPr>
      <a:lvl2pPr marL="607482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12469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417457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4pPr>
      <a:lvl5pPr marL="1822445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5pPr>
      <a:lvl6pPr marL="2227433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6pPr>
      <a:lvl7pPr marL="2632420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7pPr>
      <a:lvl8pPr marL="3037408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8pPr>
      <a:lvl9pPr marL="3442396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1pPr>
      <a:lvl2pPr marL="404988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2pPr>
      <a:lvl3pPr marL="809976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3pPr>
      <a:lvl4pPr marL="1214963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4pPr>
      <a:lvl5pPr marL="1619951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5pPr>
      <a:lvl6pPr marL="2024939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6pPr>
      <a:lvl7pPr marL="2429927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7pPr>
      <a:lvl8pPr marL="2834914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8pPr>
      <a:lvl9pPr marL="3239902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3804" y="1404556"/>
            <a:ext cx="7498730" cy="96325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046205" y="2259980"/>
            <a:ext cx="887215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</a:rPr>
              <a:t>ТОО «Павлодарский нефтехимический завод», как субъекта естественных монополий,</a:t>
            </a:r>
          </a:p>
          <a:p>
            <a:pPr lvl="0" algn="ctr" defTabSz="914400"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</a:rPr>
              <a:t>в сфере подъездных путей </a:t>
            </a:r>
            <a:r>
              <a:rPr lang="ru-RU" sz="2400" b="1" kern="0" dirty="0">
                <a:solidFill>
                  <a:srgbClr val="006CB5"/>
                </a:solidFill>
              </a:rPr>
              <a:t>за </a:t>
            </a:r>
            <a:r>
              <a:rPr lang="ru-RU" sz="2400" b="1" kern="0" smtClean="0">
                <a:solidFill>
                  <a:srgbClr val="006CB5"/>
                </a:solidFill>
              </a:rPr>
              <a:t>отчетный период с 0.05.2025 </a:t>
            </a:r>
            <a:r>
              <a:rPr lang="ru-RU" sz="2400" b="1" kern="0" dirty="0" smtClean="0">
                <a:solidFill>
                  <a:srgbClr val="006CB5"/>
                </a:solidFill>
              </a:rPr>
              <a:t>года </a:t>
            </a:r>
            <a:r>
              <a:rPr lang="ru-RU" sz="2400" b="1" kern="0" smtClean="0">
                <a:solidFill>
                  <a:srgbClr val="006CB5"/>
                </a:solidFill>
              </a:rPr>
              <a:t>по 31.03.2026 </a:t>
            </a:r>
            <a:r>
              <a:rPr lang="ru-RU" sz="2400" b="1" kern="0" dirty="0" smtClean="0">
                <a:solidFill>
                  <a:srgbClr val="006CB5"/>
                </a:solidFill>
              </a:rPr>
              <a:t>года 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rgbClr val="006CB5"/>
              </a:solidFill>
              <a:effectLst/>
              <a:uLnTx/>
              <a:uFillTx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95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096429" y="817756"/>
            <a:ext cx="72185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ea typeface="+mj-ea"/>
                <a:cs typeface="+mj-cs"/>
              </a:rPr>
              <a:t>Информация по  тарифам ТОО "ПНХЗ" как субъекта естественных монополий</a:t>
            </a:r>
            <a:endParaRPr kumimoji="0" lang="ru-RU" sz="3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65546"/>
              </p:ext>
            </p:extLst>
          </p:nvPr>
        </p:nvGraphicFramePr>
        <p:xfrm>
          <a:off x="906163" y="1833419"/>
          <a:ext cx="8748584" cy="3727122"/>
        </p:xfrm>
        <a:graphic>
          <a:graphicData uri="http://schemas.openxmlformats.org/drawingml/2006/table">
            <a:tbl>
              <a:tblPr/>
              <a:tblGrid>
                <a:gridCol w="3882009">
                  <a:extLst>
                    <a:ext uri="{9D8B030D-6E8A-4147-A177-3AD203B41FA5}">
                      <a16:colId xmlns:a16="http://schemas.microsoft.com/office/drawing/2014/main" val="2867692493"/>
                    </a:ext>
                  </a:extLst>
                </a:gridCol>
                <a:gridCol w="1322133">
                  <a:extLst>
                    <a:ext uri="{9D8B030D-6E8A-4147-A177-3AD203B41FA5}">
                      <a16:colId xmlns:a16="http://schemas.microsoft.com/office/drawing/2014/main" val="3914107130"/>
                    </a:ext>
                  </a:extLst>
                </a:gridCol>
                <a:gridCol w="1828482">
                  <a:extLst>
                    <a:ext uri="{9D8B030D-6E8A-4147-A177-3AD203B41FA5}">
                      <a16:colId xmlns:a16="http://schemas.microsoft.com/office/drawing/2014/main" val="103131929"/>
                    </a:ext>
                  </a:extLst>
                </a:gridCol>
                <a:gridCol w="1715960">
                  <a:extLst>
                    <a:ext uri="{9D8B030D-6E8A-4147-A177-3AD203B41FA5}">
                      <a16:colId xmlns:a16="http://schemas.microsoft.com/office/drawing/2014/main" val="3606328193"/>
                    </a:ext>
                  </a:extLst>
                </a:gridCol>
              </a:tblGrid>
              <a:tr h="6589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услуги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Единица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измерения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Тариф, ТОО "ПНХЗ" тенге, без учета НДС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введения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454266"/>
                  </a:ext>
                </a:extLst>
              </a:tr>
              <a:tr h="9286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Услуга по предоставлению подъездного пути для проезда подвижного состава при условии отсутствия конкурентного подъездного пути </a:t>
                      </a:r>
                    </a:p>
                  </a:txBody>
                  <a:tcPr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тенге/вагонокм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91,94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 01.05.2025 по 30.04.2026г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810820"/>
                  </a:ext>
                </a:extLst>
              </a:tr>
              <a:tr h="21395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Услуга по предоставлению подъездного пути для маневровых работ, погрузки-выгрузки, других технологических операций перевозочного процесса, а также для стоянки подвижного состава, непредусмотренной технологическими операциями перевозочного процесса при отсутствии конкурентного подъездного пути</a:t>
                      </a:r>
                    </a:p>
                  </a:txBody>
                  <a:tcPr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тенге/вагоночас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173,83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 01.05.2025 по 30.04.2026г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0773917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206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9602" y="881954"/>
            <a:ext cx="7992549" cy="53649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43415" y="1418448"/>
            <a:ext cx="9790769" cy="3841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100" b="0" i="0" u="none" strike="noStrike" kern="0" cap="none" spc="0" normalizeH="0" baseline="0" noProof="0" dirty="0" smtClean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</a:rPr>
              <a:t>Потребность потребителей в оказываемых услугах, относящихся к сфере естественных монополий, определяется при заключении договоров на оказание услуг. </a:t>
            </a:r>
          </a:p>
          <a:p>
            <a:pPr marL="342900" indent="-342900" defTabSz="9144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ru-RU" sz="2100" kern="0" dirty="0">
                <a:solidFill>
                  <a:srgbClr val="006699"/>
                </a:solidFill>
              </a:rPr>
              <a:t>Ежемесячно проводится работа по сверке </a:t>
            </a:r>
            <a:r>
              <a:rPr lang="ru-RU" sz="2100" kern="0" dirty="0" smtClean="0">
                <a:solidFill>
                  <a:srgbClr val="006699"/>
                </a:solidFill>
              </a:rPr>
              <a:t>объемов потребления </a:t>
            </a:r>
            <a:r>
              <a:rPr lang="ru-RU" sz="2100" kern="0" dirty="0">
                <a:solidFill>
                  <a:srgbClr val="006699"/>
                </a:solidFill>
              </a:rPr>
              <a:t>с потребителями услуг, а так же по запросу некоторых потребителей услуг сверка осуществляется еженедельно либо подекадно. </a:t>
            </a:r>
          </a:p>
          <a:p>
            <a:pPr marL="342900" lvl="0" indent="-342900" defTabSz="9144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ru-RU" sz="2100" kern="0" dirty="0" smtClean="0">
                <a:solidFill>
                  <a:srgbClr val="006699"/>
                </a:solidFill>
              </a:rPr>
              <a:t>Фактические объемы ежемесячно подтверждаются актами об оказании производственных услуг, а также реестрами на оказание услуг по подъездным путям, подписанными со стороны ТОО «ПНХЗ» и  субпотребителями.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100" b="0" i="0" strike="noStrike" kern="0" cap="none" spc="0" normalizeH="0" baseline="0" noProof="0" dirty="0" smtClean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</a:rPr>
              <a:t>ТОО «ПНХЗ» в 2025 г. продолжит работы по выполнению показателей повышения надежности и качества регулируемых услуг. </a:t>
            </a:r>
            <a:endParaRPr kumimoji="0" lang="ru-RU" sz="2100" b="0" i="0" strike="noStrike" kern="0" cap="none" spc="0" normalizeH="0" baseline="0" noProof="0" dirty="0">
              <a:ln>
                <a:noFill/>
              </a:ln>
              <a:solidFill>
                <a:srgbClr val="006699"/>
              </a:solidFill>
              <a:effectLst/>
              <a:uLnTx/>
              <a:uFillTx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8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1276" y="826880"/>
            <a:ext cx="10140778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lnSpc>
                <a:spcPct val="115000"/>
              </a:lnSpc>
              <a:spcBef>
                <a:spcPct val="20000"/>
              </a:spcBef>
            </a:pP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ТОО «Павлодарский нефтехимический завод»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является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одним из крупнейших нефтеперерабатывающих предприятий Казахстана. </a:t>
            </a:r>
            <a:endPara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января 2023 года регулируемым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видом деятельности ТОО «Павлодарский Нефтехимический завод» являются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услуги: </a:t>
            </a:r>
          </a:p>
          <a:p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предоставлению подъездного пути для проезда подвижного состава при условии отсутствия конкурентного подъездного пути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предоставлению подъездного пути для маневровых работ, погрузки-выгрузки, других технологических операций перевозочного процесса, а также для стоянки подвижного состава, непредусмотренной технологическими операциями перевозочного процесса при отсутствии конкурентного подъездного пути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 defTabSz="914400">
              <a:defRPr/>
            </a:pP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 мая 2025 года утверждены тарифные сметы на период с 01.05.25г. по 31.04.2026г. и оказание услуг по предоставлению подъездных путей производится по следующим тарифам:</a:t>
            </a:r>
          </a:p>
          <a:p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предоставлению подъездного пути для проезда подвижного состава при условии отсутствия конкурентного подъездного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пути - </a:t>
            </a:r>
            <a:r>
              <a:rPr lang="ru-RU" sz="16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91,94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тенге/вагонокм без НДС;</a:t>
            </a:r>
            <a:endParaRPr lang="ru-RU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предоставлению подъездного пути для маневровых работ, погрузки-выгрузки, других технологических операций перевозочного процесса, а также для стоянки подвижного состава, непредусмотренной технологическими операциями перевозочного процесса при отсутствии конкурентного подъездного пути - </a:t>
            </a:r>
            <a:r>
              <a:rPr lang="ru-RU" sz="16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173,83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тенге/вагоно/час без НДС.</a:t>
            </a:r>
            <a:endPara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 defTabSz="914400">
              <a:defRPr/>
            </a:pP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подъездных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путей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ТОО «Павлодарский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нефтехимический завод»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11 месяце отчетного периода осуществил 49-ти потребителям. </a:t>
            </a:r>
            <a:endParaRPr lang="ru-RU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449580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03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71568" y="44889"/>
            <a:ext cx="701039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Информация о постатейном исполнении тарифной сметы на услугу</a:t>
            </a:r>
            <a:r>
              <a:rPr kumimoji="0" lang="ru-RU" sz="1400" b="1" i="0" u="none" strike="noStrike" kern="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по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предоставлению подъездного пути для проезда подвижного состава при условии отсутствия конкурентного подъездного пути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, тыс.тенге</a:t>
            </a:r>
            <a:endParaRPr kumimoji="0" lang="ru-RU" sz="1400" b="1" i="0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870196"/>
              </p:ext>
            </p:extLst>
          </p:nvPr>
        </p:nvGraphicFramePr>
        <p:xfrm>
          <a:off x="180753" y="818704"/>
          <a:ext cx="10409274" cy="4922865"/>
        </p:xfrm>
        <a:graphic>
          <a:graphicData uri="http://schemas.openxmlformats.org/drawingml/2006/table">
            <a:tbl>
              <a:tblPr/>
              <a:tblGrid>
                <a:gridCol w="415851">
                  <a:extLst>
                    <a:ext uri="{9D8B030D-6E8A-4147-A177-3AD203B41FA5}">
                      <a16:colId xmlns:a16="http://schemas.microsoft.com/office/drawing/2014/main" val="653045497"/>
                    </a:ext>
                  </a:extLst>
                </a:gridCol>
                <a:gridCol w="3456763">
                  <a:extLst>
                    <a:ext uri="{9D8B030D-6E8A-4147-A177-3AD203B41FA5}">
                      <a16:colId xmlns:a16="http://schemas.microsoft.com/office/drawing/2014/main" val="3780296167"/>
                    </a:ext>
                  </a:extLst>
                </a:gridCol>
                <a:gridCol w="948660">
                  <a:extLst>
                    <a:ext uri="{9D8B030D-6E8A-4147-A177-3AD203B41FA5}">
                      <a16:colId xmlns:a16="http://schemas.microsoft.com/office/drawing/2014/main" val="1671605215"/>
                    </a:ext>
                  </a:extLst>
                </a:gridCol>
                <a:gridCol w="1169582">
                  <a:extLst>
                    <a:ext uri="{9D8B030D-6E8A-4147-A177-3AD203B41FA5}">
                      <a16:colId xmlns:a16="http://schemas.microsoft.com/office/drawing/2014/main" val="2586631034"/>
                    </a:ext>
                  </a:extLst>
                </a:gridCol>
                <a:gridCol w="1468474">
                  <a:extLst>
                    <a:ext uri="{9D8B030D-6E8A-4147-A177-3AD203B41FA5}">
                      <a16:colId xmlns:a16="http://schemas.microsoft.com/office/drawing/2014/main" val="537040088"/>
                    </a:ext>
                  </a:extLst>
                </a:gridCol>
                <a:gridCol w="1026632">
                  <a:extLst>
                    <a:ext uri="{9D8B030D-6E8A-4147-A177-3AD203B41FA5}">
                      <a16:colId xmlns:a16="http://schemas.microsoft.com/office/drawing/2014/main" val="2319318268"/>
                    </a:ext>
                  </a:extLst>
                </a:gridCol>
                <a:gridCol w="1923312">
                  <a:extLst>
                    <a:ext uri="{9D8B030D-6E8A-4147-A177-3AD203B41FA5}">
                      <a16:colId xmlns:a16="http://schemas.microsoft.com/office/drawing/2014/main" val="3500269533"/>
                    </a:ext>
                  </a:extLst>
                </a:gridCol>
              </a:tblGrid>
              <a:tr h="5446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показателей тарифной сметы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Единица измерения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Предусмотрено в утвержденной тарифной смете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Фактически сложившиеся показатели тарифной сметы за отчетный период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Отклонение, % 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Причины отклонения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465765"/>
                  </a:ext>
                </a:extLst>
              </a:tr>
              <a:tr h="2815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Затраты на производство товаров и предоставление услуг, всего, в том числе: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тысяч тенге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19 594,0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34 762,5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4446545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Материальные затраты, всего, в том числе: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446,9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1 574,9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252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2184671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Материалы на эксплуатацию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272,1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1 297,0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377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3134504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Топливо (ГСМ)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59,2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78,9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5285286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Энергия покупная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113,9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186,9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9496899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1.4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Тепловая энергия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1,7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12,1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612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3457479"/>
                  </a:ext>
                </a:extLst>
              </a:tr>
              <a:tr h="1562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Затраты на оплату труда, всего, в том числе: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9 431,8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19 217,7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8508352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</a:t>
                      </a:r>
                    </a:p>
                  </a:txBody>
                  <a:tcPr marL="3708" marR="3708" marT="37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Заработная плата 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8 196,6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16 634,0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9818095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2.2</a:t>
                      </a:r>
                    </a:p>
                  </a:txBody>
                  <a:tcPr marL="3708" marR="3708" marT="37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Социальный налог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526,2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867,0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8907495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2.3</a:t>
                      </a:r>
                    </a:p>
                  </a:txBody>
                  <a:tcPr marL="3708" marR="3708" marT="37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Социальные отчисления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258,2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748,6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190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3087056"/>
                  </a:ext>
                </a:extLst>
              </a:tr>
              <a:tr h="140228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2.4</a:t>
                      </a:r>
                    </a:p>
                  </a:txBody>
                  <a:tcPr marL="3708" marR="3708" marT="37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Обязательное социальное медицинское страхование (ОСМС)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245,9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499,3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6724714"/>
                  </a:ext>
                </a:extLst>
              </a:tr>
              <a:tr h="146977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2.5</a:t>
                      </a:r>
                    </a:p>
                  </a:txBody>
                  <a:tcPr marL="3708" marR="3708" marT="37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Обязательные пенсионные взносы работодателя (ОПВР)</a:t>
                      </a:r>
                    </a:p>
                  </a:txBody>
                  <a:tcPr marL="3708" marR="3708" marT="37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204,9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468,8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129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7259945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Амортизация основных средств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3 462,4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6 849,7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6713301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 затраты, всего, в том числе: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6 252,8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7 120,2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1552010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4.1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Обязательный медицинский осмотр 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18,6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19,8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1286942"/>
                  </a:ext>
                </a:extLst>
              </a:tr>
              <a:tr h="1335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4.2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Обязательное страхование работника от несчастных случаев</a:t>
                      </a:r>
                    </a:p>
                  </a:txBody>
                  <a:tcPr marL="3708" marR="3708" marT="37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379,9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355,2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11 месяцев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292956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4.3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Услуги охраны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5 224,2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4 804,2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-8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11 месяцев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6211285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4.4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Охрана труда и техника безопасности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442,4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973,3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8918234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4.5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Канцелярские товары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6,4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12,2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4381473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4.6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 расходы, в том числе: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181,3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955,5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427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830025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4.6.1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Поверка шаблонов путеизмерительных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1,4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1,4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460004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4.6.2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Прием, размещение промышленных отходов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16,1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10,8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-33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11 месяцев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9361932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4.6.3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Налог на имущество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163,8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943,3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476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514007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затрат на предоставление услуг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19 594,0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34 762,5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6378041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III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доходов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19 594,0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16 522,7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-16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11 месяцев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4521038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IV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Доход (Убыток)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-18 240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0666844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Объём предоставляемых услуг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вагоно/км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213 107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179 712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-16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11 месяцев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6731155"/>
                  </a:ext>
                </a:extLst>
              </a:tr>
              <a:tr h="2815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 (без налога на добавленную стоимость)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91,94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91,94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0744950"/>
                  </a:ext>
                </a:extLst>
              </a:tr>
              <a:tr h="1407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VII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Затраты на оказание услуги  </a:t>
                      </a:r>
                    </a:p>
                  </a:txBody>
                  <a:tcPr marL="3708" marR="3708" marT="37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91,94</a:t>
                      </a:r>
                    </a:p>
                  </a:txBody>
                  <a:tcPr marL="3708" marR="3708" marT="37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193,43</a:t>
                      </a:r>
                    </a:p>
                  </a:txBody>
                  <a:tcPr marL="3708" marR="3708" marT="37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708" marR="3708" marT="3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3216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183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13379" y="118525"/>
            <a:ext cx="7556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kumimoji="0" lang="ru-RU" sz="125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Информация о постатейном исполнении тарифной сметы на услугу по</a:t>
            </a:r>
            <a:r>
              <a:rPr lang="ru-RU" sz="1250" b="1" dirty="0">
                <a:solidFill>
                  <a:schemeClr val="accent1">
                    <a:lumMod val="75000"/>
                  </a:schemeClr>
                </a:solidFill>
              </a:rPr>
              <a:t> по предоставлению подъездного пути для маневровых работ, погрузки-выгрузки, других технологических операций перевозочного процесса, а также для стоянки подвижного состава, непредусмотренной технологическими операциями перевозочного процесса при отсутствии конкурентного подъездного пути</a:t>
            </a:r>
            <a:r>
              <a:rPr kumimoji="0" lang="ru-RU" sz="125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, тыс.тенге</a:t>
            </a:r>
            <a:endParaRPr kumimoji="0" lang="ru-RU" sz="1250" b="1" i="0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358493"/>
              </p:ext>
            </p:extLst>
          </p:nvPr>
        </p:nvGraphicFramePr>
        <p:xfrm>
          <a:off x="262689" y="980278"/>
          <a:ext cx="10207601" cy="4878255"/>
        </p:xfrm>
        <a:graphic>
          <a:graphicData uri="http://schemas.openxmlformats.org/drawingml/2006/table">
            <a:tbl>
              <a:tblPr/>
              <a:tblGrid>
                <a:gridCol w="394496">
                  <a:extLst>
                    <a:ext uri="{9D8B030D-6E8A-4147-A177-3AD203B41FA5}">
                      <a16:colId xmlns:a16="http://schemas.microsoft.com/office/drawing/2014/main" val="108602748"/>
                    </a:ext>
                  </a:extLst>
                </a:gridCol>
                <a:gridCol w="3390207">
                  <a:extLst>
                    <a:ext uri="{9D8B030D-6E8A-4147-A177-3AD203B41FA5}">
                      <a16:colId xmlns:a16="http://schemas.microsoft.com/office/drawing/2014/main" val="1317080348"/>
                    </a:ext>
                  </a:extLst>
                </a:gridCol>
                <a:gridCol w="899945">
                  <a:extLst>
                    <a:ext uri="{9D8B030D-6E8A-4147-A177-3AD203B41FA5}">
                      <a16:colId xmlns:a16="http://schemas.microsoft.com/office/drawing/2014/main" val="3665324402"/>
                    </a:ext>
                  </a:extLst>
                </a:gridCol>
                <a:gridCol w="1245129">
                  <a:extLst>
                    <a:ext uri="{9D8B030D-6E8A-4147-A177-3AD203B41FA5}">
                      <a16:colId xmlns:a16="http://schemas.microsoft.com/office/drawing/2014/main" val="4082069126"/>
                    </a:ext>
                  </a:extLst>
                </a:gridCol>
                <a:gridCol w="1528674">
                  <a:extLst>
                    <a:ext uri="{9D8B030D-6E8A-4147-A177-3AD203B41FA5}">
                      <a16:colId xmlns:a16="http://schemas.microsoft.com/office/drawing/2014/main" val="2144101678"/>
                    </a:ext>
                  </a:extLst>
                </a:gridCol>
                <a:gridCol w="986242">
                  <a:extLst>
                    <a:ext uri="{9D8B030D-6E8A-4147-A177-3AD203B41FA5}">
                      <a16:colId xmlns:a16="http://schemas.microsoft.com/office/drawing/2014/main" val="2525559132"/>
                    </a:ext>
                  </a:extLst>
                </a:gridCol>
                <a:gridCol w="1762908">
                  <a:extLst>
                    <a:ext uri="{9D8B030D-6E8A-4147-A177-3AD203B41FA5}">
                      <a16:colId xmlns:a16="http://schemas.microsoft.com/office/drawing/2014/main" val="291228821"/>
                    </a:ext>
                  </a:extLst>
                </a:gridCol>
              </a:tblGrid>
              <a:tr h="575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показателей тарифной сметы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Единица измерения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Предусмотрено в утвержденной тарифной смете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Фактически сложившиеся показатели тарифной сметы за отчетный период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Отклонение, % 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Причины отклонения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342474"/>
                  </a:ext>
                </a:extLst>
              </a:tr>
              <a:tr h="2855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Затраты на производство товаров и предоставление услуг, всего, в том числе: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тысяч тенге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224 541,0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405 268,2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4048347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Материальные затраты, всего, в том числе: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5 211,1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18 358,2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252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2496172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Материалы на эксплуатацию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3 172,1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15 120,2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377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8001706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Топливо (ГСМ)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690,3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918,9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7883024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Энергия покупная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1 328,9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2 177,5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0703695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1.4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Тепловая энергия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19,8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141,6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615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5309887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Затраты на оплату труда, всего, в том числе: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106 107,9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224 038,8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111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8669597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</a:t>
                      </a:r>
                    </a:p>
                  </a:txBody>
                  <a:tcPr marL="3903" marR="3903" marT="39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Заработная плата 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92 211,6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193 922,6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3171456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2.2</a:t>
                      </a:r>
                    </a:p>
                  </a:txBody>
                  <a:tcPr marL="3903" marR="3903" marT="39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Социальный налог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5 920,0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10 107,0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7449663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2.3</a:t>
                      </a:r>
                    </a:p>
                  </a:txBody>
                  <a:tcPr marL="3903" marR="3903" marT="39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Социальные отчисления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2 904,7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8 726,5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1326466"/>
                  </a:ext>
                </a:extLst>
              </a:tr>
              <a:tr h="141206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2.4</a:t>
                      </a:r>
                    </a:p>
                  </a:txBody>
                  <a:tcPr marL="3903" marR="3903" marT="39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Обязательное социальное медицинское страхование (ОСМС)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2 766,3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5 817,8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8837856"/>
                  </a:ext>
                </a:extLst>
              </a:tr>
              <a:tr h="1472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2.5</a:t>
                      </a:r>
                    </a:p>
                  </a:txBody>
                  <a:tcPr marL="3903" marR="3903" marT="39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Обязательные пенсионные взносы работодателя (ОПВР)</a:t>
                      </a:r>
                    </a:p>
                  </a:txBody>
                  <a:tcPr marL="3903" marR="3903" marT="39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2 305,3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5 464,9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137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4266655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Амортизация основных средств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40 366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79 858,1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8355607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 затраты, всего, в том числе: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72 856,4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83 013,1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100546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4.1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Обязательный медицинский осмотр 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216,7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231,1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086049"/>
                  </a:ext>
                </a:extLst>
              </a:tr>
              <a:tr h="1596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4.2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Обязательное страхование работника от несчастных случаев</a:t>
                      </a:r>
                    </a:p>
                  </a:txBody>
                  <a:tcPr marL="3903" marR="3903" marT="39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4 378,9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4 144,0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-5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11 месяцев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0256437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4.3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Услуги охраны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60 904,3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56 006,9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-8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11 месяцев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1124421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4.4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Охрана труда и техника безопасности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5 156,8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11 349,1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98548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4.5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Канцелярские товары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86,9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143,2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158211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4.6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 расходы, в том числе: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2 112,8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11 138,8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427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8642797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4.6.1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Поверка шаблонов путеизмерительных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16,0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16,0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836440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4.6.2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Прием, размещение промышленных отходов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187,2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125,4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-33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11 месяцев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91168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4.6.3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Налог на имущество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1 909,6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10 997,4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476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9695686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затрат на предоставление услуг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224 541,0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405 268,2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8105420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III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доходов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224 541,0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186 483,5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-17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11 месяцев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1483476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IV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Доход (Убыток)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-218 785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9955449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Объём предоставляемых услуг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вагоно/час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1 291 725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1 072 792,3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-17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11 месяцев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718409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 (без налога на добавленную стоимость)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173,83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173,83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7330929"/>
                  </a:ext>
                </a:extLst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VII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Затраты на оказание услуги  </a:t>
                      </a:r>
                    </a:p>
                  </a:txBody>
                  <a:tcPr marL="3903" marR="3903" marT="39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173,83</a:t>
                      </a:r>
                    </a:p>
                  </a:txBody>
                  <a:tcPr marL="3903" marR="3903" marT="39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377,77</a:t>
                      </a:r>
                    </a:p>
                  </a:txBody>
                  <a:tcPr marL="3903" marR="3903" marT="39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117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3903" marR="3903" marT="3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6341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216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08975" y="804093"/>
            <a:ext cx="89284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ru-RU" b="1" kern="0" dirty="0" smtClean="0">
                <a:solidFill>
                  <a:srgbClr val="006CB5"/>
                </a:solidFill>
                <a:cs typeface="Times New Roman" panose="02020603050405020304" pitchFamily="18" charset="0"/>
              </a:rPr>
              <a:t>Финансовый </a:t>
            </a:r>
            <a:r>
              <a:rPr lang="ru-RU" b="1" kern="0" dirty="0">
                <a:solidFill>
                  <a:srgbClr val="006CB5"/>
                </a:solidFill>
                <a:cs typeface="Times New Roman" panose="02020603050405020304" pitchFamily="18" charset="0"/>
              </a:rPr>
              <a:t>результат от оказания </a:t>
            </a:r>
            <a:r>
              <a:rPr lang="ru-RU" b="1" kern="0" dirty="0" smtClean="0">
                <a:solidFill>
                  <a:srgbClr val="006CB5"/>
                </a:solidFill>
                <a:cs typeface="Times New Roman" panose="02020603050405020304" pitchFamily="18" charset="0"/>
              </a:rPr>
              <a:t>услуг ТОО «ПНХЗ» с 01.05.2025 по 31.03.2026г год, </a:t>
            </a:r>
            <a:r>
              <a:rPr lang="kk-KZ" b="1" kern="0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тыс.тенге</a:t>
            </a:r>
            <a:endParaRPr lang="ru-RU" kern="0" dirty="0">
              <a:solidFill>
                <a:sysClr val="windowText" lastClr="000000"/>
              </a:solidFill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625493"/>
              </p:ext>
            </p:extLst>
          </p:nvPr>
        </p:nvGraphicFramePr>
        <p:xfrm>
          <a:off x="908975" y="1414131"/>
          <a:ext cx="8585898" cy="3621261"/>
        </p:xfrm>
        <a:graphic>
          <a:graphicData uri="http://schemas.openxmlformats.org/drawingml/2006/table">
            <a:tbl>
              <a:tblPr/>
              <a:tblGrid>
                <a:gridCol w="3808261">
                  <a:extLst>
                    <a:ext uri="{9D8B030D-6E8A-4147-A177-3AD203B41FA5}">
                      <a16:colId xmlns:a16="http://schemas.microsoft.com/office/drawing/2014/main" val="1068083712"/>
                    </a:ext>
                  </a:extLst>
                </a:gridCol>
                <a:gridCol w="1370974">
                  <a:extLst>
                    <a:ext uri="{9D8B030D-6E8A-4147-A177-3AD203B41FA5}">
                      <a16:colId xmlns:a16="http://schemas.microsoft.com/office/drawing/2014/main" val="2871102970"/>
                    </a:ext>
                  </a:extLst>
                </a:gridCol>
                <a:gridCol w="1467912">
                  <a:extLst>
                    <a:ext uri="{9D8B030D-6E8A-4147-A177-3AD203B41FA5}">
                      <a16:colId xmlns:a16="http://schemas.microsoft.com/office/drawing/2014/main" val="2504234910"/>
                    </a:ext>
                  </a:extLst>
                </a:gridCol>
                <a:gridCol w="1938751">
                  <a:extLst>
                    <a:ext uri="{9D8B030D-6E8A-4147-A177-3AD203B41FA5}">
                      <a16:colId xmlns:a16="http://schemas.microsoft.com/office/drawing/2014/main" val="759756242"/>
                    </a:ext>
                  </a:extLst>
                </a:gridCol>
              </a:tblGrid>
              <a:tr h="4908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Выручка, тыс.тенге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Себестоимость, тыс. тенге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Валовая прибыль (+) / убыток (-)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5491377"/>
                  </a:ext>
                </a:extLst>
              </a:tr>
              <a:tr h="481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Реализация услуг в сфере естественной монополии всего:</a:t>
                      </a:r>
                    </a:p>
                  </a:txBody>
                  <a:tcPr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203 006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440 031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-237 025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0093224"/>
                  </a:ext>
                </a:extLst>
              </a:tr>
              <a:tr h="24079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том числе</a:t>
                      </a:r>
                    </a:p>
                  </a:txBody>
                  <a:tcPr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8088064"/>
                  </a:ext>
                </a:extLst>
              </a:tr>
              <a:tr h="722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Услуга по предоставлению подъездного пути для проезда подвижного состава при условии отсутствия конкурентного подъездного пути </a:t>
                      </a:r>
                    </a:p>
                  </a:txBody>
                  <a:tcPr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16 523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34 763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-18 240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0046607"/>
                  </a:ext>
                </a:extLst>
              </a:tr>
              <a:tr h="1685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Услуга по предоставлению подъездного пути для маневровых работ, погрузки-выгрузки, других технологических операций перевозочного процесса, а также для стоянки подвижного состава, непредусмотренной технологическими операциями перевозочного процесса при отсутствии конкурентного подъездного пути</a:t>
                      </a:r>
                    </a:p>
                  </a:txBody>
                  <a:tcPr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186 483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405 268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-218 785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7936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555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0780" y="775900"/>
            <a:ext cx="89284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ru-RU" b="1" kern="0" dirty="0">
                <a:solidFill>
                  <a:schemeClr val="accent1">
                    <a:lumMod val="75000"/>
                  </a:schemeClr>
                </a:solidFill>
              </a:rPr>
              <a:t>Основные финансово-экономические показатели деятельности ТОО «ПНХЗ» в </a:t>
            </a:r>
            <a:r>
              <a:rPr lang="kk-KZ" b="1" kern="0" dirty="0">
                <a:solidFill>
                  <a:schemeClr val="accent1">
                    <a:lumMod val="75000"/>
                  </a:schemeClr>
                </a:solidFill>
              </a:rPr>
              <a:t>сфере естественной монополии, тыс.тенге (Управленческий учет)</a:t>
            </a:r>
            <a:endParaRPr lang="ru-RU" kern="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450492"/>
              </p:ext>
            </p:extLst>
          </p:nvPr>
        </p:nvGraphicFramePr>
        <p:xfrm>
          <a:off x="520996" y="1438456"/>
          <a:ext cx="9569304" cy="4366924"/>
        </p:xfrm>
        <a:graphic>
          <a:graphicData uri="http://schemas.openxmlformats.org/drawingml/2006/table">
            <a:tbl>
              <a:tblPr/>
              <a:tblGrid>
                <a:gridCol w="6427918">
                  <a:extLst>
                    <a:ext uri="{9D8B030D-6E8A-4147-A177-3AD203B41FA5}">
                      <a16:colId xmlns:a16="http://schemas.microsoft.com/office/drawing/2014/main" val="4040953981"/>
                    </a:ext>
                  </a:extLst>
                </a:gridCol>
                <a:gridCol w="1036761">
                  <a:extLst>
                    <a:ext uri="{9D8B030D-6E8A-4147-A177-3AD203B41FA5}">
                      <a16:colId xmlns:a16="http://schemas.microsoft.com/office/drawing/2014/main" val="4130751181"/>
                    </a:ext>
                  </a:extLst>
                </a:gridCol>
                <a:gridCol w="1036761">
                  <a:extLst>
                    <a:ext uri="{9D8B030D-6E8A-4147-A177-3AD203B41FA5}">
                      <a16:colId xmlns:a16="http://schemas.microsoft.com/office/drawing/2014/main" val="3367352522"/>
                    </a:ext>
                  </a:extLst>
                </a:gridCol>
                <a:gridCol w="1067864">
                  <a:extLst>
                    <a:ext uri="{9D8B030D-6E8A-4147-A177-3AD203B41FA5}">
                      <a16:colId xmlns:a16="http://schemas.microsoft.com/office/drawing/2014/main" val="2529168469"/>
                    </a:ext>
                  </a:extLst>
                </a:gridCol>
              </a:tblGrid>
              <a:tr h="4893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Финансовый результат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Утверждённая тарифная смета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Утвержденный тариф, тенге, без учета НДС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май 2025-март 2026г, тыс.тенге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5947480"/>
                  </a:ext>
                </a:extLst>
              </a:tr>
              <a:tr h="16418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Доходы  всего:</a:t>
                      </a:r>
                    </a:p>
                  </a:txBody>
                  <a:tcPr marL="72654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244 135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203 006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3009524"/>
                  </a:ext>
                </a:extLst>
              </a:tr>
              <a:tr h="16418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том числе</a:t>
                      </a:r>
                    </a:p>
                  </a:txBody>
                  <a:tcPr marL="72654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7081843"/>
                  </a:ext>
                </a:extLst>
              </a:tr>
              <a:tr h="3262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Услуга по предоставлению подъездного пути для проезда подвижного состава при условии отсутствия конкурентного подъездного пути </a:t>
                      </a:r>
                    </a:p>
                  </a:txBody>
                  <a:tcPr marL="72654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19 594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91,94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тенге/вагонокм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16 523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46560"/>
                  </a:ext>
                </a:extLst>
              </a:tr>
              <a:tr h="6379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Услуга по предоставлению подъездного пути для маневровых работ, погрузки-выгрузки, других технологических операций перевозочного процесса, а также для стоянки подвижного состава, непредусмотренной технологическими операциями перевозочного процесса при отсутствии конкурентного подъездного пути</a:t>
                      </a:r>
                    </a:p>
                  </a:txBody>
                  <a:tcPr marL="72654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224 541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173,83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тенге/вагоночас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186 483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1633101"/>
                  </a:ext>
                </a:extLst>
              </a:tr>
              <a:tr h="16418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Расходы, всего:</a:t>
                      </a:r>
                    </a:p>
                  </a:txBody>
                  <a:tcPr marL="72654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244 135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440 031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1392873"/>
                  </a:ext>
                </a:extLst>
              </a:tr>
              <a:tr h="16418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том числе</a:t>
                      </a:r>
                    </a:p>
                  </a:txBody>
                  <a:tcPr marL="72654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3611610"/>
                  </a:ext>
                </a:extLst>
              </a:tr>
              <a:tr h="3262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Услуга по предоставлению подъездного пути для проезда подвижного состава при условии отсутствия конкурентного подъездного пути </a:t>
                      </a:r>
                    </a:p>
                  </a:txBody>
                  <a:tcPr marL="72654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19 594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91,94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тенге/вагонокм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34 763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441732"/>
                  </a:ext>
                </a:extLst>
              </a:tr>
              <a:tr h="6379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Услуга по предоставлению подъездного пути для маневровых работ, погрузки-выгрузки, других технологических операций перевозочного процесса, а также для стоянки подвижного состава, непредусмотренной технологическими операциями перевозочного процесса при отсутствии конкурентного подъездного пути</a:t>
                      </a:r>
                    </a:p>
                  </a:txBody>
                  <a:tcPr marL="72654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224 541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173,83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тенге/вагоночас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405 268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7054321"/>
                  </a:ext>
                </a:extLst>
              </a:tr>
              <a:tr h="16418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Финансовый результат:</a:t>
                      </a:r>
                    </a:p>
                  </a:txBody>
                  <a:tcPr marL="72654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-237 025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2728286"/>
                  </a:ext>
                </a:extLst>
              </a:tr>
              <a:tr h="16418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том числе</a:t>
                      </a:r>
                    </a:p>
                  </a:txBody>
                  <a:tcPr marL="72654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1275255"/>
                  </a:ext>
                </a:extLst>
              </a:tr>
              <a:tr h="3262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Услуга по предоставлению подъездного пути для проезда подвижного состава при условии отсутствия конкурентного подъездного пути </a:t>
                      </a:r>
                    </a:p>
                  </a:txBody>
                  <a:tcPr marL="72654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91,94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тенге/вагонокм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-18 240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2702445"/>
                  </a:ext>
                </a:extLst>
              </a:tr>
              <a:tr h="6379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Услуга по предоставлению подъездного пути для маневровых работ, погрузки-выгрузки, других технологических операций перевозочного процесса, а также для стоянки подвижного состава, непредусмотренной технологическими операциями перевозочного процесса при отсутствии конкурентного подъездного пути</a:t>
                      </a:r>
                    </a:p>
                  </a:txBody>
                  <a:tcPr marL="72654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173,83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тенге/вагоночас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-218 785</a:t>
                      </a:r>
                    </a:p>
                  </a:txBody>
                  <a:tcPr marL="6055" marR="6055" marT="6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6617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9025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8198" y="966923"/>
            <a:ext cx="88888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ea typeface="+mj-ea"/>
                <a:cs typeface="+mj-cs"/>
              </a:rPr>
              <a:t>Затраты на оказание услуг ТОО "ПНХЗ" за </a:t>
            </a:r>
            <a:r>
              <a:rPr lang="ru-RU" sz="2000" b="1" kern="0" dirty="0">
                <a:solidFill>
                  <a:srgbClr val="006CB5"/>
                </a:solidFill>
                <a:cs typeface="Times New Roman" panose="02020603050405020304" pitchFamily="18" charset="0"/>
              </a:rPr>
              <a:t>с 01.05.2025 по 31.03.2026г год, </a:t>
            </a: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408546"/>
              </p:ext>
            </p:extLst>
          </p:nvPr>
        </p:nvGraphicFramePr>
        <p:xfrm>
          <a:off x="978197" y="1286541"/>
          <a:ext cx="8888817" cy="4263654"/>
        </p:xfrm>
        <a:graphic>
          <a:graphicData uri="http://schemas.openxmlformats.org/drawingml/2006/table">
            <a:tbl>
              <a:tblPr/>
              <a:tblGrid>
                <a:gridCol w="3942621">
                  <a:extLst>
                    <a:ext uri="{9D8B030D-6E8A-4147-A177-3AD203B41FA5}">
                      <a16:colId xmlns:a16="http://schemas.microsoft.com/office/drawing/2014/main" val="2805483637"/>
                    </a:ext>
                  </a:extLst>
                </a:gridCol>
                <a:gridCol w="1419343">
                  <a:extLst>
                    <a:ext uri="{9D8B030D-6E8A-4147-A177-3AD203B41FA5}">
                      <a16:colId xmlns:a16="http://schemas.microsoft.com/office/drawing/2014/main" val="1105171894"/>
                    </a:ext>
                  </a:extLst>
                </a:gridCol>
                <a:gridCol w="1519701">
                  <a:extLst>
                    <a:ext uri="{9D8B030D-6E8A-4147-A177-3AD203B41FA5}">
                      <a16:colId xmlns:a16="http://schemas.microsoft.com/office/drawing/2014/main" val="424596158"/>
                    </a:ext>
                  </a:extLst>
                </a:gridCol>
                <a:gridCol w="2007152">
                  <a:extLst>
                    <a:ext uri="{9D8B030D-6E8A-4147-A177-3AD203B41FA5}">
                      <a16:colId xmlns:a16="http://schemas.microsoft.com/office/drawing/2014/main" val="1521949258"/>
                    </a:ext>
                  </a:extLst>
                </a:gridCol>
              </a:tblGrid>
              <a:tr h="266478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 тенге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9915881"/>
                  </a:ext>
                </a:extLst>
              </a:tr>
              <a:tr h="5329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Выручка, тыс.тенге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Себестоимость, тыс. тенге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Валовая прибыль (+) / убыток (-)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958873"/>
                  </a:ext>
                </a:extLst>
              </a:tr>
              <a:tr h="53295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Реализация услуг в сфере естественной монополии всего: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203 006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440 031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-237 025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9397208"/>
                  </a:ext>
                </a:extLst>
              </a:tr>
              <a:tr h="26647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том числе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5064057"/>
                  </a:ext>
                </a:extLst>
              </a:tr>
              <a:tr h="79943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Услуга по предоставлению подъездного пути для проезда подвижного состава при условии отсутствия конкурентного подъездного пути 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16 523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34 763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-18 240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8131300"/>
                  </a:ext>
                </a:extLst>
              </a:tr>
              <a:tr h="186534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Услуга по предоставлению подъездного пути для маневровых работ, погрузки-выгрузки, других технологических операций перевозочного процесса, а также для стоянки подвижного состава, непредусмотренной технологическими операциями перевозочного процесса при отсутствии конкурентного подъездного пути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186 483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405 268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-218 785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42536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8506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184" y="835319"/>
            <a:ext cx="103220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Объем услуг</a:t>
            </a:r>
            <a:r>
              <a:rPr kumimoji="0" lang="ru-RU" sz="1400" b="1" i="0" u="none" strike="noStrike" kern="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по 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предоставлению подъездного пути </a:t>
            </a:r>
            <a:r>
              <a:rPr lang="ru-RU" sz="1400" b="1" kern="0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для проезда 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подвижного состава при условии отсутствия конкурентного подъездного пути </a:t>
            </a:r>
            <a:r>
              <a:rPr lang="ru-RU" sz="1400" b="1" kern="0" dirty="0">
                <a:solidFill>
                  <a:srgbClr val="006CB5"/>
                </a:solidFill>
                <a:cs typeface="Times New Roman" panose="02020603050405020304" pitchFamily="18" charset="0"/>
              </a:rPr>
              <a:t>с 01.05.2025 по 31.03.2026г год, </a:t>
            </a:r>
            <a:r>
              <a:rPr lang="ru-RU" sz="1400" b="1" kern="0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, вагонокм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  <a:endParaRPr kumimoji="0" lang="ru-RU" sz="1400" b="0" i="0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596092"/>
              </p:ext>
            </p:extLst>
          </p:nvPr>
        </p:nvGraphicFramePr>
        <p:xfrm>
          <a:off x="262689" y="1375152"/>
          <a:ext cx="4298679" cy="4270735"/>
        </p:xfrm>
        <a:graphic>
          <a:graphicData uri="http://schemas.openxmlformats.org/drawingml/2006/table">
            <a:tbl>
              <a:tblPr/>
              <a:tblGrid>
                <a:gridCol w="390789">
                  <a:extLst>
                    <a:ext uri="{9D8B030D-6E8A-4147-A177-3AD203B41FA5}">
                      <a16:colId xmlns:a16="http://schemas.microsoft.com/office/drawing/2014/main" val="4189158470"/>
                    </a:ext>
                  </a:extLst>
                </a:gridCol>
                <a:gridCol w="2038899">
                  <a:extLst>
                    <a:ext uri="{9D8B030D-6E8A-4147-A177-3AD203B41FA5}">
                      <a16:colId xmlns:a16="http://schemas.microsoft.com/office/drawing/2014/main" val="3591089726"/>
                    </a:ext>
                  </a:extLst>
                </a:gridCol>
                <a:gridCol w="1027945">
                  <a:extLst>
                    <a:ext uri="{9D8B030D-6E8A-4147-A177-3AD203B41FA5}">
                      <a16:colId xmlns:a16="http://schemas.microsoft.com/office/drawing/2014/main" val="3998409097"/>
                    </a:ext>
                  </a:extLst>
                </a:gridCol>
                <a:gridCol w="841046">
                  <a:extLst>
                    <a:ext uri="{9D8B030D-6E8A-4147-A177-3AD203B41FA5}">
                      <a16:colId xmlns:a16="http://schemas.microsoft.com/office/drawing/2014/main" val="307485824"/>
                    </a:ext>
                  </a:extLst>
                </a:gridCol>
              </a:tblGrid>
              <a:tr h="917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отчетный период факт, вагонокм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Доля в общем объёме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591980"/>
                  </a:ext>
                </a:extLst>
              </a:tr>
              <a:tr h="917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 услуга по предоставлению подъездного пути для проезда:</a:t>
                      </a:r>
                    </a:p>
                  </a:txBody>
                  <a:tcPr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179 712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0088"/>
                  </a:ext>
                </a:extLst>
              </a:tr>
              <a:tr h="4625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ТОО "</a:t>
                      </a: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KC Energy Group"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74 068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41,2%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7410446"/>
                  </a:ext>
                </a:extLst>
              </a:tr>
              <a:tr h="3496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АО НК "КазМунайГаз"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56 224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31,3%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9974231"/>
                  </a:ext>
                </a:extLst>
              </a:tr>
              <a:tr h="4625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ТОО "</a:t>
                      </a: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INTERTRANS </a:t>
                      </a: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С.А."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5 422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9806551"/>
                  </a:ext>
                </a:extLst>
              </a:tr>
              <a:tr h="3496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ТОО "ГазИндустрия"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0,9%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646470"/>
                  </a:ext>
                </a:extLst>
              </a:tr>
              <a:tr h="4625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ТОО "Компания Нефтехим </a:t>
                      </a: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LTD"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0,2%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9532590"/>
                  </a:ext>
                </a:extLst>
              </a:tr>
              <a:tr h="3496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 потребители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42 988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23,9%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196114"/>
                  </a:ext>
                </a:extLst>
              </a:tr>
            </a:tbl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3441933"/>
              </p:ext>
            </p:extLst>
          </p:nvPr>
        </p:nvGraphicFramePr>
        <p:xfrm>
          <a:off x="4710223" y="1201478"/>
          <a:ext cx="5730949" cy="4338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1764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7708" y="760977"/>
            <a:ext cx="1046205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Объем </a:t>
            </a:r>
            <a:r>
              <a:rPr lang="ru-RU" sz="1600" b="1" kern="0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услуг 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по предоставлению подъездного пути для маневровых работ, погрузки-выгрузки, других технологических операций перевозочного процесса, а также для стоянки подвижного состава, непредусмотренной технологическими операциями перевозочного процесса при отсутствии конкурентного подъездного пути за </a:t>
            </a:r>
            <a:r>
              <a:rPr lang="ru-RU" sz="1600" b="1" kern="0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2024 год, вагоночасов</a:t>
            </a:r>
            <a:endParaRPr kumimoji="0" lang="ru-RU" sz="1600" b="0" i="0" u="none" strike="noStrike" kern="0" cap="none" spc="0" normalizeH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415634"/>
              </p:ext>
            </p:extLst>
          </p:nvPr>
        </p:nvGraphicFramePr>
        <p:xfrm>
          <a:off x="197708" y="1743739"/>
          <a:ext cx="4586943" cy="4109340"/>
        </p:xfrm>
        <a:graphic>
          <a:graphicData uri="http://schemas.openxmlformats.org/drawingml/2006/table">
            <a:tbl>
              <a:tblPr/>
              <a:tblGrid>
                <a:gridCol w="394392">
                  <a:extLst>
                    <a:ext uri="{9D8B030D-6E8A-4147-A177-3AD203B41FA5}">
                      <a16:colId xmlns:a16="http://schemas.microsoft.com/office/drawing/2014/main" val="3896126260"/>
                    </a:ext>
                  </a:extLst>
                </a:gridCol>
                <a:gridCol w="2023399">
                  <a:extLst>
                    <a:ext uri="{9D8B030D-6E8A-4147-A177-3AD203B41FA5}">
                      <a16:colId xmlns:a16="http://schemas.microsoft.com/office/drawing/2014/main" val="1267080612"/>
                    </a:ext>
                  </a:extLst>
                </a:gridCol>
                <a:gridCol w="1148879">
                  <a:extLst>
                    <a:ext uri="{9D8B030D-6E8A-4147-A177-3AD203B41FA5}">
                      <a16:colId xmlns:a16="http://schemas.microsoft.com/office/drawing/2014/main" val="2748333528"/>
                    </a:ext>
                  </a:extLst>
                </a:gridCol>
                <a:gridCol w="1020273">
                  <a:extLst>
                    <a:ext uri="{9D8B030D-6E8A-4147-A177-3AD203B41FA5}">
                      <a16:colId xmlns:a16="http://schemas.microsoft.com/office/drawing/2014/main" val="2150406225"/>
                    </a:ext>
                  </a:extLst>
                </a:gridCol>
              </a:tblGrid>
              <a:tr h="7749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отчетный период,  вагоночасов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Доля в общем объёме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5848632"/>
                  </a:ext>
                </a:extLst>
              </a:tr>
              <a:tr h="10301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 услуга по предоставлению подъездного пути для стоянки:</a:t>
                      </a:r>
                    </a:p>
                  </a:txBody>
                  <a:tcPr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1 072 792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1988074"/>
                  </a:ext>
                </a:extLst>
              </a:tr>
              <a:tr h="5196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ТОО "</a:t>
                      </a: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KC Energy Group"</a:t>
                      </a:r>
                    </a:p>
                  </a:txBody>
                  <a:tcPr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423 734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39,5%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8805708"/>
                  </a:ext>
                </a:extLst>
              </a:tr>
              <a:tr h="3726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АО НК "КазМунайГаз"</a:t>
                      </a:r>
                    </a:p>
                  </a:txBody>
                  <a:tcPr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328 424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30,6%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4117041"/>
                  </a:ext>
                </a:extLst>
              </a:tr>
              <a:tr h="5196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ТОО "</a:t>
                      </a: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INTERTRANS </a:t>
                      </a: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С.А."</a:t>
                      </a:r>
                    </a:p>
                  </a:txBody>
                  <a:tcPr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42 859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9229527"/>
                  </a:ext>
                </a:extLst>
              </a:tr>
              <a:tr h="5196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ТОО "Компания Нефтехим </a:t>
                      </a: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LTD"</a:t>
                      </a:r>
                    </a:p>
                  </a:txBody>
                  <a:tcPr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9 118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0,8%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628008"/>
                  </a:ext>
                </a:extLst>
              </a:tr>
              <a:tr h="3726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 потребители</a:t>
                      </a:r>
                    </a:p>
                  </a:txBody>
                  <a:tcPr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268 658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664622"/>
                  </a:ext>
                </a:extLst>
              </a:tr>
            </a:tbl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8167133"/>
              </p:ext>
            </p:extLst>
          </p:nvPr>
        </p:nvGraphicFramePr>
        <p:xfrm>
          <a:off x="4667693" y="1743739"/>
          <a:ext cx="5992069" cy="4109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1741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45 лет_ЛЭД Актовый зал.pptx" id="{BDE3B4AE-1A50-435E-878D-861F57CE8A45}" vid="{1513A24E-1EA1-43BB-A47A-CEF817AB8F6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45 лет_ЛЭД Актовый зал 2</Template>
  <TotalTime>1075</TotalTime>
  <Words>2109</Words>
  <Application>Microsoft Office PowerPoint</Application>
  <PresentationFormat>Произвольный</PresentationFormat>
  <Paragraphs>616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ye.zhulepo@pnhz.kz</dc:creator>
  <cp:lastModifiedBy>Людвиг Елена Геннадьевна</cp:lastModifiedBy>
  <cp:revision>151</cp:revision>
  <dcterms:created xsi:type="dcterms:W3CDTF">2023-04-21T06:34:07Z</dcterms:created>
  <dcterms:modified xsi:type="dcterms:W3CDTF">2026-04-14T11:19:37Z</dcterms:modified>
</cp:coreProperties>
</file>