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0465" autoAdjust="0"/>
  </p:normalViewPr>
  <p:slideViewPr>
    <p:cSldViewPr snapToGrid="0" showGuides="1">
      <p:cViewPr varScale="1">
        <p:scale>
          <a:sx n="114" d="100"/>
          <a:sy n="114" d="100"/>
        </p:scale>
        <p:origin x="84" y="114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'!$D$18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'!$C$19:$C$23</c:f>
              <c:strCache>
                <c:ptCount val="5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  <c:pt idx="4">
                  <c:v>ТОО "Эр Ликид Мунай Тех Газы"</c:v>
                </c:pt>
              </c:strCache>
            </c:strRef>
          </c:cat>
          <c:val>
            <c:numRef>
              <c:f>'сравнение пл об и факт '!$D$19:$D$23</c:f>
              <c:numCache>
                <c:formatCode>#,##0</c:formatCode>
                <c:ptCount val="5"/>
                <c:pt idx="0">
                  <c:v>103923</c:v>
                </c:pt>
                <c:pt idx="1">
                  <c:v>162557</c:v>
                </c:pt>
                <c:pt idx="2" formatCode="#\ ##0.0">
                  <c:v>19.5</c:v>
                </c:pt>
                <c:pt idx="3">
                  <c:v>7000</c:v>
                </c:pt>
                <c:pt idx="4">
                  <c:v>61677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F-405B-8297-F207C523F6F9}"/>
            </c:ext>
          </c:extLst>
        </c:ser>
        <c:ser>
          <c:idx val="1"/>
          <c:order val="1"/>
          <c:tx>
            <c:strRef>
              <c:f>'сравнение пл об и факт '!$E$18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'!$C$19:$C$23</c:f>
              <c:strCache>
                <c:ptCount val="5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  <c:pt idx="4">
                  <c:v>ТОО "Эр Ликид Мунай Тех Газы"</c:v>
                </c:pt>
              </c:strCache>
            </c:strRef>
          </c:cat>
          <c:val>
            <c:numRef>
              <c:f>'сравнение пл об и факт '!$E$19:$E$23</c:f>
              <c:numCache>
                <c:formatCode>#,##0</c:formatCode>
                <c:ptCount val="5"/>
                <c:pt idx="0">
                  <c:v>36287</c:v>
                </c:pt>
                <c:pt idx="1">
                  <c:v>80651</c:v>
                </c:pt>
                <c:pt idx="2">
                  <c:v>11</c:v>
                </c:pt>
                <c:pt idx="3">
                  <c:v>0</c:v>
                </c:pt>
                <c:pt idx="4">
                  <c:v>22842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6F-405B-8297-F207C523F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909923780968244"/>
          <c:y val="6.9803448317263733E-2"/>
          <c:w val="0.63276833105981933"/>
          <c:h val="0.560733947823183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'!$D$7</c:f>
              <c:strCache>
                <c:ptCount val="1"/>
                <c:pt idx="0">
                  <c:v>Плановый объем в УТС, тыс. кВт</c:v>
                </c:pt>
              </c:strCache>
            </c:strRef>
          </c:tx>
          <c:invertIfNegative val="0"/>
          <c:cat>
            <c:strRef>
              <c:f>'сравнение пл об и факт '!$C$8:$C$11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'сравнение пл об и факт '!$D$8:$D$11</c:f>
              <c:numCache>
                <c:formatCode>#,##0</c:formatCode>
                <c:ptCount val="4"/>
                <c:pt idx="0">
                  <c:v>47701</c:v>
                </c:pt>
                <c:pt idx="1">
                  <c:v>23060</c:v>
                </c:pt>
                <c:pt idx="2">
                  <c:v>16647</c:v>
                </c:pt>
                <c:pt idx="3">
                  <c:v>5635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61-4058-9689-532328612111}"/>
            </c:ext>
          </c:extLst>
        </c:ser>
        <c:ser>
          <c:idx val="1"/>
          <c:order val="1"/>
          <c:tx>
            <c:strRef>
              <c:f>'сравнение пл об и факт '!$E$7</c:f>
              <c:strCache>
                <c:ptCount val="1"/>
                <c:pt idx="0">
                  <c:v>Фактический объем, тыс. кВт</c:v>
                </c:pt>
              </c:strCache>
            </c:strRef>
          </c:tx>
          <c:invertIfNegative val="0"/>
          <c:cat>
            <c:strRef>
              <c:f>'сравнение пл об и факт '!$C$8:$C$11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'сравнение пл об и факт '!$E$8:$E$11</c:f>
              <c:numCache>
                <c:formatCode>#,##0</c:formatCode>
                <c:ptCount val="4"/>
                <c:pt idx="0">
                  <c:v>24633.945</c:v>
                </c:pt>
                <c:pt idx="1">
                  <c:v>11089.532999999999</c:v>
                </c:pt>
                <c:pt idx="2">
                  <c:v>2560.701</c:v>
                </c:pt>
                <c:pt idx="3">
                  <c:v>1326.5049999999947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61-4058-9689-5323286121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4789120"/>
        <c:axId val="64790912"/>
        <c:axId val="0"/>
      </c:bar3DChart>
      <c:catAx>
        <c:axId val="6478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800" kern="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790912"/>
        <c:crosses val="autoZero"/>
        <c:auto val="1"/>
        <c:lblAlgn val="ctr"/>
        <c:lblOffset val="100"/>
        <c:noMultiLvlLbl val="0"/>
      </c:catAx>
      <c:valAx>
        <c:axId val="6479091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64789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879060728096062"/>
          <c:y val="0.24763865710815997"/>
          <c:w val="0.17888978381519152"/>
          <c:h val="0.24231096486073594"/>
        </c:manualLayout>
      </c:layout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0" h="0"/>
    </a:sp3d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aseline="0"/>
            </a:pPr>
            <a:r>
              <a:rPr lang="ru-RU" sz="1210" baseline="0" dirty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15354033939123898"/>
          <c:y val="1.388882907365098E-2"/>
        </c:manualLayout>
      </c:layout>
      <c:overlay val="0"/>
    </c:title>
    <c:autoTitleDeleted val="0"/>
    <c:view3D>
      <c:rotX val="30"/>
      <c:hPercent val="100"/>
      <c:rotY val="8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095689995572255E-2"/>
          <c:y val="0.27837305902543752"/>
          <c:w val="0.73483237851349947"/>
          <c:h val="0.60813470487281229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15"/>
            <c:spPr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5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3D5-4008-B6E9-B16E404B0BF8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4-F3D5-4008-B6E9-B16E404B0BF8}"/>
              </c:ext>
            </c:extLst>
          </c:dPt>
          <c:dLbls>
            <c:dLbl>
              <c:idx val="0"/>
              <c:layout>
                <c:manualLayout>
                  <c:x val="0.49396445267443367"/>
                  <c:y val="-5.7364936594651639E-2"/>
                </c:manualLayout>
              </c:layout>
              <c:numFmt formatCode="0.0%" sourceLinked="0"/>
              <c:spPr/>
              <c:txPr>
                <a:bodyPr/>
                <a:lstStyle/>
                <a:p>
                  <a:pPr lvl="2" algn="ctr" rtl="0"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5-4008-B6E9-B16E404B0BF8}"/>
                </c:ext>
              </c:extLst>
            </c:dLbl>
            <c:dLbl>
              <c:idx val="1"/>
              <c:layout>
                <c:manualLayout>
                  <c:x val="-1.5998572261874962E-2"/>
                  <c:y val="-2.6355371420327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5-4008-B6E9-B16E404B0BF8}"/>
                </c:ext>
              </c:extLst>
            </c:dLbl>
            <c:dLbl>
              <c:idx val="2"/>
              <c:layout>
                <c:manualLayout>
                  <c:x val="-9.886288004644142E-2"/>
                  <c:y val="-1.9581744341538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5-4008-B6E9-B16E404B0BF8}"/>
                </c:ext>
              </c:extLst>
            </c:dLbl>
            <c:dLbl>
              <c:idx val="3"/>
              <c:layout>
                <c:manualLayout>
                  <c:x val="3.8028898920851872E-2"/>
                  <c:y val="-6.631290738663157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24133745292108"/>
                      <c:h val="0.14550853749072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3D5-4008-B6E9-B16E404B0BF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потребителей'!$C$9:$C$12</c:f>
              <c:strCache>
                <c:ptCount val="4"/>
                <c:pt idx="0">
                  <c:v>ТОО «Компания Нефтехим LTD»</c:v>
                </c:pt>
                <c:pt idx="1">
                  <c:v>ТОО "Павлодароргсинтез"</c:v>
                </c:pt>
                <c:pt idx="2">
                  <c:v>ТОО "Эр Ликид Мунай Тех Газы"</c:v>
                </c:pt>
                <c:pt idx="3">
                  <c:v>Прочие </c:v>
                </c:pt>
              </c:strCache>
            </c:strRef>
          </c:cat>
          <c:val>
            <c:numRef>
              <c:f>'структура потребителей'!$E$9:$E$12</c:f>
              <c:numCache>
                <c:formatCode>0.0%</c:formatCode>
                <c:ptCount val="4"/>
                <c:pt idx="0">
                  <c:v>0.62190153040528162</c:v>
                </c:pt>
                <c:pt idx="1">
                  <c:v>6.4646725110831221E-2</c:v>
                </c:pt>
                <c:pt idx="2">
                  <c:v>0.27996317862120235</c:v>
                </c:pt>
                <c:pt idx="3">
                  <c:v>3.3488565862684776E-2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D5-4008-B6E9-B16E404B0BF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8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00FD-4383-8CDD-88C315441956}"/>
              </c:ext>
            </c:extLst>
          </c:dPt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3-00FD-4383-8CDD-88C31544195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00FD-4383-8CDD-88C315441956}"/>
              </c:ext>
            </c:extLst>
          </c:dPt>
          <c:dLbls>
            <c:dLbl>
              <c:idx val="0"/>
              <c:layout>
                <c:manualLayout>
                  <c:x val="-4.3684710759703448E-2"/>
                  <c:y val="0.39218740884562764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 dirty="0"/>
                      <a:t>ТОО "</a:t>
                    </a:r>
                    <a:r>
                      <a:rPr lang="ru-RU" sz="1000" b="0" dirty="0" err="1"/>
                      <a:t>Ертыс</a:t>
                    </a:r>
                    <a:r>
                      <a:rPr lang="ru-RU" sz="1000" b="0" dirty="0"/>
                      <a:t> сервис"
</a:t>
                    </a:r>
                    <a:r>
                      <a:rPr lang="ru-RU" sz="1000" b="0" dirty="0" smtClean="0"/>
                      <a:t>26,0%</a:t>
                    </a:r>
                    <a:endParaRPr lang="ru-RU" sz="1000" b="0" dirty="0"/>
                  </a:p>
                </c:rich>
              </c:tx>
              <c:numFmt formatCode="0.0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18969763171681"/>
                      <c:h val="0.143340479591827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D-4383-8CDD-88C315441956}"/>
                </c:ext>
              </c:extLst>
            </c:dLbl>
            <c:dLbl>
              <c:idx val="1"/>
              <c:layout>
                <c:manualLayout>
                  <c:x val="-3.2656180750897698E-2"/>
                  <c:y val="-4.043747937059844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D-4383-8CDD-88C315441956}"/>
                </c:ext>
              </c:extLst>
            </c:dLbl>
            <c:dLbl>
              <c:idx val="2"/>
              <c:layout>
                <c:manualLayout>
                  <c:x val="-5.9332415065807623E-2"/>
                  <c:y val="3.736614690412997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38172937068569"/>
                      <c:h val="0.156462630430441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0FD-4383-8CDD-88C315441956}"/>
                </c:ext>
              </c:extLst>
            </c:dLbl>
            <c:dLbl>
              <c:idx val="3"/>
              <c:layout>
                <c:manualLayout>
                  <c:x val="0.35983891120731676"/>
                  <c:y val="9.99348430314375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D-4383-8CDD-88C315441956}"/>
                </c:ext>
              </c:extLst>
            </c:dLbl>
            <c:dLbl>
              <c:idx val="4"/>
              <c:layout>
                <c:manualLayout>
                  <c:x val="0.26471652463195189"/>
                  <c:y val="1.01758406959693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D-4383-8CDD-88C31544195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потребителей'!$C$20:$C$23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"Эр Ликид Мунай Тех Газы"</c:v>
                </c:pt>
              </c:strCache>
            </c:strRef>
          </c:cat>
          <c:val>
            <c:numRef>
              <c:f>'структура потребителей'!$D$20:$D$23</c:f>
              <c:numCache>
                <c:formatCode>#,##0</c:formatCode>
                <c:ptCount val="4"/>
                <c:pt idx="0">
                  <c:v>36287</c:v>
                </c:pt>
                <c:pt idx="1">
                  <c:v>80651</c:v>
                </c:pt>
                <c:pt idx="2" formatCode="General">
                  <c:v>11</c:v>
                </c:pt>
                <c:pt idx="3">
                  <c:v>22842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FD-4383-8CDD-88C315441956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потребителей'!$C$20:$C$23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"Эр Ликид Мунай Тех Газы"</c:v>
                </c:pt>
              </c:strCache>
            </c:strRef>
          </c:cat>
          <c:val>
            <c:numRef>
              <c:f>'структура потребителей'!$E$20:$E$23</c:f>
              <c:numCache>
                <c:formatCode>0.0%</c:formatCode>
                <c:ptCount val="4"/>
                <c:pt idx="0">
                  <c:v>0.25958037355766822</c:v>
                </c:pt>
                <c:pt idx="1">
                  <c:v>0.57693986021989974</c:v>
                </c:pt>
                <c:pt idx="2" formatCode="0.00%">
                  <c:v>7.8688899857644632E-5</c:v>
                </c:pt>
                <c:pt idx="3">
                  <c:v>0.16340107732257442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D-4383-8CDD-88C31544195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6A921-6A97-460A-8DAD-314E06FEC635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BD328-4AA1-432D-8010-22CD259ED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8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5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82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85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4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30244" y="2259980"/>
            <a:ext cx="64677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нефтехимический завод», как субъекта естественных монополий по услугам передачи тепловой и электрической энергии и коммунальных услуг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006CB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года.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30243" y="1216026"/>
            <a:ext cx="64677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 smtClean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ИТОГАМ ДЕЯТЕЛЬНОСТИ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850188"/>
            <a:ext cx="88689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Информация об объемах оказанных услуг ТОО "ПНХЗ" за отчетный период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38424"/>
              </p:ext>
            </p:extLst>
          </p:nvPr>
        </p:nvGraphicFramePr>
        <p:xfrm>
          <a:off x="1324963" y="1558074"/>
          <a:ext cx="7580498" cy="2963929"/>
        </p:xfrm>
        <a:graphic>
          <a:graphicData uri="http://schemas.openxmlformats.org/drawingml/2006/table">
            <a:tbl>
              <a:tblPr/>
              <a:tblGrid>
                <a:gridCol w="3413157">
                  <a:extLst>
                    <a:ext uri="{9D8B030D-6E8A-4147-A177-3AD203B41FA5}">
                      <a16:colId xmlns:a16="http://schemas.microsoft.com/office/drawing/2014/main" val="2087461804"/>
                    </a:ext>
                  </a:extLst>
                </a:gridCol>
                <a:gridCol w="1304871">
                  <a:extLst>
                    <a:ext uri="{9D8B030D-6E8A-4147-A177-3AD203B41FA5}">
                      <a16:colId xmlns:a16="http://schemas.microsoft.com/office/drawing/2014/main" val="1040922482"/>
                    </a:ext>
                  </a:extLst>
                </a:gridCol>
                <a:gridCol w="1286675">
                  <a:extLst>
                    <a:ext uri="{9D8B030D-6E8A-4147-A177-3AD203B41FA5}">
                      <a16:colId xmlns:a16="http://schemas.microsoft.com/office/drawing/2014/main" val="3835729181"/>
                    </a:ext>
                  </a:extLst>
                </a:gridCol>
                <a:gridCol w="1575795">
                  <a:extLst>
                    <a:ext uri="{9D8B030D-6E8A-4147-A177-3AD203B41FA5}">
                      <a16:colId xmlns:a16="http://schemas.microsoft.com/office/drawing/2014/main" val="2217664117"/>
                    </a:ext>
                  </a:extLst>
                </a:gridCol>
              </a:tblGrid>
              <a:tr h="4203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года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</a:t>
                      </a:r>
                    </a:p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78686"/>
                  </a:ext>
                </a:extLst>
              </a:tr>
              <a:tr h="5284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437697"/>
                  </a:ext>
                </a:extLst>
              </a:tr>
              <a:tr h="5168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Подача технической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82 204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80312"/>
                  </a:ext>
                </a:extLst>
              </a:tr>
              <a:tr h="425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Отвод сточных вод, м</a:t>
                      </a:r>
                      <a:r>
                        <a:rPr lang="ru-RU" sz="1400" b="0" i="0" u="none" strike="noStrike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47 526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8742"/>
                  </a:ext>
                </a:extLst>
              </a:tr>
              <a:tr h="5899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Передача и распределение  электрической энергии, тыс. кВт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41 696,3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39 610,7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61002"/>
                  </a:ext>
                </a:extLst>
              </a:tr>
              <a:tr h="4668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Передача и распределение тепловой энергии, тыс. Гкал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159,604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50224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186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57092" y="835319"/>
            <a:ext cx="8437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Объем предоставления услуги по передаче и распределению тепловой энергии </a:t>
            </a:r>
          </a:p>
          <a:p>
            <a:pPr lvl="0" algn="ctr" defTabSz="914400">
              <a:defRPr/>
            </a:pPr>
            <a:r>
              <a:rPr lang="ru-RU" b="1" kern="0" dirty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1 полугодие </a:t>
            </a:r>
            <a:r>
              <a:rPr lang="ru-RU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</a:t>
            </a:r>
            <a:r>
              <a:rPr lang="en-US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 </a:t>
            </a:r>
            <a:r>
              <a:rPr lang="ru-RU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года в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разрезе потребителей  в сравнении с УТС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570" y="4760562"/>
            <a:ext cx="9714526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 algn="just" defTabSz="914400" fontAlgn="b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Объем предоставленных услуг за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отчетный период ниже на 5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8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% от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утвержденного в УТС. Снижение связано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тем, что в утвержденной тарифной смете показаны объемы за календарный год, а фактические объемы представлены за 1 полугодие. </a:t>
            </a:r>
          </a:p>
          <a:p>
            <a:pPr marL="171450" indent="-171450" algn="just" defTabSz="914400" fontAlgn="b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утвержденной тарифной смете </a:t>
            </a:r>
            <a:r>
              <a:rPr lang="ru-RU" sz="1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65 812,8 </a:t>
            </a:r>
            <a:r>
              <a:rPr lang="ru-RU" sz="1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тыс.тенге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затраты за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 полугодие составили  – </a:t>
            </a:r>
            <a:r>
              <a:rPr lang="en-US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55 114,7 </a:t>
            </a:r>
            <a:r>
              <a:rPr lang="ru-RU" sz="12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тыс.тнг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затраты для 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субпотребителей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 оказание услуги 1 Гкал тепловой энергии </a:t>
            </a:r>
            <a:r>
              <a:rPr lang="ru-RU" sz="1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составили </a:t>
            </a:r>
            <a:r>
              <a:rPr lang="en-US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394,27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тенге/Гкал </a:t>
            </a:r>
            <a:r>
              <a:rPr lang="ru-RU" sz="1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утвержденных 207,31 тенге/Гкал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54934"/>
              </p:ext>
            </p:extLst>
          </p:nvPr>
        </p:nvGraphicFramePr>
        <p:xfrm>
          <a:off x="658698" y="1609965"/>
          <a:ext cx="5017272" cy="2877471"/>
        </p:xfrm>
        <a:graphic>
          <a:graphicData uri="http://schemas.openxmlformats.org/drawingml/2006/table">
            <a:tbl>
              <a:tblPr/>
              <a:tblGrid>
                <a:gridCol w="337586">
                  <a:extLst>
                    <a:ext uri="{9D8B030D-6E8A-4147-A177-3AD203B41FA5}">
                      <a16:colId xmlns:a16="http://schemas.microsoft.com/office/drawing/2014/main" val="166232393"/>
                    </a:ext>
                  </a:extLst>
                </a:gridCol>
                <a:gridCol w="1773945">
                  <a:extLst>
                    <a:ext uri="{9D8B030D-6E8A-4147-A177-3AD203B41FA5}">
                      <a16:colId xmlns:a16="http://schemas.microsoft.com/office/drawing/2014/main" val="2147060326"/>
                    </a:ext>
                  </a:extLst>
                </a:gridCol>
                <a:gridCol w="965038">
                  <a:extLst>
                    <a:ext uri="{9D8B030D-6E8A-4147-A177-3AD203B41FA5}">
                      <a16:colId xmlns:a16="http://schemas.microsoft.com/office/drawing/2014/main" val="2084721009"/>
                    </a:ext>
                  </a:extLst>
                </a:gridCol>
                <a:gridCol w="1040570">
                  <a:extLst>
                    <a:ext uri="{9D8B030D-6E8A-4147-A177-3AD203B41FA5}">
                      <a16:colId xmlns:a16="http://schemas.microsoft.com/office/drawing/2014/main" val="2823618883"/>
                    </a:ext>
                  </a:extLst>
                </a:gridCol>
                <a:gridCol w="900133">
                  <a:extLst>
                    <a:ext uri="{9D8B030D-6E8A-4147-A177-3AD203B41FA5}">
                      <a16:colId xmlns:a16="http://schemas.microsoft.com/office/drawing/2014/main" val="2567550120"/>
                    </a:ext>
                  </a:extLst>
                </a:gridCol>
              </a:tblGrid>
              <a:tr h="584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в УТС,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объем,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8978"/>
                  </a:ext>
                </a:extLst>
              </a:tr>
              <a:tr h="358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Ертыс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68473"/>
                  </a:ext>
                </a:extLst>
              </a:tr>
              <a:tr h="443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«Компания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80 651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28626"/>
                  </a:ext>
                </a:extLst>
              </a:tr>
              <a:tr h="3953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124798"/>
                  </a:ext>
                </a:extLst>
              </a:tr>
              <a:tr h="3700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16999"/>
                  </a:ext>
                </a:extLst>
              </a:tr>
              <a:tr h="4869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"Эр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Ликид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Мунай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884405"/>
                  </a:ext>
                </a:extLst>
              </a:tr>
              <a:tr h="2380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139 791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30505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664984"/>
              </p:ext>
            </p:extLst>
          </p:nvPr>
        </p:nvGraphicFramePr>
        <p:xfrm>
          <a:off x="5894294" y="1472892"/>
          <a:ext cx="4277802" cy="301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6088" y="788372"/>
            <a:ext cx="92632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Объем предоставления услуги по передаче и распределению электрической  энергии </a:t>
            </a:r>
            <a:r>
              <a:rPr lang="ru-RU" sz="14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</a:t>
            </a:r>
            <a:r>
              <a:rPr lang="ru-RU" sz="1400" b="1" kern="0" dirty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полугодие </a:t>
            </a:r>
            <a:r>
              <a:rPr lang="ru-RU" sz="14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</a:t>
            </a:r>
            <a:r>
              <a:rPr lang="en-US" sz="14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14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года</a:t>
            </a:r>
            <a:endParaRPr lang="ru-RU" sz="1400" b="1" kern="0" dirty="0">
              <a:solidFill>
                <a:srgbClr val="006CB5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разрезе потребителей в сравнении с УТС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222" y="4259958"/>
            <a:ext cx="10526233" cy="117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17463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13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Согласно утвержденной тарифной смете, объем оказания услуги по передаче и распределению электрической энергии составлял 93 0</a:t>
            </a:r>
            <a:r>
              <a:rPr lang="en-US" sz="113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43 </a:t>
            </a:r>
            <a:r>
              <a:rPr lang="ru-RU" sz="113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тыс.кВтч</a:t>
            </a:r>
            <a:r>
              <a:rPr lang="ru-RU" sz="113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фактический объем потребления услуги за отчетный период 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составил </a:t>
            </a:r>
            <a:r>
              <a:rPr lang="en-US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39 610,7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13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тыс.кВтч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что меньше на 5</a:t>
            </a:r>
            <a:r>
              <a:rPr lang="en-US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%, </a:t>
            </a:r>
            <a:r>
              <a:rPr lang="ru-RU" sz="113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связано с тем, что сравниваются данные за полугодие с данными за год.</a:t>
            </a:r>
          </a:p>
          <a:p>
            <a:pPr marL="342900" lvl="0" indent="17463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13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</a:t>
            </a:r>
            <a:r>
              <a:rPr lang="ru-RU" sz="113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затраты для субпотребителей на оказание услуги 1 кВтч электрической энергии </a:t>
            </a:r>
            <a:r>
              <a:rPr lang="ru-RU" sz="113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составили 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0,</a:t>
            </a:r>
            <a:r>
              <a:rPr lang="en-US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399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тенге/</a:t>
            </a:r>
            <a:r>
              <a:rPr lang="ru-RU" sz="113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кВтч</a:t>
            </a:r>
            <a:r>
              <a:rPr lang="ru-RU" sz="113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Это связано с расторжением договора на услуги по комплексному обслуживанию электрооборудования и введением цеха </a:t>
            </a:r>
            <a:r>
              <a:rPr lang="ru-RU" sz="113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Электронсабжения</a:t>
            </a:r>
            <a:r>
              <a:rPr lang="ru-RU" sz="113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структуру завода, что повлекло затраты на оплату труда, которые не были утверждены в тарифной смете. Необходима корректировка УТС.</a:t>
            </a:r>
            <a:endParaRPr lang="ru-RU" sz="113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12480"/>
              </p:ext>
            </p:extLst>
          </p:nvPr>
        </p:nvGraphicFramePr>
        <p:xfrm>
          <a:off x="384064" y="1549720"/>
          <a:ext cx="5947028" cy="2692039"/>
        </p:xfrm>
        <a:graphic>
          <a:graphicData uri="http://schemas.openxmlformats.org/drawingml/2006/table">
            <a:tbl>
              <a:tblPr/>
              <a:tblGrid>
                <a:gridCol w="672170">
                  <a:extLst>
                    <a:ext uri="{9D8B030D-6E8A-4147-A177-3AD203B41FA5}">
                      <a16:colId xmlns:a16="http://schemas.microsoft.com/office/drawing/2014/main" val="2326864842"/>
                    </a:ext>
                  </a:extLst>
                </a:gridCol>
                <a:gridCol w="2574989">
                  <a:extLst>
                    <a:ext uri="{9D8B030D-6E8A-4147-A177-3AD203B41FA5}">
                      <a16:colId xmlns:a16="http://schemas.microsoft.com/office/drawing/2014/main" val="2144890092"/>
                    </a:ext>
                  </a:extLst>
                </a:gridCol>
                <a:gridCol w="877167">
                  <a:extLst>
                    <a:ext uri="{9D8B030D-6E8A-4147-A177-3AD203B41FA5}">
                      <a16:colId xmlns:a16="http://schemas.microsoft.com/office/drawing/2014/main" val="3949672275"/>
                    </a:ext>
                  </a:extLst>
                </a:gridCol>
                <a:gridCol w="1152939">
                  <a:extLst>
                    <a:ext uri="{9D8B030D-6E8A-4147-A177-3AD203B41FA5}">
                      <a16:colId xmlns:a16="http://schemas.microsoft.com/office/drawing/2014/main" val="1248838093"/>
                    </a:ext>
                  </a:extLst>
                </a:gridCol>
                <a:gridCol w="669763">
                  <a:extLst>
                    <a:ext uri="{9D8B030D-6E8A-4147-A177-3AD203B41FA5}">
                      <a16:colId xmlns:a16="http://schemas.microsoft.com/office/drawing/2014/main" val="1826789377"/>
                    </a:ext>
                  </a:extLst>
                </a:gridCol>
              </a:tblGrid>
              <a:tr h="733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в УТС,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объем,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68705"/>
                  </a:ext>
                </a:extLst>
              </a:tr>
              <a:tr h="3073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«Компания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24 634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636608"/>
                  </a:ext>
                </a:extLst>
              </a:tr>
              <a:tr h="4119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"Эр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Ликид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Мунай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949907"/>
                  </a:ext>
                </a:extLst>
              </a:tr>
              <a:tr h="4226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ru-RU" sz="12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Павлодароргсинтез</a:t>
                      </a:r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405236"/>
                  </a:ext>
                </a:extLst>
              </a:tr>
              <a:tr h="3713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584569"/>
                  </a:ext>
                </a:extLst>
              </a:tr>
              <a:tr h="437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1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39 610,7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453442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791477"/>
              </p:ext>
            </p:extLst>
          </p:nvPr>
        </p:nvGraphicFramePr>
        <p:xfrm>
          <a:off x="6331093" y="1523958"/>
          <a:ext cx="4132824" cy="27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6404" y="744804"/>
            <a:ext cx="905653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Объем предоставления услуги по передаче и распределению электрической энергии в разрезе потребителей за 1  полугодие 202</a:t>
            </a:r>
            <a:r>
              <a:rPr kumimoji="0" lang="en-US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года</a:t>
            </a:r>
            <a:endParaRPr kumimoji="0" lang="ru-RU" sz="19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74588"/>
              </p:ext>
            </p:extLst>
          </p:nvPr>
        </p:nvGraphicFramePr>
        <p:xfrm>
          <a:off x="571868" y="1725436"/>
          <a:ext cx="4913857" cy="2781877"/>
        </p:xfrm>
        <a:graphic>
          <a:graphicData uri="http://schemas.openxmlformats.org/drawingml/2006/table">
            <a:tbl>
              <a:tblPr/>
              <a:tblGrid>
                <a:gridCol w="421697">
                  <a:extLst>
                    <a:ext uri="{9D8B030D-6E8A-4147-A177-3AD203B41FA5}">
                      <a16:colId xmlns:a16="http://schemas.microsoft.com/office/drawing/2014/main" val="2273181904"/>
                    </a:ext>
                  </a:extLst>
                </a:gridCol>
                <a:gridCol w="2222800">
                  <a:extLst>
                    <a:ext uri="{9D8B030D-6E8A-4147-A177-3AD203B41FA5}">
                      <a16:colId xmlns:a16="http://schemas.microsoft.com/office/drawing/2014/main" val="4258707854"/>
                    </a:ext>
                  </a:extLst>
                </a:gridCol>
                <a:gridCol w="1326574">
                  <a:extLst>
                    <a:ext uri="{9D8B030D-6E8A-4147-A177-3AD203B41FA5}">
                      <a16:colId xmlns:a16="http://schemas.microsoft.com/office/drawing/2014/main" val="1570170152"/>
                    </a:ext>
                  </a:extLst>
                </a:gridCol>
                <a:gridCol w="942786">
                  <a:extLst>
                    <a:ext uri="{9D8B030D-6E8A-4147-A177-3AD203B41FA5}">
                      <a16:colId xmlns:a16="http://schemas.microsoft.com/office/drawing/2014/main" val="430945142"/>
                    </a:ext>
                  </a:extLst>
                </a:gridCol>
              </a:tblGrid>
              <a:tr h="7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объем за 1 полугодие,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43561"/>
                  </a:ext>
                </a:extLst>
              </a:tr>
              <a:tr h="401754"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ТОО «Компания </a:t>
                      </a:r>
                      <a:r>
                        <a:rPr lang="ru-RU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Нефтехим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24 633,9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379166"/>
                  </a:ext>
                </a:extLst>
              </a:tr>
              <a:tr h="401754"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ТОО "Эр </a:t>
                      </a:r>
                      <a:r>
                        <a:rPr lang="ru-RU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Ликид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Мунай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11 089,5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038039"/>
                  </a:ext>
                </a:extLst>
              </a:tr>
              <a:tr h="225093"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ru-RU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Павлодароргсинтез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2 560,7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354039"/>
                  </a:ext>
                </a:extLst>
              </a:tr>
              <a:tr h="385084"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1 326,6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680911"/>
                  </a:ext>
                </a:extLst>
              </a:tr>
              <a:tr h="401754">
                <a:tc gridSpan="2"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 defTabSz="809976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39 610,7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175329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738627"/>
              </p:ext>
            </p:extLst>
          </p:nvPr>
        </p:nvGraphicFramePr>
        <p:xfrm>
          <a:off x="5485725" y="1549444"/>
          <a:ext cx="5009322" cy="371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39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2837" y="818984"/>
            <a:ext cx="87225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предоставления услуги по передаче и распределению </a:t>
            </a:r>
            <a:r>
              <a:rPr lang="ru-RU" sz="20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тепловой </a:t>
            </a:r>
            <a:r>
              <a:rPr lang="ru-RU" sz="2000" b="1" kern="0" dirty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 в разрезе </a:t>
            </a:r>
            <a:r>
              <a:rPr lang="ru-RU" sz="20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потребителей за 1 полугодие 202</a:t>
            </a:r>
            <a:r>
              <a:rPr lang="en-US" sz="20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b="1" kern="0" dirty="0" smtClean="0">
                <a:solidFill>
                  <a:srgbClr val="006C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endParaRPr lang="ru-RU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020320"/>
              </p:ext>
            </p:extLst>
          </p:nvPr>
        </p:nvGraphicFramePr>
        <p:xfrm>
          <a:off x="262689" y="1768007"/>
          <a:ext cx="5102940" cy="2835292"/>
        </p:xfrm>
        <a:graphic>
          <a:graphicData uri="http://schemas.openxmlformats.org/drawingml/2006/table">
            <a:tbl>
              <a:tblPr/>
              <a:tblGrid>
                <a:gridCol w="519776">
                  <a:extLst>
                    <a:ext uri="{9D8B030D-6E8A-4147-A177-3AD203B41FA5}">
                      <a16:colId xmlns:a16="http://schemas.microsoft.com/office/drawing/2014/main" val="2362428316"/>
                    </a:ext>
                  </a:extLst>
                </a:gridCol>
                <a:gridCol w="2668101">
                  <a:extLst>
                    <a:ext uri="{9D8B030D-6E8A-4147-A177-3AD203B41FA5}">
                      <a16:colId xmlns:a16="http://schemas.microsoft.com/office/drawing/2014/main" val="4020902735"/>
                    </a:ext>
                  </a:extLst>
                </a:gridCol>
                <a:gridCol w="994213">
                  <a:extLst>
                    <a:ext uri="{9D8B030D-6E8A-4147-A177-3AD203B41FA5}">
                      <a16:colId xmlns:a16="http://schemas.microsoft.com/office/drawing/2014/main" val="2594653709"/>
                    </a:ext>
                  </a:extLst>
                </a:gridCol>
                <a:gridCol w="920850">
                  <a:extLst>
                    <a:ext uri="{9D8B030D-6E8A-4147-A177-3AD203B41FA5}">
                      <a16:colId xmlns:a16="http://schemas.microsoft.com/office/drawing/2014/main" val="2705265762"/>
                    </a:ext>
                  </a:extLst>
                </a:gridCol>
              </a:tblGrid>
              <a:tr h="730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объем за 1 полугодие,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66988"/>
                  </a:ext>
                </a:extLst>
              </a:tr>
              <a:tr h="369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Ертыс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632843"/>
                  </a:ext>
                </a:extLst>
              </a:tr>
              <a:tr h="3990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«Компания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Нефтехим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80 651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531638"/>
                  </a:ext>
                </a:extLst>
              </a:tr>
              <a:tr h="3223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55906"/>
                  </a:ext>
                </a:extLst>
              </a:tr>
              <a:tr h="4745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"Эр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Ликид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Мунай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756532"/>
                  </a:ext>
                </a:extLst>
              </a:tr>
              <a:tr h="52845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139 791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099084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190921"/>
              </p:ext>
            </p:extLst>
          </p:nvPr>
        </p:nvGraphicFramePr>
        <p:xfrm>
          <a:off x="5502302" y="1669773"/>
          <a:ext cx="4651513" cy="3411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21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1295" y="684712"/>
            <a:ext cx="865897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Информация по  тарифам ТОО "ПНХЗ" как субъекта естественных монополий по состоянию на 24.07.2025 года</a:t>
            </a:r>
            <a:endParaRPr kumimoji="0" lang="ru-RU" sz="2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127471"/>
              </p:ext>
            </p:extLst>
          </p:nvPr>
        </p:nvGraphicFramePr>
        <p:xfrm>
          <a:off x="1073427" y="1617663"/>
          <a:ext cx="8841849" cy="3139587"/>
        </p:xfrm>
        <a:graphic>
          <a:graphicData uri="http://schemas.openxmlformats.org/drawingml/2006/table">
            <a:tbl>
              <a:tblPr firstRow="1" firstCol="1" bandRow="1"/>
              <a:tblGrid>
                <a:gridCol w="3170186">
                  <a:extLst>
                    <a:ext uri="{9D8B030D-6E8A-4147-A177-3AD203B41FA5}">
                      <a16:colId xmlns:a16="http://schemas.microsoft.com/office/drawing/2014/main" val="2301314965"/>
                    </a:ext>
                  </a:extLst>
                </a:gridCol>
                <a:gridCol w="879297">
                  <a:extLst>
                    <a:ext uri="{9D8B030D-6E8A-4147-A177-3AD203B41FA5}">
                      <a16:colId xmlns:a16="http://schemas.microsoft.com/office/drawing/2014/main" val="1860876414"/>
                    </a:ext>
                  </a:extLst>
                </a:gridCol>
                <a:gridCol w="2396183">
                  <a:extLst>
                    <a:ext uri="{9D8B030D-6E8A-4147-A177-3AD203B41FA5}">
                      <a16:colId xmlns:a16="http://schemas.microsoft.com/office/drawing/2014/main" val="2842464905"/>
                    </a:ext>
                  </a:extLst>
                </a:gridCol>
                <a:gridCol w="2396183">
                  <a:extLst>
                    <a:ext uri="{9D8B030D-6E8A-4147-A177-3AD203B41FA5}">
                      <a16:colId xmlns:a16="http://schemas.microsoft.com/office/drawing/2014/main" val="675907258"/>
                    </a:ext>
                  </a:extLst>
                </a:gridCol>
              </a:tblGrid>
              <a:tr h="373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за ед. тенге (без НДС)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056" marR="420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45463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электроэнергии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кВтч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01.03.2024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28.02.2025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290895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01.03.2025 по 28.02.2026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048568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теплоэнергии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Гкал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01.03.2024 по 28.02.2025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469783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01.03.2025 по 28.02.2026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126993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</a:t>
                      </a:r>
                      <a:r>
                        <a:rPr lang="ru-RU" sz="14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хоз.питьевой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 01.09.2024 по 30.06.2025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149053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488,66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01.07.2025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792874"/>
                  </a:ext>
                </a:extLst>
              </a:tr>
              <a:tr h="290184"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 01.09.2024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30.06.2025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93740"/>
                  </a:ext>
                </a:extLst>
              </a:tr>
              <a:tr h="290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01.07.2025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163725"/>
                  </a:ext>
                </a:extLst>
              </a:tr>
              <a:tr h="444287"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185,06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809976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01.08.2024 по 31.07.2025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811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3415" y="1418448"/>
            <a:ext cx="9790769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Фактические объемы ежемесячно подтверждаются актами потребления, подписанными со стороны ТОО «ПНХЗ» и 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субпотребителями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ТОО «ПНХЗ» в 202</a:t>
            </a:r>
            <a:r>
              <a:rPr lang="en-US" sz="21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г. продолжит работы по выполнению плановых показателей повышения надежности водо-электро- и теплоснабжения завода и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субпотребителей</a:t>
            </a:r>
            <a:r>
              <a:rPr lang="ru-RU" sz="2100" kern="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5761" y="687691"/>
            <a:ext cx="1016842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работе с потребителями и перспективах деятельности </a:t>
            </a:r>
            <a:r>
              <a:rPr kumimoji="0" lang="ru-RU" sz="250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ТОО "ПНХЗ"</a:t>
            </a:r>
            <a:endParaRPr kumimoji="0" lang="ru-RU" sz="25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5557" y="886862"/>
            <a:ext cx="451957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Информация о предприятии</a:t>
            </a:r>
            <a:endParaRPr kumimoji="0" lang="ru-RU" sz="25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283" y="1557810"/>
            <a:ext cx="9694127" cy="3615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44958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Оказание услуг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субпотребителям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 на собственные нужды 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структуре предприятия ранее существовали вспомогательные цеха, которые обслуживали основное производство и, в силу исторически сложившейся инфраструктуры трубопроводов и линий электропередач, предоставляли услуги, относящиеся к сфере естественной монополии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Услуги по комплексному обслуживанию объектов тепло, водоснабжения и водоотведения,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объектов энергоснабжения ТОО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«ПНХЗ» осуществляло ТОО «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ENERGY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SERVICE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PVL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»,договора с которым были расторгнуты 30.06.2023г и 31.10.2023г. С этого периода данные услуги осуществляют работники цехов «Водоснабжения и Канализации», «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Паровоздухоснабжения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», «Электроснабжения» ТОО «ПНХЗ», ранее входившие в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структуру ТОО «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ENERGY SERVICE-PVL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6662" y="2007673"/>
            <a:ext cx="942649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услуги водоснабжения -подача питьевой воды по распределительным сетям;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услуги </a:t>
            </a:r>
            <a:r>
              <a:rPr lang="ru-RU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водоснабжения-подача технической воды по распределительным </a:t>
            </a:r>
            <a:r>
              <a:rPr lang="ru-RU" b="1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сетям;</a:t>
            </a:r>
            <a:endParaRPr lang="en-US" b="1" kern="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</a:t>
            </a:r>
            <a:r>
              <a:rPr kumimoji="0" lang="ru-RU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луги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водоотведения -отвод сточных вод;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услуги по передаче и распределению электрической энергии;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услуги по передаче и распределению тепловой энергии.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 услугам водоснабжения и водоотведения ТОО «ПНХЗ» является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субъектом малой мощности.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7078" y="997691"/>
            <a:ext cx="1004249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kern="0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Перечень услуг естественных монополий, оказываемых ТОО «ПНХЗ»</a:t>
            </a:r>
            <a:endParaRPr kumimoji="0" lang="ru-RU" sz="25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59959" y="783281"/>
            <a:ext cx="893726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spc="-1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деятельности ТОО «ПНХЗ», как субъекта естественных </a:t>
            </a:r>
            <a:r>
              <a:rPr lang="ru-RU" sz="2500" spc="-1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монополий, в отчетном периоде.</a:t>
            </a:r>
            <a:endParaRPr lang="ru-RU" sz="25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400" y="1813157"/>
            <a:ext cx="9783336" cy="338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ct val="20000"/>
              </a:spcBef>
              <a:spcAft>
                <a:spcPts val="500"/>
              </a:spcAft>
              <a:tabLst>
                <a:tab pos="457200" algn="l"/>
              </a:tabLst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Услуги водоснабжения -подачу питьевой воды ТОО «ПНХЗ» осуществляет для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потребителей, технической воды-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 потребителю,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отвод сточных вод-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7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потребителям, передачу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электрической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энергии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–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потребителям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передачу тепловой энергии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- 4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потребителям.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Услуги  передачи электрической и тепловой энергии завод осуществляет по предельным тарифам, утвержденным ДКРЕМ на 2022-2026г.,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1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полугодие 2025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года услуги водоснабжения -подачу питьевой воды по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тарифу 466,73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тенге/м3;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подачу  технической воды-по тарифу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120,54 тенге/м3;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отводу сточных вод по тарифу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тарифу 185,06 тенге/м3.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  2015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г. по настоящее время ТОО «ПНХЗ» является субъектом естественных монополий малой мощности по услугам водоснабжения и водоотведения.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4056" y="730772"/>
            <a:ext cx="9647066" cy="5540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целях повышения надежности тепло- и электроснабжения </a:t>
            </a:r>
            <a:r>
              <a:rPr lang="ru-RU" sz="13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субпотребителей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Управлением энергетики и жилищно-коммунального хозяйства Павлодарской области и Департаментом по регулированию естественных монополий и защите конкуренции Министерства национальной экономики РК по Павлодарской области приказами № 18–ОД от 27.02.2023 и №98-ОД  от 15.11.2021 года утверждены две «Инвестиционные программы ТОО «ПНХЗ» на услуги  по передаче и распределению тепловой и электрической энергии на период с 01 января 2022 года по 31 декабря 2026 года».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Согласно утвержденной инвестиционной программе на услугу по передаче и распределению тепловой энергии сумма планируемых инвестиций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2025 года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составляет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35 000 </a:t>
            </a:r>
            <a:r>
              <a:rPr lang="ru-RU" sz="13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тыс.тенге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без учета НДС на замену емкости Е-1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Совместными приказами РГУ «Департамент комитета по регулированию естественных монополий Министерства национальной экономики Республики Казахстан по Павлодарской области» №11-ОД от 19 февраля 2025г. и ГУ «Управление энергетики и жилищно-коммунального хозяйства Павлодарской области» №6-ОД от 19 февраля 2025г. внесены изменения в утвержденную инвестиционную программу на услуги по передаче тепловой энергии на период 2022-2026г.г. с переносом мероприятия  замена теплообменника Т2/1 с 2024г. на 2025г по причинам, не зависящим от субъекта. В итоге на 2025г. запланирована замена 2-ух единиц: теплообменника Т2/1,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емкости</a:t>
            </a:r>
            <a:r>
              <a:rPr lang="en-US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Е-1. 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утвержденной инвестиционной программе на оказание услуги по передаче и распределению электрической энергии сумма планируемых инвестиций в </a:t>
            </a: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2025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году составляет  2 727 </a:t>
            </a:r>
            <a:r>
              <a:rPr lang="ru-RU" sz="13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тыс.тенге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без учета НДС.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основании протокола итогов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№ 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939053, 08.02.2024г. заключен договор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ТОО "</a:t>
            </a:r>
            <a:r>
              <a:rPr lang="ru-RU" sz="13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Северхиммаш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 на поставку Аппарата теплообменного. В настоящее время оборудование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поставлено</a:t>
            </a:r>
            <a:r>
              <a:rPr lang="en-US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находится на входном контроле. 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основании протокола итогов проведенного тендера № 1047918-1535694, 20.01.2025г. заключен договор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ТОО "</a:t>
            </a:r>
            <a:r>
              <a:rPr lang="ru-RU" sz="13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Казфитингпласт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  на поставку емкости Е-1. Поставка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течение 210 календарных дней.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портале электронного магазина сформирован заказ на поставку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Вакуумного выключателя 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ВВ/TEL с комплектом адаптации для распределительных устройств RSW-10от 02.05.2025 года на сумму 3 635 </a:t>
            </a:r>
            <a:r>
              <a:rPr lang="ru-RU" sz="13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тыс.тенге</a:t>
            </a:r>
            <a:r>
              <a:rPr lang="en-US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без НДС) от ТОО "</a:t>
            </a:r>
            <a:r>
              <a:rPr lang="ru-RU" sz="13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Алматинская</a:t>
            </a:r>
            <a:r>
              <a:rPr lang="ru-RU" sz="13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энергетическая компания (АЭК)". Поставка - с даты подписания заказа на поставку в течении 90 календарных дней.</a:t>
            </a:r>
            <a:endParaRPr lang="en-US" sz="13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Обновление </a:t>
            </a:r>
            <a:r>
              <a:rPr lang="ru-RU" sz="13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основных средств  позволило  минимизировать риск, возникающий в случаях отказов оборудования, а также улучшить качественные характеристики оборудования.</a:t>
            </a:r>
            <a:endParaRPr lang="ru-RU" sz="1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spcBef>
                <a:spcPct val="20000"/>
              </a:spcBef>
            </a:pP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2537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23602" y="253718"/>
            <a:ext cx="687577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kern="0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 исполнении Инвестиционных программ</a:t>
            </a:r>
            <a:endParaRPr kumimoji="0" lang="ru-RU" sz="25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0664" y="238540"/>
            <a:ext cx="7649155" cy="636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Информация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постатейном исполнении утвержденной тарифной сметы на услугу по передаче и распределению тепловой 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768" y="874643"/>
            <a:ext cx="9420225" cy="497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98859" y="182880"/>
            <a:ext cx="7728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Информация о постатейном исполнении утвержденной тарифной сметы на услугу по передаче и распределению электроэнергии,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428" y="750579"/>
            <a:ext cx="9172575" cy="51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9335" y="277586"/>
            <a:ext cx="7290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Основные финансово-экономические показатели деятельности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ТОО «ПНХЗ» в </a:t>
            </a:r>
            <a:r>
              <a:rPr kumimoji="0" lang="kk-K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сфере естественной монополии, тыс.тенге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87713" y="1617663"/>
            <a:ext cx="1079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973" y="885819"/>
            <a:ext cx="9134475" cy="509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1171" y="892099"/>
            <a:ext cx="82816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Информация по объемам регулируемых услуг ТОО «ПНХЗ» за 1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полугодие 2025года.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13936"/>
              </p:ext>
            </p:extLst>
          </p:nvPr>
        </p:nvGraphicFramePr>
        <p:xfrm>
          <a:off x="803080" y="1294868"/>
          <a:ext cx="9255320" cy="3402644"/>
        </p:xfrm>
        <a:graphic>
          <a:graphicData uri="http://schemas.openxmlformats.org/drawingml/2006/table">
            <a:tbl>
              <a:tblPr/>
              <a:tblGrid>
                <a:gridCol w="2754608">
                  <a:extLst>
                    <a:ext uri="{9D8B030D-6E8A-4147-A177-3AD203B41FA5}">
                      <a16:colId xmlns:a16="http://schemas.microsoft.com/office/drawing/2014/main" val="304618363"/>
                    </a:ext>
                  </a:extLst>
                </a:gridCol>
                <a:gridCol w="1012236">
                  <a:extLst>
                    <a:ext uri="{9D8B030D-6E8A-4147-A177-3AD203B41FA5}">
                      <a16:colId xmlns:a16="http://schemas.microsoft.com/office/drawing/2014/main" val="3291579119"/>
                    </a:ext>
                  </a:extLst>
                </a:gridCol>
                <a:gridCol w="1344117">
                  <a:extLst>
                    <a:ext uri="{9D8B030D-6E8A-4147-A177-3AD203B41FA5}">
                      <a16:colId xmlns:a16="http://schemas.microsoft.com/office/drawing/2014/main" val="2151800876"/>
                    </a:ext>
                  </a:extLst>
                </a:gridCol>
                <a:gridCol w="1227958">
                  <a:extLst>
                    <a:ext uri="{9D8B030D-6E8A-4147-A177-3AD203B41FA5}">
                      <a16:colId xmlns:a16="http://schemas.microsoft.com/office/drawing/2014/main" val="1255788923"/>
                    </a:ext>
                  </a:extLst>
                </a:gridCol>
                <a:gridCol w="1460275">
                  <a:extLst>
                    <a:ext uri="{9D8B030D-6E8A-4147-A177-3AD203B41FA5}">
                      <a16:colId xmlns:a16="http://schemas.microsoft.com/office/drawing/2014/main" val="742833345"/>
                    </a:ext>
                  </a:extLst>
                </a:gridCol>
                <a:gridCol w="1456126">
                  <a:extLst>
                    <a:ext uri="{9D8B030D-6E8A-4147-A177-3AD203B41FA5}">
                      <a16:colId xmlns:a16="http://schemas.microsoft.com/office/drawing/2014/main" val="4080666606"/>
                    </a:ext>
                  </a:extLst>
                </a:gridCol>
              </a:tblGrid>
              <a:tr h="17235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229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85611"/>
                  </a:ext>
                </a:extLst>
              </a:tr>
              <a:tr h="308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 собственные нужды ТОО «ПНХЗ»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i="0" u="none" strike="noStrike" dirty="0" err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субпотребителей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039052"/>
                  </a:ext>
                </a:extLst>
              </a:tr>
              <a:tr h="463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натуральных показателях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объеме, 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в натуральных показателях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объеме, %</a:t>
                      </a:r>
                    </a:p>
                  </a:txBody>
                  <a:tcPr marL="7229" marR="7229" marT="7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9361"/>
                  </a:ext>
                </a:extLst>
              </a:tr>
              <a:tr h="605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144 657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75 117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69 540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00863"/>
                  </a:ext>
                </a:extLst>
              </a:tr>
              <a:tr h="517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Подача технической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231 307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148 192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380118"/>
                  </a:ext>
                </a:extLst>
              </a:tr>
              <a:tr h="2166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Отвод сточных вод, м</a:t>
                      </a:r>
                      <a:r>
                        <a:rPr lang="ru-RU" sz="1400" b="0" i="0" u="none" strike="noStrike" baseline="300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1 559 315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1 518 160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888291"/>
                  </a:ext>
                </a:extLst>
              </a:tr>
              <a:tr h="493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Передача и распределение электрической энергии,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тыс.кВтч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252 840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213 229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802943"/>
                  </a:ext>
                </a:extLst>
              </a:tr>
              <a:tr h="399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Передача и распределение  тепловой 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энергии,Гкал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062" marR="7229" marT="72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546 690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406 899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139 791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513276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215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5587</TotalTime>
  <Words>1845</Words>
  <Application>Microsoft Office PowerPoint</Application>
  <PresentationFormat>Произвольный</PresentationFormat>
  <Paragraphs>272</Paragraphs>
  <Slides>16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Райле Юлия Владимировна</cp:lastModifiedBy>
  <cp:revision>235</cp:revision>
  <dcterms:created xsi:type="dcterms:W3CDTF">2023-04-21T06:34:07Z</dcterms:created>
  <dcterms:modified xsi:type="dcterms:W3CDTF">2025-07-15T04:19:31Z</dcterms:modified>
</cp:coreProperties>
</file>