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1" r:id="rId14"/>
    <p:sldId id="272" r:id="rId15"/>
    <p:sldId id="269" r:id="rId16"/>
    <p:sldId id="270" r:id="rId17"/>
  </p:sldIdLst>
  <p:sldSz cx="10799763" cy="60769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14" userDrawn="1">
          <p15:clr>
            <a:srgbClr val="A4A3A4"/>
          </p15:clr>
        </p15:guide>
        <p15:guide id="2" pos="34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2674" autoAdjust="0"/>
  </p:normalViewPr>
  <p:slideViewPr>
    <p:cSldViewPr snapToGrid="0" showGuides="1">
      <p:cViewPr varScale="1">
        <p:scale>
          <a:sx n="120" d="100"/>
          <a:sy n="120" d="100"/>
        </p:scale>
        <p:origin x="582" y="102"/>
      </p:cViewPr>
      <p:guideLst>
        <p:guide orient="horz" pos="1914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20"/>
      <c:rotY val="30"/>
      <c:depthPercent val="10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701118441275957"/>
          <c:y val="4.4852177240907377E-2"/>
          <c:w val="0.57415738573218789"/>
          <c:h val="0.604934914781221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'!$D$18</c:f>
              <c:strCache>
                <c:ptCount val="1"/>
                <c:pt idx="0">
                  <c:v>Плановый объем в УТС, Гкал</c:v>
                </c:pt>
              </c:strCache>
            </c:strRef>
          </c:tx>
          <c:invertIfNegative val="0"/>
          <c:cat>
            <c:strRef>
              <c:f>'сравнение пл об и факт '!$C$19:$C$23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'!$D$19:$D$23</c:f>
              <c:numCache>
                <c:formatCode>#,##0</c:formatCode>
                <c:ptCount val="5"/>
                <c:pt idx="0">
                  <c:v>103923</c:v>
                </c:pt>
                <c:pt idx="1">
                  <c:v>162557</c:v>
                </c:pt>
                <c:pt idx="2" formatCode="#\ ##0.0">
                  <c:v>19.5</c:v>
                </c:pt>
                <c:pt idx="3">
                  <c:v>7000</c:v>
                </c:pt>
                <c:pt idx="4">
                  <c:v>61677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7A-4AD2-9C4D-693DB5EC738D}"/>
            </c:ext>
          </c:extLst>
        </c:ser>
        <c:ser>
          <c:idx val="1"/>
          <c:order val="1"/>
          <c:tx>
            <c:strRef>
              <c:f>'сравнение пл об и факт '!$E$18</c:f>
              <c:strCache>
                <c:ptCount val="1"/>
                <c:pt idx="0">
                  <c:v>Фактический объем, Гкал</c:v>
                </c:pt>
              </c:strCache>
            </c:strRef>
          </c:tx>
          <c:invertIfNegative val="0"/>
          <c:cat>
            <c:strRef>
              <c:f>'сравнение пл об и факт '!$C$19:$C$23</c:f>
              <c:strCache>
                <c:ptCount val="5"/>
                <c:pt idx="0">
                  <c:v>ТОО "Ертыс сервис"</c:v>
                </c:pt>
                <c:pt idx="1">
                  <c:v>ТОО «Компания Нефтехим LTD»</c:v>
                </c:pt>
                <c:pt idx="2">
                  <c:v>ТОО "Гелиос"</c:v>
                </c:pt>
                <c:pt idx="3">
                  <c:v>ТОО "NFC Kazakhstan"</c:v>
                </c:pt>
                <c:pt idx="4">
                  <c:v>ТОО "Эр Ликид Мунай Тех Газы"</c:v>
                </c:pt>
              </c:strCache>
            </c:strRef>
          </c:cat>
          <c:val>
            <c:numRef>
              <c:f>'сравнение пл об и факт '!$E$19:$E$23</c:f>
              <c:numCache>
                <c:formatCode>#,##0</c:formatCode>
                <c:ptCount val="5"/>
                <c:pt idx="0">
                  <c:v>75912</c:v>
                </c:pt>
                <c:pt idx="1">
                  <c:v>161119</c:v>
                </c:pt>
                <c:pt idx="2">
                  <c:v>18</c:v>
                </c:pt>
                <c:pt idx="3">
                  <c:v>0</c:v>
                </c:pt>
                <c:pt idx="4">
                  <c:v>42894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7A-4AD2-9C4D-693DB5EC73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4"/>
        <c:gapDepth val="99"/>
        <c:shape val="cylinder"/>
        <c:axId val="65012864"/>
        <c:axId val="65014400"/>
        <c:axId val="0"/>
      </c:bar3DChart>
      <c:catAx>
        <c:axId val="65012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0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4400"/>
        <c:crosses val="autoZero"/>
        <c:auto val="1"/>
        <c:lblAlgn val="ctr"/>
        <c:lblOffset val="100"/>
        <c:noMultiLvlLbl val="0"/>
      </c:catAx>
      <c:valAx>
        <c:axId val="6501440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5012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978983877015374"/>
          <c:y val="0.21390079404631418"/>
          <c:w val="0.20720716160479946"/>
          <c:h val="0.24600046513173238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0"/>
      <c:rotY val="20"/>
      <c:depthPercent val="9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5909916249379566"/>
          <c:y val="6.9803435291033736E-2"/>
          <c:w val="0.63276833105981933"/>
          <c:h val="0.5607339478231836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'сравнение пл об и факт '!$D$7</c:f>
              <c:strCache>
                <c:ptCount val="1"/>
                <c:pt idx="0">
                  <c:v>Плановый объем в УТС,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'!$D$8:$D$11</c:f>
              <c:numCache>
                <c:formatCode>#,##0</c:formatCode>
                <c:ptCount val="4"/>
                <c:pt idx="0">
                  <c:v>47701</c:v>
                </c:pt>
                <c:pt idx="1">
                  <c:v>23060</c:v>
                </c:pt>
                <c:pt idx="2">
                  <c:v>16647</c:v>
                </c:pt>
                <c:pt idx="3">
                  <c:v>5624.6000000000058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DCA-4639-8825-B3BC53416E3B}"/>
            </c:ext>
          </c:extLst>
        </c:ser>
        <c:ser>
          <c:idx val="1"/>
          <c:order val="1"/>
          <c:tx>
            <c:strRef>
              <c:f>'сравнение пл об и факт '!$E$7</c:f>
              <c:strCache>
                <c:ptCount val="1"/>
                <c:pt idx="0">
                  <c:v>Фактический объем, тыс. кВт</c:v>
                </c:pt>
              </c:strCache>
            </c:strRef>
          </c:tx>
          <c:invertIfNegative val="0"/>
          <c:cat>
            <c:strRef>
              <c:f>'сравнение пл об и факт '!$C$8:$C$11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Прочие </c:v>
                </c:pt>
              </c:strCache>
            </c:strRef>
          </c:cat>
          <c:val>
            <c:numRef>
              <c:f>'сравнение пл об и факт '!$E$8:$E$11</c:f>
              <c:numCache>
                <c:formatCode>#,##0</c:formatCode>
                <c:ptCount val="4"/>
                <c:pt idx="0">
                  <c:v>41670.400000000001</c:v>
                </c:pt>
                <c:pt idx="1">
                  <c:v>22255.8</c:v>
                </c:pt>
                <c:pt idx="2">
                  <c:v>14629.8</c:v>
                </c:pt>
                <c:pt idx="3" formatCode="#\ ##0.0">
                  <c:v>2597.023000000001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DCA-4639-8825-B3BC53416E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shape val="cylinder"/>
        <c:axId val="64789120"/>
        <c:axId val="64790912"/>
        <c:axId val="0"/>
      </c:bar3DChart>
      <c:catAx>
        <c:axId val="6478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800" kern="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4790912"/>
        <c:crosses val="autoZero"/>
        <c:auto val="1"/>
        <c:lblAlgn val="ctr"/>
        <c:lblOffset val="100"/>
        <c:noMultiLvlLbl val="0"/>
      </c:catAx>
      <c:valAx>
        <c:axId val="64790912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spPr>
          <a:ln w="9525">
            <a:noFill/>
          </a:ln>
        </c:spPr>
        <c:crossAx val="647891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879060728096062"/>
          <c:y val="0.24763865710815997"/>
          <c:w val="0.17888978381519152"/>
          <c:h val="0.24231096486073594"/>
        </c:manualLayout>
      </c:layout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 w="0" h="0"/>
    </a:sp3d>
  </c:sp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>
              <a:defRPr sz="1200" baseline="0"/>
            </a:pPr>
            <a:r>
              <a:rPr lang="ru-RU" sz="1100" baseline="0"/>
              <a:t>Структура потребления услуг по передаче и распределению электроэнергии</a:t>
            </a:r>
          </a:p>
        </c:rich>
      </c:tx>
      <c:layout>
        <c:manualLayout>
          <c:xMode val="edge"/>
          <c:yMode val="edge"/>
          <c:x val="0.17128732531680241"/>
          <c:y val="1.3888787157419298E-2"/>
        </c:manualLayout>
      </c:layout>
      <c:overlay val="0"/>
    </c:title>
    <c:autoTitleDeleted val="0"/>
    <c:view3D>
      <c:rotX val="30"/>
      <c:hPercent val="100"/>
      <c:rotY val="8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883240495386029E-2"/>
          <c:y val="0.38929255936031282"/>
          <c:w val="0.70694439190073444"/>
          <c:h val="0.58420557895379355"/>
        </c:manualLayout>
      </c:layout>
      <c:pie3DChart>
        <c:varyColors val="1"/>
        <c:ser>
          <c:idx val="0"/>
          <c:order val="0"/>
          <c:explosion val="27"/>
          <c:dPt>
            <c:idx val="0"/>
            <c:bubble3D val="0"/>
            <c:explosion val="29"/>
            <c:spPr>
              <a:solidFill>
                <a:schemeClr val="accent5">
                  <a:lumMod val="40000"/>
                  <a:lumOff val="60000"/>
                </a:schemeClr>
              </a:solidFill>
              <a:effectLst>
                <a:outerShdw blurRad="50800" dist="50800" dir="5400000" algn="ctr" rotWithShape="0">
                  <a:schemeClr val="accent5">
                    <a:lumMod val="60000"/>
                    <a:lumOff val="40000"/>
                  </a:scheme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1DF7-43A2-BA83-E2735B9B1B06}"/>
              </c:ext>
            </c:extLst>
          </c:dPt>
          <c:dLbls>
            <c:dLbl>
              <c:idx val="0"/>
              <c:layout/>
              <c:numFmt formatCode="0.0%" sourceLinked="0"/>
              <c:spPr/>
              <c:txPr>
                <a:bodyPr/>
                <a:lstStyle/>
                <a:p>
                  <a:pPr lvl="2" algn="ctr" rtl="0">
                    <a:defRPr sz="1000" b="0" i="0" u="none" strike="noStrike" kern="1200" baseline="0">
                      <a:solidFill>
                        <a:sysClr val="windowText" lastClr="000000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1DF7-43A2-BA83-E2735B9B1B06}"/>
                </c:ext>
              </c:extLst>
            </c:dLbl>
            <c:dLbl>
              <c:idx val="1"/>
              <c:layout>
                <c:manualLayout>
                  <c:x val="3.0176972955837413E-2"/>
                  <c:y val="-0.114887176436896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672227294385893"/>
                      <c:h val="0.1885670614197072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1DF7-43A2-BA83-E2735B9B1B06}"/>
                </c:ext>
              </c:extLst>
            </c:dLbl>
            <c:dLbl>
              <c:idx val="2"/>
              <c:layout>
                <c:manualLayout>
                  <c:x val="-0.12381870329074939"/>
                  <c:y val="-0.145822531924193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691659668436387"/>
                      <c:h val="0.167103012019775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DF7-43A2-BA83-E2735B9B1B06}"/>
                </c:ext>
              </c:extLst>
            </c:dLbl>
            <c:dLbl>
              <c:idx val="3"/>
              <c:layout>
                <c:manualLayout>
                  <c:x val="6.7553612534417115E-4"/>
                  <c:y val="-0.19502960793597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3124133745292108"/>
                      <c:h val="0.1455085374907201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1DF7-43A2-BA83-E2735B9B1B06}"/>
                </c:ext>
              </c:extLst>
            </c:dLbl>
            <c:dLbl>
              <c:idx val="4"/>
              <c:layout>
                <c:manualLayout>
                  <c:x val="8.2876987441942718E-2"/>
                  <c:y val="-5.712125984251963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F7-43A2-BA83-E2735B9B1B06}"/>
                </c:ext>
              </c:extLst>
            </c:dLbl>
            <c:dLbl>
              <c:idx val="5"/>
              <c:layout>
                <c:manualLayout>
                  <c:x val="0.15567849476359946"/>
                  <c:y val="4.428906386701662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DF7-43A2-BA83-E2735B9B1B06}"/>
                </c:ext>
              </c:extLst>
            </c:dLbl>
            <c:dLbl>
              <c:idx val="6"/>
              <c:layout>
                <c:manualLayout>
                  <c:x val="9.8265164582285347E-2"/>
                  <c:y val="0.1386488492947290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F7-43A2-BA83-E2735B9B1B0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потребителей'!$C$9:$C$12</c:f>
              <c:strCache>
                <c:ptCount val="4"/>
                <c:pt idx="0">
                  <c:v>ТОО «Компания Нефтехим LTD»</c:v>
                </c:pt>
                <c:pt idx="1">
                  <c:v>ТОО "Эр Ликид Мунай Тех Газы"</c:v>
                </c:pt>
                <c:pt idx="2">
                  <c:v>ТОО "Павлодароргсинтез"</c:v>
                </c:pt>
                <c:pt idx="3">
                  <c:v>ТОО "ПРЭК"</c:v>
                </c:pt>
              </c:strCache>
            </c:strRef>
          </c:cat>
          <c:val>
            <c:numRef>
              <c:f>'структура потребителей'!$E$9:$E$12</c:f>
              <c:numCache>
                <c:formatCode>0.0%</c:formatCode>
                <c:ptCount val="4"/>
                <c:pt idx="0">
                  <c:v>0.51347933150931424</c:v>
                </c:pt>
                <c:pt idx="1">
                  <c:v>0.27424486700883588</c:v>
                </c:pt>
                <c:pt idx="2">
                  <c:v>0.18027424560635283</c:v>
                </c:pt>
                <c:pt idx="3">
                  <c:v>3.2001555875497099E-2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DF7-43A2-BA83-E2735B9B1B06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baseline="0">
          <a:latin typeface="Times New Roman" pitchFamily="18" charset="0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ru-RU" sz="1200"/>
              <a:t>Структура потребления услуги по передаче и распределению тепловой энергии </a:t>
            </a:r>
          </a:p>
        </c:rich>
      </c:tx>
      <c:layout>
        <c:manualLayout>
          <c:xMode val="edge"/>
          <c:yMode val="edge"/>
          <c:x val="0.17914951989026098"/>
          <c:y val="1.282051282051282E-2"/>
        </c:manualLayout>
      </c:layout>
      <c:overlay val="0"/>
    </c:title>
    <c:autoTitleDeleted val="0"/>
    <c:view3D>
      <c:rotX val="40"/>
      <c:rotY val="3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15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8FAE-4E06-9D11-1EC314EDDEB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8FAE-4E06-9D11-1EC314EDDEB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8FAE-4E06-9D11-1EC314EDDEB9}"/>
              </c:ext>
            </c:extLst>
          </c:dPt>
          <c:dLbls>
            <c:dLbl>
              <c:idx val="0"/>
              <c:layout>
                <c:manualLayout>
                  <c:x val="1.6460905349794139E-2"/>
                  <c:y val="-1.0485729586068866E-2"/>
                </c:manualLayout>
              </c:layout>
              <c:tx>
                <c:rich>
                  <a:bodyPr/>
                  <a:lstStyle/>
                  <a:p>
                    <a:pPr>
                      <a:defRPr sz="1000"/>
                    </a:pPr>
                    <a:r>
                      <a:rPr lang="ru-RU" sz="1000" b="0"/>
                      <a:t>ТОО "Ертыс сервис"
41,48%</a:t>
                    </a:r>
                  </a:p>
                </c:rich>
              </c:tx>
              <c:numFmt formatCode="0.00%" sourceLinked="0"/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8FAE-4E06-9D11-1EC314EDDEB9}"/>
                </c:ext>
              </c:extLst>
            </c:dLbl>
            <c:dLbl>
              <c:idx val="1"/>
              <c:layout>
                <c:manualLayout>
                  <c:x val="3.8408779149519894E-2"/>
                  <c:y val="-6.903270592435391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FAE-4E06-9D11-1EC314EDDEB9}"/>
                </c:ext>
              </c:extLst>
            </c:dLbl>
            <c:dLbl>
              <c:idx val="2"/>
              <c:layout>
                <c:manualLayout>
                  <c:x val="-0.14438636069257152"/>
                  <c:y val="1.802440345487774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8FAE-4E06-9D11-1EC314EDDEB9}"/>
                </c:ext>
              </c:extLst>
            </c:dLbl>
            <c:dLbl>
              <c:idx val="3"/>
              <c:layout>
                <c:manualLayout>
                  <c:x val="0.15190801767063067"/>
                  <c:y val="-1.803081726853110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FAE-4E06-9D11-1EC314EDDEB9}"/>
                </c:ext>
              </c:extLst>
            </c:dLbl>
            <c:dLbl>
              <c:idx val="4"/>
              <c:layout>
                <c:manualLayout>
                  <c:x val="0.26471652463195189"/>
                  <c:y val="1.017584069596934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FAE-4E06-9D11-1EC314EDDEB9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«Компания Нефтехим LTD»</c:v>
                </c:pt>
                <c:pt idx="1">
                  <c:v>ТОО "Ертыс сервис"</c:v>
                </c:pt>
                <c:pt idx="2">
                  <c:v>ТОО "Эр Ликид Мунай Тех Газы"</c:v>
                </c:pt>
                <c:pt idx="3">
                  <c:v>ТОО "Гелиос"</c:v>
                </c:pt>
              </c:strCache>
            </c:strRef>
          </c:cat>
          <c:val>
            <c:numRef>
              <c:f>'структура потребителей'!$D$20:$D$23</c:f>
              <c:numCache>
                <c:formatCode>#,##0</c:formatCode>
                <c:ptCount val="4"/>
                <c:pt idx="0">
                  <c:v>161119</c:v>
                </c:pt>
                <c:pt idx="1">
                  <c:v>75912</c:v>
                </c:pt>
                <c:pt idx="2">
                  <c:v>42894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FAE-4E06-9D11-1EC314EDDEB9}"/>
            </c:ext>
          </c:extLst>
        </c:ser>
        <c:ser>
          <c:idx val="1"/>
          <c:order val="1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потребителей'!$C$20:$C$23</c:f>
              <c:strCache>
                <c:ptCount val="4"/>
                <c:pt idx="0">
                  <c:v>ТОО «Компания Нефтехим LTD»</c:v>
                </c:pt>
                <c:pt idx="1">
                  <c:v>ТОО "Ертыс сервис"</c:v>
                </c:pt>
                <c:pt idx="2">
                  <c:v>ТОО "Эр Ликид Мунай Тех Газы"</c:v>
                </c:pt>
                <c:pt idx="3">
                  <c:v>ТОО "Гелиос"</c:v>
                </c:pt>
              </c:strCache>
            </c:strRef>
          </c:cat>
          <c:val>
            <c:numRef>
              <c:f>'структура потребителей'!$E$20:$E$23</c:f>
              <c:numCache>
                <c:formatCode>0.00%</c:formatCode>
                <c:ptCount val="4"/>
                <c:pt idx="0">
                  <c:v>0.57554216394051649</c:v>
                </c:pt>
                <c:pt idx="1">
                  <c:v>0.27116948807435798</c:v>
                </c:pt>
                <c:pt idx="2">
                  <c:v>0.1532240491814405</c:v>
                </c:pt>
                <c:pt idx="3">
                  <c:v>6.429880368503588E-5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AE-4E06-9D11-1EC314EDDEB9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 algn="ctr" rtl="0">
        <a:defRPr lang="ru-RU" sz="1100" b="1" i="0" u="none" strike="noStrike" kern="1200" baseline="0">
          <a:solidFill>
            <a:sysClr val="windowText" lastClr="000000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6A921-6A97-460A-8DAD-314E06FEC635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5BD328-4AA1-432D-8010-22CD259ED5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480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5BD328-4AA1-432D-8010-22CD259ED5B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85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1" y="994538"/>
            <a:ext cx="8099822" cy="2115679"/>
          </a:xfrm>
        </p:spPr>
        <p:txBody>
          <a:bodyPr anchor="b"/>
          <a:lstStyle>
            <a:lvl1pPr algn="ctr"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191806"/>
            <a:ext cx="8099822" cy="1467189"/>
          </a:xfrm>
        </p:spPr>
        <p:txBody>
          <a:bodyPr/>
          <a:lstStyle>
            <a:lvl1pPr marL="0" indent="0" algn="ctr">
              <a:buNone/>
              <a:defRPr sz="2126"/>
            </a:lvl1pPr>
            <a:lvl2pPr marL="404988" indent="0" algn="ctr">
              <a:buNone/>
              <a:defRPr sz="1772"/>
            </a:lvl2pPr>
            <a:lvl3pPr marL="809976" indent="0" algn="ctr">
              <a:buNone/>
              <a:defRPr sz="1594"/>
            </a:lvl3pPr>
            <a:lvl4pPr marL="1214963" indent="0" algn="ctr">
              <a:buNone/>
              <a:defRPr sz="1417"/>
            </a:lvl4pPr>
            <a:lvl5pPr marL="1619951" indent="0" algn="ctr">
              <a:buNone/>
              <a:defRPr sz="1417"/>
            </a:lvl5pPr>
            <a:lvl6pPr marL="2024939" indent="0" algn="ctr">
              <a:buNone/>
              <a:defRPr sz="1417"/>
            </a:lvl6pPr>
            <a:lvl7pPr marL="2429927" indent="0" algn="ctr">
              <a:buNone/>
              <a:defRPr sz="1417"/>
            </a:lvl7pPr>
            <a:lvl8pPr marL="2834914" indent="0" algn="ctr">
              <a:buNone/>
              <a:defRPr sz="1417"/>
            </a:lvl8pPr>
            <a:lvl9pPr marL="3239902" indent="0" algn="ctr">
              <a:buNone/>
              <a:defRPr sz="1417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882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121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23541"/>
            <a:ext cx="2328699" cy="514993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4" y="323541"/>
            <a:ext cx="6851100" cy="51499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35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9" y="1515018"/>
            <a:ext cx="9314796" cy="2527842"/>
          </a:xfrm>
        </p:spPr>
        <p:txBody>
          <a:bodyPr anchor="b"/>
          <a:lstStyle>
            <a:lvl1pPr>
              <a:defRPr sz="531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9" y="4066775"/>
            <a:ext cx="9314796" cy="1329332"/>
          </a:xfrm>
        </p:spPr>
        <p:txBody>
          <a:bodyPr/>
          <a:lstStyle>
            <a:lvl1pPr marL="0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1pPr>
            <a:lvl2pPr marL="404988" indent="0">
              <a:buNone/>
              <a:defRPr sz="1772">
                <a:solidFill>
                  <a:schemeClr val="tx1">
                    <a:tint val="75000"/>
                  </a:schemeClr>
                </a:solidFill>
              </a:defRPr>
            </a:lvl2pPr>
            <a:lvl3pPr marL="809976" indent="0">
              <a:buNone/>
              <a:defRPr sz="1594">
                <a:solidFill>
                  <a:schemeClr val="tx1">
                    <a:tint val="75000"/>
                  </a:schemeClr>
                </a:solidFill>
              </a:defRPr>
            </a:lvl3pPr>
            <a:lvl4pPr marL="1214963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4pPr>
            <a:lvl5pPr marL="1619951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5pPr>
            <a:lvl6pPr marL="2024939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6pPr>
            <a:lvl7pPr marL="242992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7pPr>
            <a:lvl8pPr marL="2834914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8pPr>
            <a:lvl9pPr marL="3239902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522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0" y="1617707"/>
            <a:ext cx="4589899" cy="385576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468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0" y="323542"/>
            <a:ext cx="9314796" cy="117459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1" y="1489697"/>
            <a:ext cx="45688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1" y="2219775"/>
            <a:ext cx="45688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0" y="1489697"/>
            <a:ext cx="4591306" cy="730078"/>
          </a:xfrm>
        </p:spPr>
        <p:txBody>
          <a:bodyPr anchor="b"/>
          <a:lstStyle>
            <a:lvl1pPr marL="0" indent="0">
              <a:buNone/>
              <a:defRPr sz="2126" b="1"/>
            </a:lvl1pPr>
            <a:lvl2pPr marL="404988" indent="0">
              <a:buNone/>
              <a:defRPr sz="1772" b="1"/>
            </a:lvl2pPr>
            <a:lvl3pPr marL="809976" indent="0">
              <a:buNone/>
              <a:defRPr sz="1594" b="1"/>
            </a:lvl3pPr>
            <a:lvl4pPr marL="1214963" indent="0">
              <a:buNone/>
              <a:defRPr sz="1417" b="1"/>
            </a:lvl4pPr>
            <a:lvl5pPr marL="1619951" indent="0">
              <a:buNone/>
              <a:defRPr sz="1417" b="1"/>
            </a:lvl5pPr>
            <a:lvl6pPr marL="2024939" indent="0">
              <a:buNone/>
              <a:defRPr sz="1417" b="1"/>
            </a:lvl6pPr>
            <a:lvl7pPr marL="2429927" indent="0">
              <a:buNone/>
              <a:defRPr sz="1417" b="1"/>
            </a:lvl7pPr>
            <a:lvl8pPr marL="2834914" indent="0">
              <a:buNone/>
              <a:defRPr sz="1417" b="1"/>
            </a:lvl8pPr>
            <a:lvl9pPr marL="3239902" indent="0">
              <a:buNone/>
              <a:defRPr sz="1417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0" y="2219775"/>
            <a:ext cx="4591306" cy="326495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62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837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17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874969"/>
            <a:ext cx="5467380" cy="4318573"/>
          </a:xfrm>
        </p:spPr>
        <p:txBody>
          <a:bodyPr/>
          <a:lstStyle>
            <a:lvl1pPr>
              <a:defRPr sz="2835"/>
            </a:lvl1pPr>
            <a:lvl2pPr>
              <a:defRPr sz="2480"/>
            </a:lvl2pPr>
            <a:lvl3pPr>
              <a:defRPr sz="2126"/>
            </a:lvl3pPr>
            <a:lvl4pPr>
              <a:defRPr sz="1772"/>
            </a:lvl4pPr>
            <a:lvl5pPr>
              <a:defRPr sz="1772"/>
            </a:lvl5pPr>
            <a:lvl6pPr>
              <a:defRPr sz="1772"/>
            </a:lvl6pPr>
            <a:lvl7pPr>
              <a:defRPr sz="1772"/>
            </a:lvl7pPr>
            <a:lvl8pPr>
              <a:defRPr sz="1772"/>
            </a:lvl8pPr>
            <a:lvl9pPr>
              <a:defRPr sz="177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8210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05130"/>
            <a:ext cx="3483204" cy="1417955"/>
          </a:xfrm>
        </p:spPr>
        <p:txBody>
          <a:bodyPr anchor="b"/>
          <a:lstStyle>
            <a:lvl1pPr>
              <a:defRPr sz="283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874969"/>
            <a:ext cx="5467380" cy="4318573"/>
          </a:xfrm>
        </p:spPr>
        <p:txBody>
          <a:bodyPr anchor="t"/>
          <a:lstStyle>
            <a:lvl1pPr marL="0" indent="0">
              <a:buNone/>
              <a:defRPr sz="2835"/>
            </a:lvl1pPr>
            <a:lvl2pPr marL="404988" indent="0">
              <a:buNone/>
              <a:defRPr sz="2480"/>
            </a:lvl2pPr>
            <a:lvl3pPr marL="809976" indent="0">
              <a:buNone/>
              <a:defRPr sz="2126"/>
            </a:lvl3pPr>
            <a:lvl4pPr marL="1214963" indent="0">
              <a:buNone/>
              <a:defRPr sz="1772"/>
            </a:lvl4pPr>
            <a:lvl5pPr marL="1619951" indent="0">
              <a:buNone/>
              <a:defRPr sz="1772"/>
            </a:lvl5pPr>
            <a:lvl6pPr marL="2024939" indent="0">
              <a:buNone/>
              <a:defRPr sz="1772"/>
            </a:lvl6pPr>
            <a:lvl7pPr marL="2429927" indent="0">
              <a:buNone/>
              <a:defRPr sz="1772"/>
            </a:lvl7pPr>
            <a:lvl8pPr marL="2834914" indent="0">
              <a:buNone/>
              <a:defRPr sz="1772"/>
            </a:lvl8pPr>
            <a:lvl9pPr marL="3239902" indent="0">
              <a:buNone/>
              <a:defRPr sz="177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823085"/>
            <a:ext cx="3483204" cy="3377490"/>
          </a:xfrm>
        </p:spPr>
        <p:txBody>
          <a:bodyPr/>
          <a:lstStyle>
            <a:lvl1pPr marL="0" indent="0">
              <a:buNone/>
              <a:defRPr sz="1417"/>
            </a:lvl1pPr>
            <a:lvl2pPr marL="404988" indent="0">
              <a:buNone/>
              <a:defRPr sz="1240"/>
            </a:lvl2pPr>
            <a:lvl3pPr marL="809976" indent="0">
              <a:buNone/>
              <a:defRPr sz="1063"/>
            </a:lvl3pPr>
            <a:lvl4pPr marL="1214963" indent="0">
              <a:buNone/>
              <a:defRPr sz="886"/>
            </a:lvl4pPr>
            <a:lvl5pPr marL="1619951" indent="0">
              <a:buNone/>
              <a:defRPr sz="886"/>
            </a:lvl5pPr>
            <a:lvl6pPr marL="2024939" indent="0">
              <a:buNone/>
              <a:defRPr sz="886"/>
            </a:lvl6pPr>
            <a:lvl7pPr marL="2429927" indent="0">
              <a:buNone/>
              <a:defRPr sz="886"/>
            </a:lvl7pPr>
            <a:lvl8pPr marL="2834914" indent="0">
              <a:buNone/>
              <a:defRPr sz="886"/>
            </a:lvl8pPr>
            <a:lvl9pPr marL="3239902" indent="0">
              <a:buNone/>
              <a:defRPr sz="88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9782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23542"/>
            <a:ext cx="9314796" cy="11745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617707"/>
            <a:ext cx="9314796" cy="38557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28B57-DBCE-4887-BCB7-59E14B3F80AB}" type="datetimeFigureOut">
              <a:rPr lang="ru-RU" smtClean="0"/>
              <a:t>04.04.2025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5632433"/>
            <a:ext cx="3644920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5632433"/>
            <a:ext cx="2429947" cy="3235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3F8868-DFFB-48A1-9E22-B4CF6D731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67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809976" rtl="0" eaLnBrk="1" latinLnBrk="0" hangingPunct="1">
        <a:lnSpc>
          <a:spcPct val="90000"/>
        </a:lnSpc>
        <a:spcBef>
          <a:spcPct val="0"/>
        </a:spcBef>
        <a:buNone/>
        <a:defRPr sz="38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2494" indent="-202494" algn="l" defTabSz="809976" rtl="0" eaLnBrk="1" latinLnBrk="0" hangingPunct="1">
        <a:lnSpc>
          <a:spcPct val="90000"/>
        </a:lnSpc>
        <a:spcBef>
          <a:spcPts val="886"/>
        </a:spcBef>
        <a:buFont typeface="Arial" panose="020B0604020202020204" pitchFamily="34" charset="0"/>
        <a:buChar char="•"/>
        <a:defRPr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07482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2pPr>
      <a:lvl3pPr marL="1012469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417457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822445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227433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632420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3037408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442396" indent="-202494" algn="l" defTabSz="809976" rtl="0" eaLnBrk="1" latinLnBrk="0" hangingPunct="1">
        <a:lnSpc>
          <a:spcPct val="90000"/>
        </a:lnSpc>
        <a:spcBef>
          <a:spcPts val="443"/>
        </a:spcBef>
        <a:buFont typeface="Arial" panose="020B0604020202020204" pitchFamily="34" charset="0"/>
        <a:buChar char="•"/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1pPr>
      <a:lvl2pPr marL="404988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2pPr>
      <a:lvl3pPr marL="809976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3pPr>
      <a:lvl4pPr marL="1214963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4pPr>
      <a:lvl5pPr marL="1619951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5pPr>
      <a:lvl6pPr marL="2024939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6pPr>
      <a:lvl7pPr marL="2429927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7pPr>
      <a:lvl8pPr marL="2834914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8pPr>
      <a:lvl9pPr marL="3239902" algn="l" defTabSz="809976" rtl="0" eaLnBrk="1" latinLnBrk="0" hangingPunct="1">
        <a:defRPr sz="15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804" y="1404556"/>
            <a:ext cx="7498730" cy="963251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230244" y="2259980"/>
            <a:ext cx="68342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ТОО «Павлодарский нефтехимический завод», как субъекта естественных монополий, по услугам передачи тепловой и электрической энергии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kern="0" dirty="0" smtClean="0">
                <a:solidFill>
                  <a:srgbClr val="006CB5"/>
                </a:solidFill>
              </a:rPr>
              <a:t>за период с 01.03.2024 года по 28.02.2025 года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и коммунальных услуг</a:t>
            </a:r>
            <a:r>
              <a:rPr kumimoji="0" lang="ru-RU" sz="2400" b="0" i="0" u="none" strike="noStrike" kern="0" cap="none" spc="0" normalizeH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 </a:t>
            </a: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</a:rPr>
              <a:t>за 2024 год. 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6CB5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5953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14400" y="850188"/>
            <a:ext cx="886893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об объемах оказанных услуг ТОО "ПНХЗ" за отчетный период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273739"/>
              </p:ext>
            </p:extLst>
          </p:nvPr>
        </p:nvGraphicFramePr>
        <p:xfrm>
          <a:off x="1097279" y="1423282"/>
          <a:ext cx="8627167" cy="3902007"/>
        </p:xfrm>
        <a:graphic>
          <a:graphicData uri="http://schemas.openxmlformats.org/drawingml/2006/table">
            <a:tbl>
              <a:tblPr/>
              <a:tblGrid>
                <a:gridCol w="3758369">
                  <a:extLst>
                    <a:ext uri="{9D8B030D-6E8A-4147-A177-3AD203B41FA5}">
                      <a16:colId xmlns:a16="http://schemas.microsoft.com/office/drawing/2014/main" val="2200968609"/>
                    </a:ext>
                  </a:extLst>
                </a:gridCol>
                <a:gridCol w="1659540">
                  <a:extLst>
                    <a:ext uri="{9D8B030D-6E8A-4147-A177-3AD203B41FA5}">
                      <a16:colId xmlns:a16="http://schemas.microsoft.com/office/drawing/2014/main" val="1294268333"/>
                    </a:ext>
                  </a:extLst>
                </a:gridCol>
                <a:gridCol w="1659540">
                  <a:extLst>
                    <a:ext uri="{9D8B030D-6E8A-4147-A177-3AD203B41FA5}">
                      <a16:colId xmlns:a16="http://schemas.microsoft.com/office/drawing/2014/main" val="1014072190"/>
                    </a:ext>
                  </a:extLst>
                </a:gridCol>
                <a:gridCol w="1549718">
                  <a:extLst>
                    <a:ext uri="{9D8B030D-6E8A-4147-A177-3AD203B41FA5}">
                      <a16:colId xmlns:a16="http://schemas.microsoft.com/office/drawing/2014/main" val="3071282724"/>
                    </a:ext>
                  </a:extLst>
                </a:gridCol>
              </a:tblGrid>
              <a:tr h="5171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2023 год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2024 год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5965862"/>
                  </a:ext>
                </a:extLst>
              </a:tr>
              <a:tr h="65968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Подача хозяйственно-питьевой воды по распределительным сетям, м</a:t>
                      </a:r>
                      <a:r>
                        <a:rPr lang="ru-RU" sz="1400" b="0" i="0" u="none" strike="noStrike" baseline="30000" dirty="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131 409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139 922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904618"/>
                  </a:ext>
                </a:extLst>
              </a:tr>
              <a:tr h="64405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 Подача технической воды по распределительным сетям,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145 602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166 497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72852"/>
                  </a:ext>
                </a:extLst>
              </a:tr>
              <a:tr h="37259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 Отвод сточных вод, м</a:t>
                      </a:r>
                      <a:r>
                        <a:rPr lang="ru-RU" sz="1400" b="0" i="0" u="none" strike="noStrike" baseline="30000">
                          <a:effectLst/>
                          <a:latin typeface="Arial" panose="020B0604020202020204" pitchFamily="34" charset="0"/>
                        </a:rPr>
                        <a:t>3</a:t>
                      </a:r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82 908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77 100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9593355"/>
                  </a:ext>
                </a:extLst>
              </a:tr>
              <a:tr h="61337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Объем оказываемых услуг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01.03.2023-29.02.2024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01.03.2024-28.02.2025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1771195"/>
                  </a:ext>
                </a:extLst>
              </a:tr>
              <a:tr h="5419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 Передача и распределение  электрической энергии, тыс. кВт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78 653,2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81 153,0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846812"/>
                  </a:ext>
                </a:extLst>
              </a:tr>
              <a:tr h="5532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 Передача и распределение тепловой энергии, тыс. Гкал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effectLst/>
                          <a:latin typeface="Arial" panose="020B0604020202020204" pitchFamily="34" charset="0"/>
                        </a:rPr>
                        <a:t>308 714,0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279 943,0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effectLst/>
                          <a:latin typeface="Arial" panose="020B0604020202020204" pitchFamily="34" charset="0"/>
                        </a:rPr>
                        <a:t>-9%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07209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18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57092" y="835319"/>
            <a:ext cx="84377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тепловой энергии </a:t>
            </a:r>
          </a:p>
          <a:p>
            <a:pPr lvl="0" algn="ctr" defTabSz="914400">
              <a:defRPr/>
            </a:pPr>
            <a:r>
              <a:rPr lang="ru-RU" b="1" kern="0" dirty="0">
                <a:solidFill>
                  <a:srgbClr val="006CB5"/>
                </a:solidFill>
                <a:ea typeface="+mj-ea"/>
                <a:cs typeface="+mj-cs"/>
              </a:rPr>
              <a:t>за 1 полугодие 2024 </a:t>
            </a:r>
            <a:r>
              <a:rPr lang="ru-RU" b="1" kern="0" dirty="0" smtClean="0">
                <a:solidFill>
                  <a:srgbClr val="006CB5"/>
                </a:solidFill>
                <a:ea typeface="+mj-ea"/>
                <a:cs typeface="+mj-cs"/>
              </a:rPr>
              <a:t>года в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разрезе потребителей  в сравнении с УТС</a:t>
            </a:r>
            <a:endParaRPr kumimoji="0" lang="ru-RU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791" y="4346830"/>
            <a:ext cx="9714526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171450" indent="-171450" algn="just" defTabSz="914400" fontAlgn="b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Объем предоставленных услуг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отчетный период ниже на 16% от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утвержденного в УТС.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утвержденной тарифной смете в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2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317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,4 </a:t>
            </a:r>
            <a:r>
              <a:rPr lang="ru-RU" sz="1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тыс.тенге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за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отчетный период составили  –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140 997,1 </a:t>
            </a:r>
            <a:r>
              <a:rPr lang="ru-RU" sz="1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тыс.тнг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r>
              <a:rPr lang="en-US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Фактические затраты для 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субпотребителей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на оказание услуги 1 Гкал тепловой энергии составили </a:t>
            </a:r>
            <a:r>
              <a:rPr lang="ru-RU" sz="1200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503,66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тенге/Гкал от 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утвержденных 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19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4</a:t>
            </a:r>
            <a:r>
              <a:rPr lang="en-US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,</a:t>
            </a:r>
            <a:r>
              <a:rPr lang="ru-RU" sz="1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69 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тенге/Гкал.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63954"/>
              </p:ext>
            </p:extLst>
          </p:nvPr>
        </p:nvGraphicFramePr>
        <p:xfrm>
          <a:off x="524785" y="1465038"/>
          <a:ext cx="5033176" cy="2757104"/>
        </p:xfrm>
        <a:graphic>
          <a:graphicData uri="http://schemas.openxmlformats.org/drawingml/2006/table">
            <a:tbl>
              <a:tblPr/>
              <a:tblGrid>
                <a:gridCol w="490769">
                  <a:extLst>
                    <a:ext uri="{9D8B030D-6E8A-4147-A177-3AD203B41FA5}">
                      <a16:colId xmlns:a16="http://schemas.microsoft.com/office/drawing/2014/main" val="2008594152"/>
                    </a:ext>
                  </a:extLst>
                </a:gridCol>
                <a:gridCol w="1731636">
                  <a:extLst>
                    <a:ext uri="{9D8B030D-6E8A-4147-A177-3AD203B41FA5}">
                      <a16:colId xmlns:a16="http://schemas.microsoft.com/office/drawing/2014/main" val="1835602841"/>
                    </a:ext>
                  </a:extLst>
                </a:gridCol>
                <a:gridCol w="847693">
                  <a:extLst>
                    <a:ext uri="{9D8B030D-6E8A-4147-A177-3AD203B41FA5}">
                      <a16:colId xmlns:a16="http://schemas.microsoft.com/office/drawing/2014/main" val="2111876608"/>
                    </a:ext>
                  </a:extLst>
                </a:gridCol>
                <a:gridCol w="1015001">
                  <a:extLst>
                    <a:ext uri="{9D8B030D-6E8A-4147-A177-3AD203B41FA5}">
                      <a16:colId xmlns:a16="http://schemas.microsoft.com/office/drawing/2014/main" val="2700218279"/>
                    </a:ext>
                  </a:extLst>
                </a:gridCol>
                <a:gridCol w="948077">
                  <a:extLst>
                    <a:ext uri="{9D8B030D-6E8A-4147-A177-3AD203B41FA5}">
                      <a16:colId xmlns:a16="http://schemas.microsoft.com/office/drawing/2014/main" val="519857393"/>
                    </a:ext>
                  </a:extLst>
                </a:gridCol>
              </a:tblGrid>
              <a:tr h="4978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Гкал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9778517"/>
                  </a:ext>
                </a:extLst>
              </a:tr>
              <a:tr h="392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103 923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75 912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-27%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4130264"/>
                  </a:ext>
                </a:extLst>
              </a:tr>
              <a:tr h="38293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effectLst/>
                          <a:latin typeface="Arial" panose="020B0604020202020204" pitchFamily="34" charset="0"/>
                        </a:rPr>
                        <a:t>162 557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161 119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5195084"/>
                  </a:ext>
                </a:extLst>
              </a:tr>
              <a:tr h="5169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19,5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4881343"/>
                  </a:ext>
                </a:extLst>
              </a:tr>
              <a:tr h="22975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NFC Kazakhstan"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7 000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2591191"/>
                  </a:ext>
                </a:extLst>
              </a:tr>
              <a:tr h="3925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61 677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42 894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857059"/>
                  </a:ext>
                </a:extLst>
              </a:tr>
              <a:tr h="34463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335 177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279 943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2997238"/>
                  </a:ext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3797672"/>
              </p:ext>
            </p:extLst>
          </p:nvPr>
        </p:nvGraphicFramePr>
        <p:xfrm>
          <a:off x="5675970" y="1325260"/>
          <a:ext cx="4509651" cy="28968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764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36088" y="788372"/>
            <a:ext cx="92632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 энергии </a:t>
            </a:r>
            <a:r>
              <a:rPr lang="ru-RU" sz="1400" b="1" kern="0" dirty="0" smtClean="0">
                <a:solidFill>
                  <a:srgbClr val="006CB5"/>
                </a:solidFill>
                <a:ea typeface="+mj-ea"/>
                <a:cs typeface="+mj-cs"/>
              </a:rPr>
              <a:t>за </a:t>
            </a:r>
            <a:r>
              <a:rPr lang="ru-RU" sz="1400" b="1" kern="0" dirty="0">
                <a:solidFill>
                  <a:srgbClr val="006CB5"/>
                </a:solidFill>
                <a:ea typeface="+mj-ea"/>
                <a:cs typeface="+mj-cs"/>
              </a:rPr>
              <a:t>1 полугодие 2024 года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в разрезе потребителей в сравнении с УТС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8222" y="4259958"/>
            <a:ext cx="10526233" cy="822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Согласно утвержденной тарифной смете, объем оказания услуги по передаче и распределению электрической энергии составлял 93 0</a:t>
            </a:r>
            <a:r>
              <a:rPr lang="en-US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2,6 </a:t>
            </a:r>
            <a:r>
              <a:rPr lang="ru-RU" sz="113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тыс.кВтч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, фактический объем потребления услуги за отчетный период </a:t>
            </a:r>
            <a:r>
              <a:rPr lang="ru-RU" sz="1130" dirty="0" smtClean="0">
                <a:latin typeface="Times New Roman"/>
                <a:ea typeface="Times New Roman"/>
              </a:rPr>
              <a:t>составил 81 153 </a:t>
            </a:r>
            <a:r>
              <a:rPr lang="ru-RU" sz="1130" dirty="0" err="1" smtClean="0">
                <a:latin typeface="Times New Roman"/>
                <a:ea typeface="Times New Roman"/>
              </a:rPr>
              <a:t>тыс.кВтч</a:t>
            </a:r>
            <a:r>
              <a:rPr lang="ru-RU" sz="1130" dirty="0" smtClean="0">
                <a:latin typeface="Times New Roman"/>
                <a:ea typeface="Times New Roman"/>
              </a:rPr>
              <a:t>, что меньше на 13%</a:t>
            </a: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.</a:t>
            </a:r>
          </a:p>
          <a:p>
            <a:pPr marL="342900" lvl="0" indent="17463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130" dirty="0" smtClean="0">
                <a:solidFill>
                  <a:prstClr val="black"/>
                </a:solidFill>
                <a:latin typeface="Times New Roman"/>
                <a:ea typeface="Times New Roman"/>
              </a:rPr>
              <a:t>Фактические </a:t>
            </a:r>
            <a:r>
              <a:rPr lang="ru-RU" sz="1130" dirty="0">
                <a:solidFill>
                  <a:prstClr val="black"/>
                </a:solidFill>
                <a:latin typeface="Times New Roman"/>
                <a:ea typeface="Times New Roman"/>
              </a:rPr>
              <a:t>затраты для субпотребителей на оказание услуги 1 кВтч электрической энергии составили </a:t>
            </a:r>
            <a:r>
              <a:rPr lang="ru-RU" sz="1130" dirty="0" smtClean="0">
                <a:latin typeface="Times New Roman"/>
                <a:ea typeface="Times New Roman"/>
              </a:rPr>
              <a:t>0</a:t>
            </a:r>
            <a:r>
              <a:rPr lang="ru-RU" sz="1130" dirty="0" smtClean="0">
                <a:solidFill>
                  <a:srgbClr val="FF0000"/>
                </a:solidFill>
                <a:latin typeface="Times New Roman"/>
                <a:ea typeface="Times New Roman"/>
              </a:rPr>
              <a:t>,97</a:t>
            </a:r>
            <a:r>
              <a:rPr lang="ru-RU" sz="1130" dirty="0" smtClean="0">
                <a:latin typeface="Times New Roman"/>
                <a:ea typeface="Times New Roman"/>
              </a:rPr>
              <a:t> тенге/</a:t>
            </a:r>
            <a:r>
              <a:rPr lang="ru-RU" sz="1130" dirty="0" err="1" smtClean="0">
                <a:latin typeface="Times New Roman"/>
                <a:ea typeface="Times New Roman"/>
              </a:rPr>
              <a:t>кВтч</a:t>
            </a:r>
            <a:r>
              <a:rPr lang="ru-RU" sz="1130" dirty="0">
                <a:latin typeface="Times New Roman"/>
                <a:ea typeface="Times New Roman"/>
              </a:rPr>
              <a:t> </a:t>
            </a:r>
            <a:r>
              <a:rPr lang="ru-RU" sz="1130" dirty="0" smtClean="0">
                <a:latin typeface="Times New Roman"/>
                <a:ea typeface="Times New Roman"/>
              </a:rPr>
              <a:t>от утвержденных </a:t>
            </a:r>
            <a:r>
              <a:rPr lang="ru-RU" sz="1130" dirty="0">
                <a:latin typeface="Times New Roman"/>
                <a:ea typeface="Times New Roman"/>
              </a:rPr>
              <a:t>0,425 </a:t>
            </a:r>
            <a:r>
              <a:rPr lang="ru-RU" sz="1130" dirty="0" smtClean="0">
                <a:latin typeface="Times New Roman"/>
                <a:ea typeface="Times New Roman"/>
              </a:rPr>
              <a:t>тенге/</a:t>
            </a:r>
            <a:r>
              <a:rPr lang="ru-RU" sz="1130" dirty="0" err="1" smtClean="0">
                <a:latin typeface="Times New Roman"/>
                <a:ea typeface="Times New Roman"/>
              </a:rPr>
              <a:t>кВтч</a:t>
            </a:r>
            <a:r>
              <a:rPr lang="ru-RU" sz="1130" dirty="0" smtClean="0">
                <a:latin typeface="Times New Roman"/>
                <a:ea typeface="Times New Roman"/>
              </a:rPr>
              <a:t> и связано с недостатком средств в УТС</a:t>
            </a:r>
            <a:endParaRPr lang="ru-RU" sz="1130" dirty="0">
              <a:latin typeface="Times New Roman"/>
              <a:ea typeface="Times New Roman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5975276"/>
              </p:ext>
            </p:extLst>
          </p:nvPr>
        </p:nvGraphicFramePr>
        <p:xfrm>
          <a:off x="524787" y="1406916"/>
          <a:ext cx="4667416" cy="2592702"/>
        </p:xfrm>
        <a:graphic>
          <a:graphicData uri="http://schemas.openxmlformats.org/drawingml/2006/table">
            <a:tbl>
              <a:tblPr/>
              <a:tblGrid>
                <a:gridCol w="455105">
                  <a:extLst>
                    <a:ext uri="{9D8B030D-6E8A-4147-A177-3AD203B41FA5}">
                      <a16:colId xmlns:a16="http://schemas.microsoft.com/office/drawing/2014/main" val="1318816133"/>
                    </a:ext>
                  </a:extLst>
                </a:gridCol>
                <a:gridCol w="1605798">
                  <a:extLst>
                    <a:ext uri="{9D8B030D-6E8A-4147-A177-3AD203B41FA5}">
                      <a16:colId xmlns:a16="http://schemas.microsoft.com/office/drawing/2014/main" val="389233567"/>
                    </a:ext>
                  </a:extLst>
                </a:gridCol>
                <a:gridCol w="786091">
                  <a:extLst>
                    <a:ext uri="{9D8B030D-6E8A-4147-A177-3AD203B41FA5}">
                      <a16:colId xmlns:a16="http://schemas.microsoft.com/office/drawing/2014/main" val="491722226"/>
                    </a:ext>
                  </a:extLst>
                </a:gridCol>
                <a:gridCol w="941241">
                  <a:extLst>
                    <a:ext uri="{9D8B030D-6E8A-4147-A177-3AD203B41FA5}">
                      <a16:colId xmlns:a16="http://schemas.microsoft.com/office/drawing/2014/main" val="355374971"/>
                    </a:ext>
                  </a:extLst>
                </a:gridCol>
                <a:gridCol w="879181">
                  <a:extLst>
                    <a:ext uri="{9D8B030D-6E8A-4147-A177-3AD203B41FA5}">
                      <a16:colId xmlns:a16="http://schemas.microsoft.com/office/drawing/2014/main" val="3041604910"/>
                    </a:ext>
                  </a:extLst>
                </a:gridCol>
              </a:tblGrid>
              <a:tr h="7114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Плановый объем в УТС,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63841"/>
                  </a:ext>
                </a:extLst>
              </a:tr>
              <a:tr h="3540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47 701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41 670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8145600"/>
                  </a:ext>
                </a:extLst>
              </a:tr>
              <a:tr h="3540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23 060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22 256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789184"/>
                  </a:ext>
                </a:extLst>
              </a:tr>
              <a:tr h="3540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16 647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14 630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90221757"/>
                  </a:ext>
                </a:extLst>
              </a:tr>
              <a:tr h="28107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Прочие 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5 625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2 597,0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8317593"/>
                  </a:ext>
                </a:extLst>
              </a:tr>
              <a:tr h="47431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93 032,6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81 153,0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-13%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49128"/>
                  </a:ext>
                </a:extLst>
              </a:tr>
            </a:tbl>
          </a:graphicData>
        </a:graphic>
      </p:graphicFrame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8972448"/>
              </p:ext>
            </p:extLst>
          </p:nvPr>
        </p:nvGraphicFramePr>
        <p:xfrm>
          <a:off x="5401337" y="1311593"/>
          <a:ext cx="4800185" cy="29483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1741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26404" y="744804"/>
            <a:ext cx="9056535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95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Объем предоставления услуги по передаче и распределению электрической энергии в разрезе потребителей за 1  полугодие 2024 года</a:t>
            </a:r>
            <a:endParaRPr kumimoji="0" lang="ru-RU" sz="195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66082"/>
              </p:ext>
            </p:extLst>
          </p:nvPr>
        </p:nvGraphicFramePr>
        <p:xfrm>
          <a:off x="628152" y="1550505"/>
          <a:ext cx="4967972" cy="3148467"/>
        </p:xfrm>
        <a:graphic>
          <a:graphicData uri="http://schemas.openxmlformats.org/drawingml/2006/table">
            <a:tbl>
              <a:tblPr/>
              <a:tblGrid>
                <a:gridCol w="491484">
                  <a:extLst>
                    <a:ext uri="{9D8B030D-6E8A-4147-A177-3AD203B41FA5}">
                      <a16:colId xmlns:a16="http://schemas.microsoft.com/office/drawing/2014/main" val="375125729"/>
                    </a:ext>
                  </a:extLst>
                </a:gridCol>
                <a:gridCol w="1926085">
                  <a:extLst>
                    <a:ext uri="{9D8B030D-6E8A-4147-A177-3AD203B41FA5}">
                      <a16:colId xmlns:a16="http://schemas.microsoft.com/office/drawing/2014/main" val="2129490633"/>
                    </a:ext>
                  </a:extLst>
                </a:gridCol>
                <a:gridCol w="1527585">
                  <a:extLst>
                    <a:ext uri="{9D8B030D-6E8A-4147-A177-3AD203B41FA5}">
                      <a16:colId xmlns:a16="http://schemas.microsoft.com/office/drawing/2014/main" val="2299480456"/>
                    </a:ext>
                  </a:extLst>
                </a:gridCol>
                <a:gridCol w="1022818">
                  <a:extLst>
                    <a:ext uri="{9D8B030D-6E8A-4147-A177-3AD203B41FA5}">
                      <a16:colId xmlns:a16="http://schemas.microsoft.com/office/drawing/2014/main" val="300996842"/>
                    </a:ext>
                  </a:extLst>
                </a:gridCol>
              </a:tblGrid>
              <a:tr h="11999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отчетный период 01.03.24г-28.02.25г,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4928245"/>
                  </a:ext>
                </a:extLst>
              </a:tr>
              <a:tr h="3765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41 670,4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51,3%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0008480"/>
                  </a:ext>
                </a:extLst>
              </a:tr>
              <a:tr h="37652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22 255,8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27,4%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718786"/>
                  </a:ext>
                </a:extLst>
              </a:tr>
              <a:tr h="43300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"Павлодароргсинтез"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14 629,8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18,0%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3622499"/>
                  </a:ext>
                </a:extLst>
              </a:tr>
              <a:tr h="39535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"ПРЭК"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2 597,0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3,2%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7903812"/>
                  </a:ext>
                </a:extLst>
              </a:tr>
              <a:tr h="367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81 153,0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9066578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9806148"/>
              </p:ext>
            </p:extLst>
          </p:nvPr>
        </p:nvGraphicFramePr>
        <p:xfrm>
          <a:off x="5828305" y="1437302"/>
          <a:ext cx="4426119" cy="3476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7390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42837" y="818984"/>
            <a:ext cx="87225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>
              <a:defRPr/>
            </a:pPr>
            <a:r>
              <a:rPr lang="ru-RU" sz="2000" b="1" kern="0" dirty="0">
                <a:solidFill>
                  <a:srgbClr val="006CB5"/>
                </a:solidFill>
              </a:rPr>
              <a:t>Объем предоставления услуги по передаче и распределению </a:t>
            </a:r>
            <a:r>
              <a:rPr lang="ru-RU" sz="2000" b="1" kern="0" dirty="0" smtClean="0">
                <a:solidFill>
                  <a:srgbClr val="006CB5"/>
                </a:solidFill>
              </a:rPr>
              <a:t>тепловой </a:t>
            </a:r>
            <a:r>
              <a:rPr lang="ru-RU" sz="2000" b="1" kern="0" dirty="0">
                <a:solidFill>
                  <a:srgbClr val="006CB5"/>
                </a:solidFill>
              </a:rPr>
              <a:t>энергии в разрезе </a:t>
            </a:r>
            <a:r>
              <a:rPr lang="ru-RU" sz="2000" b="1" kern="0" dirty="0" smtClean="0">
                <a:solidFill>
                  <a:srgbClr val="006CB5"/>
                </a:solidFill>
              </a:rPr>
              <a:t>потребителей за 1 полугодие 2024 года</a:t>
            </a:r>
            <a:endParaRPr lang="ru-RU" kern="0" dirty="0">
              <a:solidFill>
                <a:sysClr val="windowText" lastClr="0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77267"/>
              </p:ext>
            </p:extLst>
          </p:nvPr>
        </p:nvGraphicFramePr>
        <p:xfrm>
          <a:off x="842837" y="1853296"/>
          <a:ext cx="4603806" cy="2845924"/>
        </p:xfrm>
        <a:graphic>
          <a:graphicData uri="http://schemas.openxmlformats.org/drawingml/2006/table">
            <a:tbl>
              <a:tblPr/>
              <a:tblGrid>
                <a:gridCol w="439796">
                  <a:extLst>
                    <a:ext uri="{9D8B030D-6E8A-4147-A177-3AD203B41FA5}">
                      <a16:colId xmlns:a16="http://schemas.microsoft.com/office/drawing/2014/main" val="1410934684"/>
                    </a:ext>
                  </a:extLst>
                </a:gridCol>
                <a:gridCol w="1723524">
                  <a:extLst>
                    <a:ext uri="{9D8B030D-6E8A-4147-A177-3AD203B41FA5}">
                      <a16:colId xmlns:a16="http://schemas.microsoft.com/office/drawing/2014/main" val="3760939906"/>
                    </a:ext>
                  </a:extLst>
                </a:gridCol>
                <a:gridCol w="1607311">
                  <a:extLst>
                    <a:ext uri="{9D8B030D-6E8A-4147-A177-3AD203B41FA5}">
                      <a16:colId xmlns:a16="http://schemas.microsoft.com/office/drawing/2014/main" val="672458645"/>
                    </a:ext>
                  </a:extLst>
                </a:gridCol>
                <a:gridCol w="833175">
                  <a:extLst>
                    <a:ext uri="{9D8B030D-6E8A-4147-A177-3AD203B41FA5}">
                      <a16:colId xmlns:a16="http://schemas.microsoft.com/office/drawing/2014/main" val="2358393090"/>
                    </a:ext>
                  </a:extLst>
                </a:gridCol>
              </a:tblGrid>
              <a:tr h="9461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№ п/п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Наименование предприятий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Фактический объем за отчетный период 01.03.24г-28.02.25г, тыс. кВт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993366"/>
                          </a:solidFill>
                          <a:effectLst/>
                          <a:latin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169178"/>
                  </a:ext>
                </a:extLst>
              </a:tr>
              <a:tr h="41511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«Компания Нефтехим </a:t>
                      </a: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LTD»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161 119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57,55%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9115077"/>
                  </a:ext>
                </a:extLst>
              </a:tr>
              <a:tr h="3044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"Ертыс сервис"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75 912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27,12%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4561295"/>
                  </a:ext>
                </a:extLst>
              </a:tr>
              <a:tr h="41511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"Эр Ликид Мунай Тех Газы"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42 894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15,32%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079324"/>
                  </a:ext>
                </a:extLst>
              </a:tr>
              <a:tr h="3620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ТОО "Гелиос"</a:t>
                      </a:r>
                    </a:p>
                  </a:txBody>
                  <a:tcPr marL="857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effectLst/>
                          <a:latin typeface="Arial" panose="020B0604020202020204" pitchFamily="34" charset="0"/>
                        </a:rPr>
                        <a:t>0,01%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7933072"/>
                  </a:ext>
                </a:extLst>
              </a:tr>
              <a:tr h="403139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Итого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effectLst/>
                          <a:latin typeface="Arial" panose="020B0604020202020204" pitchFamily="34" charset="0"/>
                        </a:rPr>
                        <a:t>279 943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effectLst/>
                          <a:latin typeface="Arial" panose="020B0604020202020204" pitchFamily="34" charset="0"/>
                        </a:rPr>
                        <a:t>100%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337474"/>
                  </a:ext>
                </a:extLst>
              </a:tr>
            </a:tbl>
          </a:graphicData>
        </a:graphic>
      </p:graphicFrame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7267017"/>
              </p:ext>
            </p:extLst>
          </p:nvPr>
        </p:nvGraphicFramePr>
        <p:xfrm>
          <a:off x="6090698" y="1526870"/>
          <a:ext cx="3852483" cy="4074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21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367624" y="603070"/>
            <a:ext cx="8658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</a:t>
            </a:r>
            <a:r>
              <a:rPr kumimoji="0" lang="ru-RU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по  тарифам ТОО "ПНХЗ" как субъекта естественных монополий по состоянию на 24.04.2025 года</a:t>
            </a:r>
            <a:endParaRPr kumimoji="0" lang="ru-RU" sz="2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51139"/>
              </p:ext>
            </p:extLst>
          </p:nvPr>
        </p:nvGraphicFramePr>
        <p:xfrm>
          <a:off x="1280160" y="1701579"/>
          <a:ext cx="8229600" cy="3442914"/>
        </p:xfrm>
        <a:graphic>
          <a:graphicData uri="http://schemas.openxmlformats.org/drawingml/2006/table">
            <a:tbl>
              <a:tblPr firstRow="1" firstCol="1" bandRow="1"/>
              <a:tblGrid>
                <a:gridCol w="2493560">
                  <a:extLst>
                    <a:ext uri="{9D8B030D-6E8A-4147-A177-3AD203B41FA5}">
                      <a16:colId xmlns:a16="http://schemas.microsoft.com/office/drawing/2014/main" val="3986021972"/>
                    </a:ext>
                  </a:extLst>
                </a:gridCol>
                <a:gridCol w="1387203">
                  <a:extLst>
                    <a:ext uri="{9D8B030D-6E8A-4147-A177-3AD203B41FA5}">
                      <a16:colId xmlns:a16="http://schemas.microsoft.com/office/drawing/2014/main" val="1326040041"/>
                    </a:ext>
                  </a:extLst>
                </a:gridCol>
                <a:gridCol w="1937842">
                  <a:extLst>
                    <a:ext uri="{9D8B030D-6E8A-4147-A177-3AD203B41FA5}">
                      <a16:colId xmlns:a16="http://schemas.microsoft.com/office/drawing/2014/main" val="4109288173"/>
                    </a:ext>
                  </a:extLst>
                </a:gridCol>
                <a:gridCol w="2410995">
                  <a:extLst>
                    <a:ext uri="{9D8B030D-6E8A-4147-A177-3AD203B41FA5}">
                      <a16:colId xmlns:a16="http://schemas.microsoft.com/office/drawing/2014/main" val="1578227690"/>
                    </a:ext>
                  </a:extLst>
                </a:gridCol>
              </a:tblGrid>
              <a:tr h="685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>
                          <a:solidFill>
                            <a:srgbClr val="9933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услуги</a:t>
                      </a:r>
                      <a:endParaRPr lang="ru-R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 dirty="0" err="1">
                          <a:solidFill>
                            <a:srgbClr val="9933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1500" b="1" dirty="0">
                          <a:solidFill>
                            <a:srgbClr val="9933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9933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Цена за ед. тенге (без НДС)</a:t>
                      </a:r>
                      <a:endParaRPr lang="ru-RU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b="1">
                          <a:solidFill>
                            <a:srgbClr val="993366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введения</a:t>
                      </a:r>
                      <a:endParaRPr lang="ru-RU" sz="15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8510239"/>
                  </a:ext>
                </a:extLst>
              </a:tr>
              <a:tr h="390478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500" dirty="0" smtClean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</a:t>
                      </a:r>
                      <a:r>
                        <a:rPr lang="ru-RU" sz="15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5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электроэнергии</a:t>
                      </a:r>
                      <a:endParaRPr lang="ru-R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</a:t>
                      </a:r>
                      <a:r>
                        <a:rPr lang="ru-RU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кВтч</a:t>
                      </a:r>
                      <a:endParaRPr lang="ru-RU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по 28.02.2025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4064131"/>
                  </a:ext>
                </a:extLst>
              </a:tr>
              <a:tr h="318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0,432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01.03.2025 по 28.02.2026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251512"/>
                  </a:ext>
                </a:extLst>
              </a:tr>
              <a:tr h="38048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теплоэнергии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Тенге/Гкал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01.03.2024 по 28.02.2025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3956385"/>
                  </a:ext>
                </a:extLst>
              </a:tr>
              <a:tr h="328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207,31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01.03.2025 по 28.02.2026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369177"/>
                  </a:ext>
                </a:extLst>
              </a:tr>
              <a:tr h="472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хозпитьевой воды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466,73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01.07.2024 по 30.06.2025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227843"/>
                  </a:ext>
                </a:extLst>
              </a:tr>
              <a:tr h="4728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120,54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01.07.2024 по 30.06.2025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2001551"/>
                  </a:ext>
                </a:extLst>
              </a:tr>
              <a:tr h="3933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185,06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01.08.2024 по 31.07.2025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620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5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699" y="818707"/>
            <a:ext cx="7992549" cy="536494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43415" y="1418448"/>
            <a:ext cx="9790769" cy="448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Потребность потребителей в оказываемых услугах, относящихся к сфере естественных монополий, определяется ежегодно при заключении договоров на оказание услуг.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Ежедневно проводится работа по сверке объемом потре6ления с потребителями услуг. Отслеживается фактическое потребление с целью недопущения превышения максимально-допустимых часовых расходов энергии. По водоснабжению 1 раз в квартал определяется целостность пломб на приборах учетах. 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Фактические объемы ежемесячно подтверждаются актами потребления, подписанными со стороны ТОО «ПНХЗ» и 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субпотребителями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.</a:t>
            </a:r>
          </a:p>
          <a:p>
            <a:pPr marL="342900" marR="0" lvl="0" indent="-342900" defTabSz="91440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ТОО «ПНХЗ» </a:t>
            </a:r>
            <a:r>
              <a:rPr kumimoji="0" lang="ru-RU" sz="2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в 202</a:t>
            </a:r>
            <a:r>
              <a:rPr lang="ru-RU" sz="2100" kern="0" noProof="0" dirty="0">
                <a:solidFill>
                  <a:prstClr val="black"/>
                </a:solidFill>
              </a:rPr>
              <a:t>5</a:t>
            </a:r>
            <a:r>
              <a:rPr kumimoji="0" lang="ru-RU" sz="21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ru-RU" sz="2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г. продолжит работы по выполнению плановых показателей повышения надежности водо-электро- и теплоснабжения завода и </a:t>
            </a:r>
            <a:r>
              <a:rPr kumimoji="0" lang="ru-RU" sz="21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субпотребителей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88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434960" y="624469"/>
            <a:ext cx="451957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ea typeface="+mj-ea"/>
                <a:cs typeface="+mj-cs"/>
              </a:rPr>
              <a:t>Информация о предприятии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8283" y="1152293"/>
            <a:ext cx="9694127" cy="4204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lnSpc>
                <a:spcPct val="115000"/>
              </a:lnSpc>
              <a:spcBef>
                <a:spcPct val="20000"/>
              </a:spcBef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ТОО «ПНХЗ» является одним из крупнейших нефтеперерабатывающих предприятий Казахстана.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44958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Оказание услуг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субпотребителям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и на собственные нужды осуществляется в единой системе трубопроводов питьевой и технической воды, трубопроводов и систем канализации, линий электропередач и распределительных подстанций, трубопроводов пара и горячего водоснабжения. 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структуре предприятия ранее существовали вспомогательные цеха, которые обслуживали основное производство и, в силу исторически сложившейся инфраструктуры трубопроводов и линий электропередач, предоставляли услуги, относящиеся к сфере естественной монополии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</a:t>
            </a:r>
          </a:p>
          <a:p>
            <a:pPr marL="342900" lvl="0" indent="-342900" algn="just" defTabSz="914400">
              <a:lnSpc>
                <a:spcPct val="115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по комплексному обслуживанию объектов тепло, водоснабжения и водоотведения,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объектов энергоснабжения ТОО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«ПНХЗ» осуществляло ТОО «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SERVICE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PVL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»,договора с которым были расторгнуты 30.06.2023г и 31.10.2023г. С этого периода данные услуги осуществляют работники цехов «Водоснабжения и Канализации», «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Паровоздухоснабжения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», «Электроснабжения» ТОО «ПНХЗ», ранее входившие в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структуру ТОО «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ENERGY SERVICE-PVL</a:t>
            </a:r>
            <a:r>
              <a:rPr lang="en-US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»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 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0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251" y="900480"/>
            <a:ext cx="9321592" cy="640135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996175" y="1657815"/>
            <a:ext cx="9426497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1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solidFill>
                  <a:srgbClr val="993366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 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услуги водоснабжения -подача питьевой воды по распределительным сетям;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</a:t>
            </a: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водоснабжения-подача технической воды по распределительным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сетям;</a:t>
            </a:r>
            <a:endParaRPr lang="ru-RU" b="1" kern="0" dirty="0"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ru-RU" b="1" kern="0" dirty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ru-RU" b="1" kern="0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ус</a:t>
            </a:r>
            <a:r>
              <a:rPr kumimoji="0" lang="ru-RU" b="1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луги</a:t>
            </a: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водоотведения -отвод сточных вод;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электрической энергии;</a:t>
            </a:r>
          </a:p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услуги по передаче и распределению тепловой энергии.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endParaRPr kumimoji="0" lang="ru-RU" sz="1600" b="1" i="0" u="none" strike="noStrike" kern="0" cap="none" spc="0" normalizeH="0" baseline="0" noProof="0" dirty="0" smtClean="0">
              <a:ln>
                <a:noFill/>
              </a:ln>
              <a:solidFill>
                <a:srgbClr val="993366"/>
              </a:solidFill>
              <a:effectLst/>
              <a:uLnTx/>
              <a:uFillTx/>
              <a:latin typeface="Arial" panose="020B0604020202020204" pitchFamily="34" charset="0"/>
              <a:ea typeface="Times New Roman" pitchFamily="18" charset="0"/>
              <a:cs typeface="Arial" panose="020B0604020202020204" pitchFamily="34" charset="0"/>
            </a:endParaRPr>
          </a:p>
          <a:p>
            <a:pPr marL="0" marR="0" lvl="1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По услугам водоснабжения и водоотведения ТОО «ПНХЗ» является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субъектом малой мощности.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395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81307" y="783281"/>
            <a:ext cx="89804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pc="-1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Информация о деятельности ТОО «ПНХЗ», как субъекта естественных </a:t>
            </a:r>
            <a:r>
              <a:rPr lang="ru-RU" spc="-1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монополий, в отчетном периоде.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24468" y="1367883"/>
            <a:ext cx="9783336" cy="4371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14400">
              <a:spcBef>
                <a:spcPct val="20000"/>
              </a:spcBef>
              <a:spcAft>
                <a:spcPts val="500"/>
              </a:spcAft>
              <a:tabLst>
                <a:tab pos="457200" algn="l"/>
              </a:tabLst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силу исторически сложившейся инфраструктуры трубопроводов и линий электропередач, ТОО «ПНХЗ» предоставляет сторонним организациям 5 видов услуг, относящихся к сфере естественной монополии, регулируемые Государственным уполномоченным органом. 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водоснабжения -подачу питьевой воды ТОО «ПНХЗ» осуществляет для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10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потребителей, технической воды-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 потребителю,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отвод сточных вод- 8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потребителям, передачу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электрической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энергии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– 4 потребителям оптового рынка </a:t>
            </a:r>
            <a:r>
              <a:rPr lang="ru-RU" sz="1600" dirty="0" err="1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электрроэнергии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и передачу тепловой энергии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- 4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потребителям.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Услуги  передачи электрической и тепловой энергии завод осуществляет по предельным тарифам, утвержденным ДКРЕМ на 2022-2026г.,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 2024 года услуги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водоснабжения -подачу питьевой воды по тарифу 2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32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71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до 01.07.2024г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 по тарифу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428,99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в июле-августе, по тарифу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466,73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сентября 2024года;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подачу  технической воды-по тарифу 1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13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,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34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тенге/м3 до 01.07.2024г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.,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по тарифу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92,08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в июле-августе, по тарифу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120,54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с сентября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2024года; по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отводу сточных вод по тарифу 126,76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тенге/м3 по 31.07.2024г., с 01.08.2024 года по тарифу 185,06 тенге/м3.</a:t>
            </a:r>
          </a:p>
          <a:p>
            <a:pPr marL="342900" lvl="0" indent="-342900" algn="just" defTabSz="914400">
              <a:spcBef>
                <a:spcPct val="20000"/>
              </a:spcBef>
              <a:spcAft>
                <a:spcPts val="5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С  2015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г. по настоящее время ТОО «ПНХЗ» является субъектом естественных монополий малой мощности по услугам водоснабжения и водоотведения.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73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6980" y="287539"/>
            <a:ext cx="6245413" cy="6496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728547" y="1055650"/>
            <a:ext cx="964208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целях повышения надежности тепло- и электроснабжения </a:t>
            </a:r>
            <a:r>
              <a:rPr lang="ru-RU" sz="125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субпотребителей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Управлением энергетики и жилищно-коммунального хозяйства Павлодарской области и Департаментом по регулированию естественных монополий и защите конкуренции Министерства национальной экономики РК по Павлодарской области приказами № 18–ОД от 27.02.2023 и №98-ОД  от 15.11.2021 года утверждены две «Инвестиционные программы ТОО «ПНХЗ» на услуги  по передаче и распределению тепловой и электрической энергии на период с 01 января 2022 года по 31 декабря 2026 года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».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услугу по передаче и распределению тепловой энергии сумма планируемых инвестиций на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2024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 составляет 34 650 </a:t>
            </a:r>
            <a:r>
              <a:rPr lang="ru-RU" sz="125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НДС на замену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Теплообменника Т2/1. </a:t>
            </a:r>
            <a:endParaRPr lang="ru-RU" sz="1250" dirty="0" smtClean="0">
              <a:solidFill>
                <a:prstClr val="black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Совместными приказами РГУ «Департамент комитета по регулированию естественных монополий Министерства национальной экономики Республики Казахстан по Павлодарской области» №11-ОД от 19 февраля 2025г. и ГУ «Управление энергетики и жилищно-коммунального хозяйства Павлодарской области» №6-ОД от 19 февраля 2025г. внесены изменения в утвержденную инвестиционную программу на услуги по передаче тепловой энергии на период 2022-2026г.г. с переносом мероприятия  замена теплообменника Т2/1 с 2024г. на 2025г по причинам, не зависящим от субъекта. В итоге на 2025г. запланирована замена 2-ух единиц: теплообменника Т2/1,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емкости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Согласно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утвержденной инвестиционной программе на оказание услуги по передаче и распределению электрической энергии сумма планируемых инвестиций в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2024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году составляет  2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648 </a:t>
            </a:r>
            <a:r>
              <a:rPr lang="ru-RU" sz="125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НДС.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На основании протокола об определении победителем тендера потенциального поставщика, занявшего по итогам оценки и сопоставления второе место № 924961, способом открытый тендер на понижение от 17.12.2024г. определен победитель ТОО "Таврида Электрик Астана", заключен электронный договор № 924961/2024/2 от 19.12.2024г. на сумму 3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172,3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тенге без НДС на поставку Вакуумного выключателя ВВ/ТЕL-10 с комплектом адаптации для шкафов. Стоимость выключателя с учетом монтажно-наладочных работ составила 3 465, 8 </a:t>
            </a:r>
            <a:r>
              <a:rPr lang="ru-RU" sz="1250" dirty="0" err="1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тыс.тенге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без учета НДС (ДА-1 №97 от 05.02.2025г.) </a:t>
            </a:r>
          </a:p>
          <a:p>
            <a:pPr marL="342900" lvl="0" indent="-342900" algn="just" defTabSz="9144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Обновление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основных средств  </a:t>
            </a:r>
            <a:r>
              <a:rPr lang="ru-RU" sz="1250" dirty="0" smtClean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позволило  </a:t>
            </a:r>
            <a:r>
              <a:rPr lang="ru-RU" sz="1250" dirty="0">
                <a:solidFill>
                  <a:prstClr val="black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минимизировать риск, возникающий в случаях отказов оборудования, а также улучшить качественные характеристики оборудования.</a:t>
            </a:r>
            <a:endParaRPr lang="ru-RU" sz="12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085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30664" y="238540"/>
            <a:ext cx="764915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исполнении утвержденной тарифной сметы на услугу по передаче и распределению тепловой 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10892"/>
              </p:ext>
            </p:extLst>
          </p:nvPr>
        </p:nvGraphicFramePr>
        <p:xfrm>
          <a:off x="262689" y="818705"/>
          <a:ext cx="10105812" cy="5210814"/>
        </p:xfrm>
        <a:graphic>
          <a:graphicData uri="http://schemas.openxmlformats.org/drawingml/2006/table">
            <a:tbl>
              <a:tblPr firstRow="1" firstCol="1" bandRow="1"/>
              <a:tblGrid>
                <a:gridCol w="373186">
                  <a:extLst>
                    <a:ext uri="{9D8B030D-6E8A-4147-A177-3AD203B41FA5}">
                      <a16:colId xmlns:a16="http://schemas.microsoft.com/office/drawing/2014/main" val="2530350850"/>
                    </a:ext>
                  </a:extLst>
                </a:gridCol>
                <a:gridCol w="2809394">
                  <a:extLst>
                    <a:ext uri="{9D8B030D-6E8A-4147-A177-3AD203B41FA5}">
                      <a16:colId xmlns:a16="http://schemas.microsoft.com/office/drawing/2014/main" val="2994777525"/>
                    </a:ext>
                  </a:extLst>
                </a:gridCol>
                <a:gridCol w="1005961">
                  <a:extLst>
                    <a:ext uri="{9D8B030D-6E8A-4147-A177-3AD203B41FA5}">
                      <a16:colId xmlns:a16="http://schemas.microsoft.com/office/drawing/2014/main" val="1393275739"/>
                    </a:ext>
                  </a:extLst>
                </a:gridCol>
                <a:gridCol w="1107481">
                  <a:extLst>
                    <a:ext uri="{9D8B030D-6E8A-4147-A177-3AD203B41FA5}">
                      <a16:colId xmlns:a16="http://schemas.microsoft.com/office/drawing/2014/main" val="2999958727"/>
                    </a:ext>
                  </a:extLst>
                </a:gridCol>
                <a:gridCol w="1107481">
                  <a:extLst>
                    <a:ext uri="{9D8B030D-6E8A-4147-A177-3AD203B41FA5}">
                      <a16:colId xmlns:a16="http://schemas.microsoft.com/office/drawing/2014/main" val="2291585875"/>
                    </a:ext>
                  </a:extLst>
                </a:gridCol>
                <a:gridCol w="1630691">
                  <a:extLst>
                    <a:ext uri="{9D8B030D-6E8A-4147-A177-3AD203B41FA5}">
                      <a16:colId xmlns:a16="http://schemas.microsoft.com/office/drawing/2014/main" val="4190058454"/>
                    </a:ext>
                  </a:extLst>
                </a:gridCol>
                <a:gridCol w="2071618">
                  <a:extLst>
                    <a:ext uri="{9D8B030D-6E8A-4147-A177-3AD203B41FA5}">
                      <a16:colId xmlns:a16="http://schemas.microsoft.com/office/drawing/2014/main" val="601672226"/>
                    </a:ext>
                  </a:extLst>
                </a:gridCol>
              </a:tblGrid>
              <a:tr h="3166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</a:t>
                      </a: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отчетный период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  %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F8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381731"/>
                  </a:ext>
                </a:extLst>
              </a:tr>
              <a:tr h="4022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тенге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206,7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140 741,5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126,2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8767809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2 985,0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6 733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125,6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121574"/>
                  </a:ext>
                </a:extLst>
              </a:tr>
              <a:tr h="237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оплату труда производственного персонала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34 978,3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40 113,8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корректировкой УТС: перенос стоимости услуги, не осуществляемой в 2024-2025 годах.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5369137"/>
                  </a:ext>
                </a:extLst>
              </a:tr>
              <a:tr h="1267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9585403"/>
                  </a:ext>
                </a:extLst>
              </a:tr>
              <a:tr h="237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производственного персонала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30 992,6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35 542,9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98586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налог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1 614,7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1 851,8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6152288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отчисления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976,3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1119,6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677952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929,8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1 066,3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705966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ОПВР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464,9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533,1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303616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160,6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184,2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7872106"/>
                  </a:ext>
                </a:extLst>
              </a:tr>
              <a:tr h="137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10730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14,0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26,8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91,4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4789875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46,8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1657183"/>
                  </a:ext>
                </a:extLst>
              </a:tr>
              <a:tr h="237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Техэкспертизы выполнения инвестпрограммы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520565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472116"/>
                  </a:ext>
                </a:extLst>
              </a:tr>
              <a:tr h="2374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7641268"/>
                  </a:ext>
                </a:extLst>
              </a:tr>
              <a:tr h="1462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2784962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62 317,4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140 997,1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126,3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3514787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(РБА*СП)/ убыток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2 937,0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-86 495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-3 045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1202344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65 254,4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54 502,1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объемов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5863137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 Гкал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335,1765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279,943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-16,5</a:t>
                      </a:r>
                      <a:endParaRPr lang="ru-RU" sz="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объемов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296938"/>
                  </a:ext>
                </a:extLst>
              </a:tr>
              <a:tr h="146266">
                <a:tc row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пара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1,4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УТС, рост тарифов на тепловую энергию в паре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2728264"/>
                  </a:ext>
                </a:extLst>
              </a:tr>
              <a:tr h="1442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Гкал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3,82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10,713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180,4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272337"/>
                  </a:ext>
                </a:extLst>
              </a:tr>
              <a:tr h="14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тенге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21 439,3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90 551,0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322,4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6401090"/>
                  </a:ext>
                </a:extLst>
              </a:tr>
              <a:tr h="14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при передаче теплофикационной  воды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6,1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тарифов на тепловую энергию в горячей воде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7817403"/>
                  </a:ext>
                </a:extLst>
              </a:tr>
              <a:tr h="14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Гкал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1,1766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1,313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11,6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978019"/>
                  </a:ext>
                </a:extLst>
              </a:tr>
              <a:tr h="141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тенге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2 643,5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3 159,5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19,5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044819"/>
                  </a:ext>
                </a:extLst>
              </a:tr>
              <a:tr h="1410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  Гкал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1543671"/>
                  </a:ext>
                </a:extLst>
              </a:tr>
              <a:tr h="1583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Гкал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194,69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503,66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158,7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7536" marR="2753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476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83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798859" y="182880"/>
            <a:ext cx="77286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Информация о постатейном исполнении утвержденной тарифной сметы на услугу по передаче и распределению электроэнергии, </a:t>
            </a:r>
            <a:r>
              <a:rPr kumimoji="0" lang="ru-RU" sz="16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тыс.тенге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820009"/>
              </p:ext>
            </p:extLst>
          </p:nvPr>
        </p:nvGraphicFramePr>
        <p:xfrm>
          <a:off x="596348" y="834887"/>
          <a:ext cx="9660834" cy="5049268"/>
        </p:xfrm>
        <a:graphic>
          <a:graphicData uri="http://schemas.openxmlformats.org/drawingml/2006/table">
            <a:tbl>
              <a:tblPr firstRow="1" firstCol="1" bandRow="1"/>
              <a:tblGrid>
                <a:gridCol w="424562">
                  <a:extLst>
                    <a:ext uri="{9D8B030D-6E8A-4147-A177-3AD203B41FA5}">
                      <a16:colId xmlns:a16="http://schemas.microsoft.com/office/drawing/2014/main" val="455826797"/>
                    </a:ext>
                  </a:extLst>
                </a:gridCol>
                <a:gridCol w="2579336">
                  <a:extLst>
                    <a:ext uri="{9D8B030D-6E8A-4147-A177-3AD203B41FA5}">
                      <a16:colId xmlns:a16="http://schemas.microsoft.com/office/drawing/2014/main" val="455621460"/>
                    </a:ext>
                  </a:extLst>
                </a:gridCol>
                <a:gridCol w="1155286">
                  <a:extLst>
                    <a:ext uri="{9D8B030D-6E8A-4147-A177-3AD203B41FA5}">
                      <a16:colId xmlns:a16="http://schemas.microsoft.com/office/drawing/2014/main" val="2247139840"/>
                    </a:ext>
                  </a:extLst>
                </a:gridCol>
                <a:gridCol w="1155286">
                  <a:extLst>
                    <a:ext uri="{9D8B030D-6E8A-4147-A177-3AD203B41FA5}">
                      <a16:colId xmlns:a16="http://schemas.microsoft.com/office/drawing/2014/main" val="1638003223"/>
                    </a:ext>
                  </a:extLst>
                </a:gridCol>
                <a:gridCol w="1068434">
                  <a:extLst>
                    <a:ext uri="{9D8B030D-6E8A-4147-A177-3AD203B41FA5}">
                      <a16:colId xmlns:a16="http://schemas.microsoft.com/office/drawing/2014/main" val="2964868129"/>
                    </a:ext>
                  </a:extLst>
                </a:gridCol>
                <a:gridCol w="1638965">
                  <a:extLst>
                    <a:ext uri="{9D8B030D-6E8A-4147-A177-3AD203B41FA5}">
                      <a16:colId xmlns:a16="http://schemas.microsoft.com/office/drawing/2014/main" val="3469433368"/>
                    </a:ext>
                  </a:extLst>
                </a:gridCol>
                <a:gridCol w="1638965">
                  <a:extLst>
                    <a:ext uri="{9D8B030D-6E8A-4147-A177-3AD203B41FA5}">
                      <a16:colId xmlns:a16="http://schemas.microsoft.com/office/drawing/2014/main" val="1508804075"/>
                    </a:ext>
                  </a:extLst>
                </a:gridCol>
              </a:tblGrid>
              <a:tr h="4373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показателей 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Ед.изм.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Утвержденная тарифная смета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Фактические данные за отчетный период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нение,  </a:t>
                      </a:r>
                      <a:r>
                        <a:rPr lang="en-US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Причины отклонения 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2336302"/>
                  </a:ext>
                </a:extLst>
              </a:tr>
              <a:tr h="294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производство товаров и предоставление услуг, всего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тенге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20 826,9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54 398,7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161,2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9107740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670,0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1 672,5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149,6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9625452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оплату труда производственного персонала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15 452,8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43 980,4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связи с корректировкой УТС: перенос стоимости услуги, не осуществляемой в 2024-2025 годах.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038649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1965463"/>
                  </a:ext>
                </a:extLst>
              </a:tr>
              <a:tr h="236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2.1.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Заработная плата производственного персонала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13 692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38 969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11226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2.2.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налог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713,3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2 030,3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802788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2.3.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Социальные отчисления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431,3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1 227,5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075892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2.4.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ОСМС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410,8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1 169,1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9481749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2.5.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ОПВР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205,4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584,5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184,6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5639851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 затраты, всего в т.ч.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4 704,1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8 745,7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85,9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9860234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3.1.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охраны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3 585,3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7 269,1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102,7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036712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3.2.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противопожарной защиты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995,3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1 353,1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35,9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31396"/>
                  </a:ext>
                </a:extLst>
              </a:tr>
              <a:tr h="3024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3.3.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услуги Техэкспертизы выполнения инвестпрограммы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123,5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0191415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периода, всего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2771819"/>
                  </a:ext>
                </a:extLst>
              </a:tr>
              <a:tr h="236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Общие и административные, всего, в т.ч.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102082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4.1.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информационные услуги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110,7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255,6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130,9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371232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III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затрат на предоставление услуг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37 526,2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79 123,9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110,8</a:t>
                      </a:r>
                      <a:endParaRPr lang="ru-RU" sz="900" b="1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8786222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(РБА*СП)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1 978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-44 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634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-2 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356,5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8500952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доходов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-"-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39 504,2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34 490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-12,7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объемов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6224974"/>
                  </a:ext>
                </a:extLst>
              </a:tr>
              <a:tr h="157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оказываемых услуг (товаров, работ)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тыс.кВтч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93 032,6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81 153,023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-12,8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объемов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9540472"/>
                  </a:ext>
                </a:extLst>
              </a:tr>
              <a:tr h="15787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Нормативные технические потери 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тыс.кВтч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1 023,4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892,7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-12,8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объемов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4844715"/>
                  </a:ext>
                </a:extLst>
              </a:tr>
              <a:tr h="15787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тыс.тенге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16 588,6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24 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469,6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стоимости электроэнергии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5850466"/>
                  </a:ext>
                </a:extLst>
              </a:tr>
              <a:tr h="1512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2254820"/>
                  </a:ext>
                </a:extLst>
              </a:tr>
              <a:tr h="151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тенге/кВтч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8803372"/>
                  </a:ext>
                </a:extLst>
              </a:tr>
              <a:tr h="147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Затраты на оказание услуги  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тенге/ кВтч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0,425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0,97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09976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ru-RU" sz="9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,6</a:t>
                      </a:r>
                      <a:endParaRPr lang="ru-RU" sz="9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Недостаток средств в УТС</a:t>
                      </a:r>
                    </a:p>
                  </a:txBody>
                  <a:tcPr marL="28087" marR="2808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0255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216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49335" y="277586"/>
            <a:ext cx="71682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Основные финансово-экономические показатели деятельности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ТОО «ПНХЗ» в </a:t>
            </a:r>
            <a:r>
              <a:rPr kumimoji="0" lang="kk-KZ" sz="14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сфере естественной монополии, тыс.тенге</a:t>
            </a:r>
            <a:endPara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287713" y="1617663"/>
            <a:ext cx="10799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0872712"/>
              </p:ext>
            </p:extLst>
          </p:nvPr>
        </p:nvGraphicFramePr>
        <p:xfrm>
          <a:off x="865415" y="886387"/>
          <a:ext cx="9446077" cy="3015211"/>
        </p:xfrm>
        <a:graphic>
          <a:graphicData uri="http://schemas.openxmlformats.org/drawingml/2006/table">
            <a:tbl>
              <a:tblPr firstRow="1" firstCol="1" bandRow="1"/>
              <a:tblGrid>
                <a:gridCol w="3714749">
                  <a:extLst>
                    <a:ext uri="{9D8B030D-6E8A-4147-A177-3AD203B41FA5}">
                      <a16:colId xmlns:a16="http://schemas.microsoft.com/office/drawing/2014/main" val="38202859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1398912266"/>
                    </a:ext>
                  </a:extLst>
                </a:gridCol>
                <a:gridCol w="1469572">
                  <a:extLst>
                    <a:ext uri="{9D8B030D-6E8A-4147-A177-3AD203B41FA5}">
                      <a16:colId xmlns:a16="http://schemas.microsoft.com/office/drawing/2014/main" val="3338843644"/>
                    </a:ext>
                  </a:extLst>
                </a:gridCol>
                <a:gridCol w="1020535">
                  <a:extLst>
                    <a:ext uri="{9D8B030D-6E8A-4147-A177-3AD203B41FA5}">
                      <a16:colId xmlns:a16="http://schemas.microsoft.com/office/drawing/2014/main" val="2731639532"/>
                    </a:ext>
                  </a:extLst>
                </a:gridCol>
                <a:gridCol w="1812471">
                  <a:extLst>
                    <a:ext uri="{9D8B030D-6E8A-4147-A177-3AD203B41FA5}">
                      <a16:colId xmlns:a16="http://schemas.microsoft.com/office/drawing/2014/main" val="1355212209"/>
                    </a:ext>
                  </a:extLst>
                </a:gridCol>
              </a:tblGrid>
              <a:tr h="174174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01.03.2023г-29.02.2024г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01.03.2023г-29.02.2024г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r>
                        <a:rPr lang="ru-RU" sz="9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6158319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 всего: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90 790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88 992,1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093958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3567274"/>
                  </a:ext>
                </a:extLst>
              </a:tr>
              <a:tr h="179354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32 088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34 490,0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62645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58 702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54 502,1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-7%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объема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7825106"/>
                  </a:ext>
                </a:extLst>
              </a:tr>
              <a:tr h="152074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309 332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220 121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-29%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2978427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2625716"/>
                  </a:ext>
                </a:extLst>
              </a:tr>
              <a:tr h="164382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166 606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79 123,9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-53%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возврат цехов в структуру завода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620007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142 726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140 997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-1,2%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ru-RU" sz="9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40902239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-218 542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9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131 129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1925283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6935563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 электрической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-134 518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-44 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634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-67%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8235590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Передача и распределение тепловой энергии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-84 024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-86 495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467447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отклонение,%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solidFill>
                            <a:srgbClr val="993366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Комментарий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9244472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Доходы  всего: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57 301,0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77 398,9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07283548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7850655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30 580,0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47 478,9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5897947"/>
                  </a:ext>
                </a:extLst>
              </a:tr>
              <a:tr h="150016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16 366,0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18 699,6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6491976"/>
                  </a:ext>
                </a:extLst>
              </a:tr>
              <a:tr h="242203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10 355,0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11 220,4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8%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тарифа </a:t>
                      </a:r>
                    </a:p>
                  </a:txBody>
                  <a:tcPr marL="38965" marR="389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4204037"/>
                  </a:ext>
                </a:extLst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244290"/>
              </p:ext>
            </p:extLst>
          </p:nvPr>
        </p:nvGraphicFramePr>
        <p:xfrm>
          <a:off x="865416" y="3901600"/>
          <a:ext cx="9446076" cy="1700645"/>
        </p:xfrm>
        <a:graphic>
          <a:graphicData uri="http://schemas.openxmlformats.org/drawingml/2006/table">
            <a:tbl>
              <a:tblPr firstRow="1" firstCol="1" bandRow="1"/>
              <a:tblGrid>
                <a:gridCol w="3714748">
                  <a:extLst>
                    <a:ext uri="{9D8B030D-6E8A-4147-A177-3AD203B41FA5}">
                      <a16:colId xmlns:a16="http://schemas.microsoft.com/office/drawing/2014/main" val="192999525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3048760673"/>
                    </a:ext>
                  </a:extLst>
                </a:gridCol>
                <a:gridCol w="1461407">
                  <a:extLst>
                    <a:ext uri="{9D8B030D-6E8A-4147-A177-3AD203B41FA5}">
                      <a16:colId xmlns:a16="http://schemas.microsoft.com/office/drawing/2014/main" val="3998556537"/>
                    </a:ext>
                  </a:extLst>
                </a:gridCol>
                <a:gridCol w="1036865">
                  <a:extLst>
                    <a:ext uri="{9D8B030D-6E8A-4147-A177-3AD203B41FA5}">
                      <a16:colId xmlns:a16="http://schemas.microsoft.com/office/drawing/2014/main" val="1987347485"/>
                    </a:ext>
                  </a:extLst>
                </a:gridCol>
                <a:gridCol w="1804306">
                  <a:extLst>
                    <a:ext uri="{9D8B030D-6E8A-4147-A177-3AD203B41FA5}">
                      <a16:colId xmlns:a16="http://schemas.microsoft.com/office/drawing/2014/main" val="306916375"/>
                    </a:ext>
                  </a:extLst>
                </a:gridCol>
              </a:tblGrid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Расходы, всего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107 427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137 640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5428080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4904961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54 518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79 405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стоимости услуг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5540417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33 903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42 523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721905"/>
                  </a:ext>
                </a:extLst>
              </a:tr>
              <a:tr h="179245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19 006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15 711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-17,3%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УТС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437544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Финансовый результат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-50 126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-60 241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20,2%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669592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8578552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питьевой воды по распределительным сетям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-23 938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-31 926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2102622"/>
                  </a:ext>
                </a:extLst>
              </a:tr>
              <a:tr h="157487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Подача технической воды по распределительным сетям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-17 537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-23 824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Снижение объема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7562842"/>
                  </a:ext>
                </a:extLst>
              </a:tr>
              <a:tr h="261504"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Отвод сточных вод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-8 651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-4 491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-48%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корректировка УТС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722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500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61171" y="892099"/>
            <a:ext cx="828163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CB5"/>
                </a:solidFill>
                <a:effectLst/>
                <a:uLnTx/>
                <a:uFillTx/>
                <a:ea typeface="+mj-ea"/>
                <a:cs typeface="+mj-cs"/>
              </a:rPr>
              <a:t>Информация по объемам регулируемых услуг ТОО «ПНХЗ» за отчетный период.</a:t>
            </a:r>
            <a:endParaRPr kumimoji="0" lang="ru-RU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689" y="118525"/>
            <a:ext cx="2650690" cy="700182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942114"/>
              </p:ext>
            </p:extLst>
          </p:nvPr>
        </p:nvGraphicFramePr>
        <p:xfrm>
          <a:off x="818984" y="1272935"/>
          <a:ext cx="8849801" cy="4603393"/>
        </p:xfrm>
        <a:graphic>
          <a:graphicData uri="http://schemas.openxmlformats.org/drawingml/2006/table">
            <a:tbl>
              <a:tblPr firstRow="1" firstCol="1" bandRow="1"/>
              <a:tblGrid>
                <a:gridCol w="2478702">
                  <a:extLst>
                    <a:ext uri="{9D8B030D-6E8A-4147-A177-3AD203B41FA5}">
                      <a16:colId xmlns:a16="http://schemas.microsoft.com/office/drawing/2014/main" val="3480447355"/>
                    </a:ext>
                  </a:extLst>
                </a:gridCol>
                <a:gridCol w="1246579">
                  <a:extLst>
                    <a:ext uri="{9D8B030D-6E8A-4147-A177-3AD203B41FA5}">
                      <a16:colId xmlns:a16="http://schemas.microsoft.com/office/drawing/2014/main" val="2110282316"/>
                    </a:ext>
                  </a:extLst>
                </a:gridCol>
                <a:gridCol w="1463375">
                  <a:extLst>
                    <a:ext uri="{9D8B030D-6E8A-4147-A177-3AD203B41FA5}">
                      <a16:colId xmlns:a16="http://schemas.microsoft.com/office/drawing/2014/main" val="1033087604"/>
                    </a:ext>
                  </a:extLst>
                </a:gridCol>
                <a:gridCol w="1394722">
                  <a:extLst>
                    <a:ext uri="{9D8B030D-6E8A-4147-A177-3AD203B41FA5}">
                      <a16:colId xmlns:a16="http://schemas.microsoft.com/office/drawing/2014/main" val="2688328850"/>
                    </a:ext>
                  </a:extLst>
                </a:gridCol>
                <a:gridCol w="1394722">
                  <a:extLst>
                    <a:ext uri="{9D8B030D-6E8A-4147-A177-3AD203B41FA5}">
                      <a16:colId xmlns:a16="http://schemas.microsoft.com/office/drawing/2014/main" val="3412280032"/>
                    </a:ext>
                  </a:extLst>
                </a:gridCol>
                <a:gridCol w="871701">
                  <a:extLst>
                    <a:ext uri="{9D8B030D-6E8A-4147-A177-3AD203B41FA5}">
                      <a16:colId xmlns:a16="http://schemas.microsoft.com/office/drawing/2014/main" val="669521270"/>
                    </a:ext>
                  </a:extLst>
                </a:gridCol>
              </a:tblGrid>
              <a:tr h="21811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Наименование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Всего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 том числе: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1880570"/>
                  </a:ext>
                </a:extLst>
              </a:tr>
              <a:tr h="2790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 собственные нужды ТОО «ПНХЗ»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на субпотребителей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182722"/>
                  </a:ext>
                </a:extLst>
              </a:tr>
              <a:tr h="9133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 натуральных показателях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в общем объеме, %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в натуральных показателях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доля в общем объеме, %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015352"/>
                  </a:ext>
                </a:extLst>
              </a:tr>
              <a:tr h="21811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 2024 год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426904"/>
                  </a:ext>
                </a:extLst>
              </a:tr>
              <a:tr h="681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Подача хозяйственно-питьевой воды по распределительным сетям, м</a:t>
                      </a:r>
                      <a:r>
                        <a:rPr lang="ru-RU" sz="1300" baseline="300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r>
                        <a:rPr lang="ru-RU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289 470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149 548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51,7%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139 922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48,3%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4771921"/>
                  </a:ext>
                </a:extLst>
              </a:tr>
              <a:tr h="6088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Подача технической воды по распределительным сетям, м3 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515 452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348 955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67,7%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166 497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32,3%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648937"/>
                  </a:ext>
                </a:extLst>
              </a:tr>
              <a:tr h="328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Отвод сточных вод, м3 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5 022 755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4 945 655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98,5%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77 100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1,5%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0582384"/>
                  </a:ext>
                </a:extLst>
              </a:tr>
              <a:tr h="218111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993366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За период с 01.03.2024 года по 28.02.2025 года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5136530"/>
                  </a:ext>
                </a:extLst>
              </a:tr>
              <a:tr h="6815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Передача и распределение электрической энергии, тыс.кВтч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553 961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472 808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85,4%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81 153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14,6%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889647"/>
                  </a:ext>
                </a:extLst>
              </a:tr>
              <a:tr h="456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Передача и распределение  тепловой  энергии,Гкал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1 068 009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788 066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73,8%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279 943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26,2%</a:t>
                      </a:r>
                    </a:p>
                  </a:txBody>
                  <a:tcPr marL="48796" marR="487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0440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66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5 лет_ЛЭД Актовый зал.pptx" id="{BDE3B4AE-1A50-435E-878D-861F57CE8A45}" vid="{1513A24E-1EA1-43BB-A47A-CEF817AB8F6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45 лет_ЛЭД Актовый зал 2</Template>
  <TotalTime>2426</TotalTime>
  <Words>2898</Words>
  <Application>Microsoft Office PowerPoint</Application>
  <PresentationFormat>Произвольный</PresentationFormat>
  <Paragraphs>777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Жапарова Айжан Балтабековна</dc:creator>
  <cp:lastModifiedBy>Калиева Зарина Ерболатовна</cp:lastModifiedBy>
  <cp:revision>163</cp:revision>
  <dcterms:created xsi:type="dcterms:W3CDTF">2023-04-21T06:34:07Z</dcterms:created>
  <dcterms:modified xsi:type="dcterms:W3CDTF">2025-04-04T09:33:46Z</dcterms:modified>
</cp:coreProperties>
</file>