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7" r:id="rId2"/>
    <p:sldId id="258" r:id="rId3"/>
    <p:sldId id="262" r:id="rId4"/>
    <p:sldId id="263" r:id="rId5"/>
    <p:sldId id="274" r:id="rId6"/>
    <p:sldId id="272" r:id="rId7"/>
    <p:sldId id="275" r:id="rId8"/>
    <p:sldId id="267" r:id="rId9"/>
    <p:sldId id="268" r:id="rId10"/>
    <p:sldId id="273" r:id="rId11"/>
    <p:sldId id="270" r:id="rId12"/>
  </p:sldIdLst>
  <p:sldSz cx="10799763" cy="6076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24CBDBF-C50B-4AF8-B671-1B317234B2F0}">
          <p14:sldIdLst>
            <p14:sldId id="257"/>
            <p14:sldId id="258"/>
            <p14:sldId id="262"/>
            <p14:sldId id="263"/>
            <p14:sldId id="274"/>
            <p14:sldId id="272"/>
            <p14:sldId id="275"/>
            <p14:sldId id="267"/>
            <p14:sldId id="268"/>
            <p14:sldId id="273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914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1029BC"/>
    <a:srgbClr val="0000CC"/>
    <a:srgbClr val="0000FF"/>
    <a:srgbClr val="006666"/>
    <a:srgbClr val="006699"/>
    <a:srgbClr val="800080"/>
    <a:srgbClr val="660066"/>
    <a:srgbClr val="0033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2674" autoAdjust="0"/>
  </p:normalViewPr>
  <p:slideViewPr>
    <p:cSldViewPr snapToGrid="0" showGuides="1">
      <p:cViewPr varScale="1">
        <p:scale>
          <a:sx n="72" d="100"/>
          <a:sy n="72" d="100"/>
        </p:scale>
        <p:origin x="648" y="67"/>
      </p:cViewPr>
      <p:guideLst>
        <p:guide orient="horz" pos="1914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NHZV01\dbase\NHZ\&#1057;&#1045;&#1052;\&#1055;&#1091;&#1073;&#1083;&#1080;&#1095;&#1085;&#1099;&#1081;%20&#1086;&#1090;&#1095;&#1077;&#1090;\&#1055;&#1091;&#1073;&#1083;&#1080;&#1095;&#1085;&#1099;&#1081;%20&#1086;&#1090;&#1095;&#1077;&#1090;%202025\&#1055;&#1091;&#1073;&#1083;&#1080;&#1095;&#1085;&#1099;&#1081;%20&#1086;&#1090;&#1095;&#1077;&#1090;%20&#1062;&#1054;&#1055;&#1055;%20&#1079;&#1072;%202025&#1075;\&#1040;&#1085;&#1072;&#1083;&#1080;&#1079;%20&#1082;%20&#1087;&#1091;&#1073;&#1083;&#1080;&#1095;&#1085;&#1099;&#1084;%20&#1089;&#1083;&#1091;&#1096;&#1072;&#1085;&#1080;&#1103;&#1084;%20&#1062;&#1054;&#1055;&#1055;%20&#1084;&#1072;&#1081;%202025-&#1084;&#1072;&#1088;&#1090;%202026&#107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NHZV01\dbase\NHZ\&#1057;&#1045;&#1052;\&#1055;&#1091;&#1073;&#1083;&#1080;&#1095;&#1085;&#1099;&#1081;%20&#1086;&#1090;&#1095;&#1077;&#1090;\&#1055;&#1091;&#1073;&#1083;&#1080;&#1095;&#1085;&#1099;&#1081;%20&#1086;&#1090;&#1095;&#1077;&#1090;%202025\&#1055;&#1091;&#1073;&#1083;&#1080;&#1095;&#1085;&#1099;&#1081;%20&#1086;&#1090;&#1095;&#1077;&#1090;%20&#1062;&#1054;&#1055;&#1055;%20&#1079;&#1072;%202025&#1075;\&#1040;&#1085;&#1072;&#1083;&#1080;&#1079;%20&#1082;%20&#1087;&#1091;&#1073;&#1083;&#1080;&#1095;&#1085;&#1099;&#1084;%20&#1089;&#1083;&#1091;&#1096;&#1072;&#1085;&#1080;&#1103;&#1084;%20&#1062;&#1054;&#1055;&#1055;%20&#1084;&#1072;&#1081;%202025-&#1084;&#1072;&#1088;&#1090;%202026&#107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9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837951553765702E-2"/>
          <c:y val="0.23000221325841486"/>
          <c:w val="0.76479939291939658"/>
          <c:h val="0.589670663160014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9A1-4D43-AE15-82398AE0E359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9A1-4D43-AE15-82398AE0E359}"/>
              </c:ext>
            </c:extLst>
          </c:dPt>
          <c:dPt>
            <c:idx val="2"/>
            <c:bubble3D val="0"/>
            <c:explosion val="8"/>
            <c:spPr>
              <a:solidFill>
                <a:srgbClr val="34DEE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9A1-4D43-AE15-82398AE0E359}"/>
              </c:ext>
            </c:extLst>
          </c:dPt>
          <c:dPt>
            <c:idx val="3"/>
            <c:bubble3D val="0"/>
            <c:spPr>
              <a:solidFill>
                <a:srgbClr val="9900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9A1-4D43-AE15-82398AE0E359}"/>
              </c:ext>
            </c:extLst>
          </c:dPt>
          <c:dPt>
            <c:idx val="4"/>
            <c:bubble3D val="0"/>
            <c:spPr>
              <a:solidFill>
                <a:srgbClr val="0000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9A1-4D43-AE15-82398AE0E359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9A1-4D43-AE15-82398AE0E359}"/>
              </c:ext>
            </c:extLst>
          </c:dPt>
          <c:dLbls>
            <c:dLbl>
              <c:idx val="0"/>
              <c:layout>
                <c:manualLayout>
                  <c:x val="-3.7805042976498168E-3"/>
                  <c:y val="-0.177132953974825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9F8C15DE-E274-4AA1-BDCB-DBB30EB95817}" type="CATEGORYNAME">
                      <a:rPr lang="en-US"/>
                      <a:pPr>
                        <a:defRPr sz="1100" b="1"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en-US" baseline="0"/>
                      <a:t> </a:t>
                    </a:r>
                    <a:fld id="{541DD484-8158-43FD-B4FC-8F249F8EE617}" type="VALUE">
                      <a:rPr lang="en-US" baseline="0"/>
                      <a:pPr>
                        <a:defRPr sz="1100" b="1">
                          <a:latin typeface="Times New Roman" panose="02020603050405020304" pitchFamily="18" charset="0"/>
                        </a:defRPr>
                      </a:pPr>
                      <a:t>[ЗНАЧЕНИЕ]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28134105635815"/>
                      <c:h val="0.127745648054794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9A1-4D43-AE15-82398AE0E359}"/>
                </c:ext>
              </c:extLst>
            </c:dLbl>
            <c:dLbl>
              <c:idx val="1"/>
              <c:layout>
                <c:manualLayout>
                  <c:x val="-2.3698683656909299E-2"/>
                  <c:y val="-0.1741936895358310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A1-4D43-AE15-82398AE0E359}"/>
                </c:ext>
              </c:extLst>
            </c:dLbl>
            <c:dLbl>
              <c:idx val="2"/>
              <c:layout>
                <c:manualLayout>
                  <c:x val="7.061068702290077E-2"/>
                  <c:y val="-6.8144720200527989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9A1-4D43-AE15-82398AE0E359}"/>
                </c:ext>
              </c:extLst>
            </c:dLbl>
            <c:dLbl>
              <c:idx val="3"/>
              <c:layout>
                <c:manualLayout>
                  <c:x val="3.0570715874256176E-2"/>
                  <c:y val="6.912444028645664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A1-4D43-AE15-82398AE0E359}"/>
                </c:ext>
              </c:extLst>
            </c:dLbl>
            <c:dLbl>
              <c:idx val="4"/>
              <c:layout>
                <c:manualLayout>
                  <c:x val="-0.19640965919336426"/>
                  <c:y val="0.11006661346479613"/>
                </c:manualLayout>
              </c:layout>
              <c:tx>
                <c:rich>
                  <a:bodyPr/>
                  <a:lstStyle/>
                  <a:p>
                    <a:fld id="{4999EE80-29C1-41EC-AA5D-858CD28601DF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EC383218-E1BF-40A6-90D9-52B86033DC45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 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9A1-4D43-AE15-82398AE0E359}"/>
                </c:ext>
              </c:extLst>
            </c:dLbl>
            <c:dLbl>
              <c:idx val="5"/>
              <c:layout>
                <c:manualLayout>
                  <c:x val="-6.9251442567770632E-2"/>
                  <c:y val="6.048979753423915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0788002644708"/>
                      <c:h val="0.103659253912582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9A1-4D43-AE15-82398AE0E3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'Объёмы проезд, структура'!$B$8:$B$13</c:f>
              <c:strCache>
                <c:ptCount val="6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"ГазИндустрия" </c:v>
                </c:pt>
                <c:pt idx="4">
                  <c:v>ТОО "Компания Нефтехим LTD"</c:v>
                </c:pt>
                <c:pt idx="5">
                  <c:v>Другие потребители</c:v>
                </c:pt>
              </c:strCache>
            </c:strRef>
          </c:cat>
          <c:val>
            <c:numRef>
              <c:f>'Объёмы проезд, структура'!$C$8:$C$13</c:f>
              <c:numCache>
                <c:formatCode>#,##0</c:formatCode>
                <c:ptCount val="6"/>
                <c:pt idx="0">
                  <c:v>74068.462799999994</c:v>
                </c:pt>
                <c:pt idx="1">
                  <c:v>56223.857400000001</c:v>
                </c:pt>
                <c:pt idx="2">
                  <c:v>5421.5950000000003</c:v>
                </c:pt>
                <c:pt idx="3">
                  <c:v>687.72479999999996</c:v>
                </c:pt>
                <c:pt idx="4">
                  <c:v>321.90660000000003</c:v>
                </c:pt>
                <c:pt idx="5">
                  <c:v>42988.255799999999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9A1-4D43-AE15-82398AE0E35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69A1-4D43-AE15-82398AE0E3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69A1-4D43-AE15-82398AE0E3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69A1-4D43-AE15-82398AE0E3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69A1-4D43-AE15-82398AE0E35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69A1-4D43-AE15-82398AE0E35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69A1-4D43-AE15-82398AE0E359}"/>
              </c:ext>
            </c:extLst>
          </c:dPt>
          <c:cat>
            <c:strRef>
              <c:f>'Объёмы проезд, структура'!$B$8:$B$13</c:f>
              <c:strCache>
                <c:ptCount val="6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"ГазИндустрия" </c:v>
                </c:pt>
                <c:pt idx="4">
                  <c:v>ТОО "Компания Нефтехим LTD"</c:v>
                </c:pt>
                <c:pt idx="5">
                  <c:v>Другие потребители</c:v>
                </c:pt>
              </c:strCache>
            </c:strRef>
          </c:cat>
          <c:val>
            <c:numRef>
              <c:f>'Объёмы проезд, структура'!$D$8:$D$13</c:f>
              <c:numCache>
                <c:formatCode>0.0%</c:formatCode>
                <c:ptCount val="6"/>
                <c:pt idx="0">
                  <c:v>0.41215135461798696</c:v>
                </c:pt>
                <c:pt idx="1">
                  <c:v>0.31285567586071911</c:v>
                </c:pt>
                <c:pt idx="2">
                  <c:v>3.0168274579611031E-2</c:v>
                </c:pt>
                <c:pt idx="3">
                  <c:v>9.284988158279963E-3</c:v>
                </c:pt>
                <c:pt idx="4">
                  <c:v>1.7912379470965678E-3</c:v>
                </c:pt>
                <c:pt idx="5">
                  <c:v>0.23920663654753932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69A1-4D43-AE15-82398AE0E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046273313225754"/>
          <c:y val="0.11820502885293996"/>
          <c:w val="0.68656234804811889"/>
          <c:h val="0.6771378198807332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028-4A67-9C10-9FC0F9D82FC4}"/>
              </c:ext>
            </c:extLst>
          </c:dPt>
          <c:dPt>
            <c:idx val="1"/>
            <c:bubble3D val="0"/>
            <c:spPr>
              <a:solidFill>
                <a:srgbClr val="FF33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028-4A67-9C10-9FC0F9D82FC4}"/>
              </c:ext>
            </c:extLst>
          </c:dPt>
          <c:dPt>
            <c:idx val="2"/>
            <c:bubble3D val="0"/>
            <c:spPr>
              <a:solidFill>
                <a:srgbClr val="34DEE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028-4A67-9C10-9FC0F9D82FC4}"/>
              </c:ext>
            </c:extLst>
          </c:dPt>
          <c:dPt>
            <c:idx val="3"/>
            <c:bubble3D val="0"/>
            <c:explosion val="12"/>
            <c:spPr>
              <a:solidFill>
                <a:srgbClr val="3333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028-4A67-9C10-9FC0F9D82FC4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028-4A67-9C10-9FC0F9D82FC4}"/>
              </c:ext>
            </c:extLst>
          </c:dPt>
          <c:dLbls>
            <c:dLbl>
              <c:idx val="0"/>
              <c:layout>
                <c:manualLayout>
                  <c:x val="1.1388652039801285E-2"/>
                  <c:y val="-0.1271107417732405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028-4A67-9C10-9FC0F9D82FC4}"/>
                </c:ext>
              </c:extLst>
            </c:dLbl>
            <c:dLbl>
              <c:idx val="1"/>
              <c:layout>
                <c:manualLayout>
                  <c:x val="-3.9197351900187765E-3"/>
                  <c:y val="-0.15671666920369576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028-4A67-9C10-9FC0F9D82FC4}"/>
                </c:ext>
              </c:extLst>
            </c:dLbl>
            <c:dLbl>
              <c:idx val="2"/>
              <c:layout>
                <c:manualLayout>
                  <c:x val="5.9454124782482007E-2"/>
                  <c:y val="-0.22887254427115766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028-4A67-9C10-9FC0F9D82FC4}"/>
                </c:ext>
              </c:extLst>
            </c:dLbl>
            <c:dLbl>
              <c:idx val="3"/>
              <c:layout>
                <c:manualLayout>
                  <c:x val="5.1211878826080276E-2"/>
                  <c:y val="-1.855915479409887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028-4A67-9C10-9FC0F9D82FC4}"/>
                </c:ext>
              </c:extLst>
            </c:dLbl>
            <c:dLbl>
              <c:idx val="4"/>
              <c:layout>
                <c:manualLayout>
                  <c:x val="-0.1473162794829804"/>
                  <c:y val="8.3779389175649949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028-4A67-9C10-9FC0F9D82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'Объёмы стоянка и структура'!$B$8:$B$12</c:f>
              <c:strCache>
                <c:ptCount val="5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"Компания Нефтехим LTD"</c:v>
                </c:pt>
                <c:pt idx="4">
                  <c:v>Другие потребители</c:v>
                </c:pt>
              </c:strCache>
            </c:strRef>
          </c:cat>
          <c:val>
            <c:numRef>
              <c:f>'Объёмы стоянка и структура'!$C$8:$C$12</c:f>
              <c:numCache>
                <c:formatCode>#,##0</c:formatCode>
                <c:ptCount val="5"/>
                <c:pt idx="0">
                  <c:v>423733.79</c:v>
                </c:pt>
                <c:pt idx="1">
                  <c:v>328424.13</c:v>
                </c:pt>
                <c:pt idx="2">
                  <c:v>42858.59</c:v>
                </c:pt>
                <c:pt idx="3">
                  <c:v>9117.7900000000009</c:v>
                </c:pt>
                <c:pt idx="4">
                  <c:v>268658.02000000008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028-4A67-9C10-9FC0F9D82FC4}"/>
            </c:ext>
          </c:extLst>
        </c:ser>
        <c:ser>
          <c:idx val="1"/>
          <c:order val="1"/>
          <c:tx>
            <c:strRef>
              <c:f>'Объёмы стоянка и структура'!$B$8:$B$12</c:f>
              <c:strCache>
                <c:ptCount val="5"/>
                <c:pt idx="0">
                  <c:v>ТОО "KC Energy Group"</c:v>
                </c:pt>
                <c:pt idx="1">
                  <c:v>АО НК "КазМунайГаз"</c:v>
                </c:pt>
                <c:pt idx="2">
                  <c:v>ТОО "INTERTRANS С.А."</c:v>
                </c:pt>
                <c:pt idx="3">
                  <c:v>ТОО "Компания Нефтехим LTD"</c:v>
                </c:pt>
                <c:pt idx="4">
                  <c:v>Другие потребители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D028-4A67-9C10-9FC0F9D82F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D028-4A67-9C10-9FC0F9D82F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D028-4A67-9C10-9FC0F9D82F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D028-4A67-9C10-9FC0F9D82F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D028-4A67-9C10-9FC0F9D82FC4}"/>
              </c:ext>
            </c:extLst>
          </c:dPt>
          <c:dLbls>
            <c:dLbl>
              <c:idx val="2"/>
              <c:layout>
                <c:manualLayout>
                  <c:x val="-3.8973331960571876E-3"/>
                  <c:y val="-0.18332888985908405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028-4A67-9C10-9FC0F9D82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'Объёмы стоянка и структура'!$C$8:$C$12</c:f>
              <c:numCache>
                <c:formatCode>#,##0</c:formatCode>
                <c:ptCount val="5"/>
                <c:pt idx="0">
                  <c:v>423733.79</c:v>
                </c:pt>
                <c:pt idx="1">
                  <c:v>328424.13</c:v>
                </c:pt>
                <c:pt idx="2">
                  <c:v>42858.59</c:v>
                </c:pt>
                <c:pt idx="3">
                  <c:v>9117.7900000000009</c:v>
                </c:pt>
                <c:pt idx="4">
                  <c:v>268658.02000000008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028-4A67-9C10-9FC0F9D82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FA9E9-B15D-4057-AE0A-E12568C1544A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2BA0A-D2B5-43E2-942A-4D2064B109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65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2BA0A-D2B5-43E2-942A-4D2064B109B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885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2BA0A-D2B5-43E2-942A-4D2064B109B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025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2BA0A-D2B5-43E2-942A-4D2064B109B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78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994538"/>
            <a:ext cx="8099822" cy="2115679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191806"/>
            <a:ext cx="8099822" cy="1467189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88" indent="0" algn="ctr">
              <a:buNone/>
              <a:defRPr sz="1772"/>
            </a:lvl2pPr>
            <a:lvl3pPr marL="809976" indent="0" algn="ctr">
              <a:buNone/>
              <a:defRPr sz="1594"/>
            </a:lvl3pPr>
            <a:lvl4pPr marL="1214963" indent="0" algn="ctr">
              <a:buNone/>
              <a:defRPr sz="1417"/>
            </a:lvl4pPr>
            <a:lvl5pPr marL="1619951" indent="0" algn="ctr">
              <a:buNone/>
              <a:defRPr sz="1417"/>
            </a:lvl5pPr>
            <a:lvl6pPr marL="2024939" indent="0" algn="ctr">
              <a:buNone/>
              <a:defRPr sz="1417"/>
            </a:lvl6pPr>
            <a:lvl7pPr marL="2429927" indent="0" algn="ctr">
              <a:buNone/>
              <a:defRPr sz="1417"/>
            </a:lvl7pPr>
            <a:lvl8pPr marL="2834914" indent="0" algn="ctr">
              <a:buNone/>
              <a:defRPr sz="1417"/>
            </a:lvl8pPr>
            <a:lvl9pPr marL="3239902" indent="0" algn="ctr">
              <a:buNone/>
              <a:defRPr sz="1417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82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12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23541"/>
            <a:ext cx="2328699" cy="514993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23541"/>
            <a:ext cx="6851100" cy="51499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82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35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515018"/>
            <a:ext cx="9314796" cy="2527842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4066775"/>
            <a:ext cx="9314796" cy="1329332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4988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52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617707"/>
            <a:ext cx="4589899" cy="38557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617707"/>
            <a:ext cx="4589899" cy="38557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6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23542"/>
            <a:ext cx="9314796" cy="117459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1489697"/>
            <a:ext cx="4568806" cy="730078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2219775"/>
            <a:ext cx="4568806" cy="32649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489697"/>
            <a:ext cx="4591306" cy="730078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219775"/>
            <a:ext cx="4591306" cy="32649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2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83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1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5130"/>
            <a:ext cx="3483204" cy="1417955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874969"/>
            <a:ext cx="5467380" cy="4318573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823085"/>
            <a:ext cx="3483204" cy="3377490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1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5130"/>
            <a:ext cx="3483204" cy="1417955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874969"/>
            <a:ext cx="5467380" cy="4318573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88" indent="0">
              <a:buNone/>
              <a:defRPr sz="2480"/>
            </a:lvl2pPr>
            <a:lvl3pPr marL="809976" indent="0">
              <a:buNone/>
              <a:defRPr sz="2126"/>
            </a:lvl3pPr>
            <a:lvl4pPr marL="1214963" indent="0">
              <a:buNone/>
              <a:defRPr sz="1772"/>
            </a:lvl4pPr>
            <a:lvl5pPr marL="1619951" indent="0">
              <a:buNone/>
              <a:defRPr sz="1772"/>
            </a:lvl5pPr>
            <a:lvl6pPr marL="2024939" indent="0">
              <a:buNone/>
              <a:defRPr sz="1772"/>
            </a:lvl6pPr>
            <a:lvl7pPr marL="2429927" indent="0">
              <a:buNone/>
              <a:defRPr sz="1772"/>
            </a:lvl7pPr>
            <a:lvl8pPr marL="2834914" indent="0">
              <a:buNone/>
              <a:defRPr sz="1772"/>
            </a:lvl8pPr>
            <a:lvl9pPr marL="3239902" indent="0">
              <a:buNone/>
              <a:defRPr sz="177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823085"/>
            <a:ext cx="3483204" cy="3377490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78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23542"/>
            <a:ext cx="9314796" cy="1174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617707"/>
            <a:ext cx="9314796" cy="3855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5632433"/>
            <a:ext cx="2429947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8B57-DBCE-4887-BCB7-59E14B3F80AB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5632433"/>
            <a:ext cx="3644920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5632433"/>
            <a:ext cx="2429947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7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09976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4" indent="-202494" algn="l" defTabSz="809976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2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69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57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45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33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20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08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396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88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76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63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51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39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27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14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02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6205" y="2259980"/>
            <a:ext cx="88721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монополиялар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субъектісі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«Павлодар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-химия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зауыты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ЖШС,</a:t>
            </a:r>
          </a:p>
          <a:p>
            <a:pPr lvl="0" algn="ctr" defTabSz="914400">
              <a:defRPr/>
            </a:pP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0.05.2025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31.03.2026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жолдар</a:t>
            </a:r>
            <a:r>
              <a:rPr lang="ru-RU" sz="2400" b="1" kern="0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66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82234" y="1307805"/>
            <a:ext cx="81339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2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қорытындылары</a:t>
            </a:r>
            <a:r>
              <a:rPr lang="ru-RU" sz="32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2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endParaRPr lang="ru-RU" sz="3200" b="1" dirty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9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6163" y="817756"/>
            <a:ext cx="87485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Табиғи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монополиялар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субъектісі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ретінде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«ПМХЗ» ЖШС </a:t>
            </a: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тарифтері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бойынша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b="1" kern="0" dirty="0" err="1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ақпарат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13944"/>
              </p:ext>
            </p:extLst>
          </p:nvPr>
        </p:nvGraphicFramePr>
        <p:xfrm>
          <a:off x="906163" y="1833419"/>
          <a:ext cx="8748584" cy="3727122"/>
        </p:xfrm>
        <a:graphic>
          <a:graphicData uri="http://schemas.openxmlformats.org/drawingml/2006/table">
            <a:tbl>
              <a:tblPr/>
              <a:tblGrid>
                <a:gridCol w="3882009">
                  <a:extLst>
                    <a:ext uri="{9D8B030D-6E8A-4147-A177-3AD203B41FA5}">
                      <a16:colId xmlns:a16="http://schemas.microsoft.com/office/drawing/2014/main" val="2867692493"/>
                    </a:ext>
                  </a:extLst>
                </a:gridCol>
                <a:gridCol w="1322133">
                  <a:extLst>
                    <a:ext uri="{9D8B030D-6E8A-4147-A177-3AD203B41FA5}">
                      <a16:colId xmlns:a16="http://schemas.microsoft.com/office/drawing/2014/main" val="3914107130"/>
                    </a:ext>
                  </a:extLst>
                </a:gridCol>
                <a:gridCol w="1828482">
                  <a:extLst>
                    <a:ext uri="{9D8B030D-6E8A-4147-A177-3AD203B41FA5}">
                      <a16:colId xmlns:a16="http://schemas.microsoft.com/office/drawing/2014/main" val="103131929"/>
                    </a:ext>
                  </a:extLst>
                </a:gridCol>
                <a:gridCol w="1715960">
                  <a:extLst>
                    <a:ext uri="{9D8B030D-6E8A-4147-A177-3AD203B41FA5}">
                      <a16:colId xmlns:a16="http://schemas.microsoft.com/office/drawing/2014/main" val="3606328193"/>
                    </a:ext>
                  </a:extLst>
                </a:gridCol>
              </a:tblGrid>
              <a:tr h="6589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Қызметтің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Өлшем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бірлігі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Тариф, «ПМХЗ» ЖШС,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теңгемен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ҚҚС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қоспағанда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Енгізу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күні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54266"/>
                  </a:ext>
                </a:extLst>
              </a:tr>
              <a:tr h="9286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 кірме жол болмаған жағдайда жылжымалы құрамның жүруі үшін кірме жолды беру қызметі </a:t>
                      </a: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01.05.2025ж. - 30.04.2026ж.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810820"/>
                  </a:ext>
                </a:extLst>
              </a:tr>
              <a:tr h="2139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Маневрлік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жұмыстар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тиеу-түсіру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сондай-ақ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кезде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операцияларында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көзделмеген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тұрағы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01.05.2025ж. - 30.04.2026ж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773917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06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3415" y="1418448"/>
            <a:ext cx="9790769" cy="3841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100" kern="0" dirty="0" err="1">
                <a:solidFill>
                  <a:srgbClr val="006699"/>
                </a:solidFill>
              </a:rPr>
              <a:t>Тұтынушылардың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табиғи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монополиялар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саласына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жататын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көрсетілетін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қызметтерге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қажеттілігі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көрсетуге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шарттар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жасасу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кезінде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айқындалады</a:t>
            </a:r>
            <a:r>
              <a:rPr lang="ru-RU" sz="2100" kern="0" dirty="0" smtClean="0">
                <a:solidFill>
                  <a:srgbClr val="006699"/>
                </a:solidFill>
              </a:rPr>
              <a:t>.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100" kern="0" dirty="0">
                <a:solidFill>
                  <a:srgbClr val="006699"/>
                </a:solidFill>
              </a:rPr>
              <a:t>Ай </a:t>
            </a:r>
            <a:r>
              <a:rPr lang="ru-RU" sz="2100" kern="0" dirty="0" err="1">
                <a:solidFill>
                  <a:srgbClr val="006699"/>
                </a:solidFill>
              </a:rPr>
              <a:t>сайын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қызметтерді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тұтынушылармен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тұтыну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көлемін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салыстыру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бойынша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жұмыс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жүргізіледі</a:t>
            </a:r>
            <a:r>
              <a:rPr lang="ru-RU" sz="2100" kern="0" dirty="0">
                <a:solidFill>
                  <a:srgbClr val="006699"/>
                </a:solidFill>
              </a:rPr>
              <a:t>, </a:t>
            </a:r>
            <a:r>
              <a:rPr lang="ru-RU" sz="2100" kern="0" dirty="0" err="1">
                <a:solidFill>
                  <a:srgbClr val="006699"/>
                </a:solidFill>
              </a:rPr>
              <a:t>сондай-ақ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кейбір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қызметтерді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тұтынушылардың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сұрау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салуы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бойынша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салыстыру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апта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сайын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немесе</a:t>
            </a:r>
            <a:r>
              <a:rPr lang="ru-RU" sz="2100" kern="0" dirty="0">
                <a:solidFill>
                  <a:srgbClr val="006699"/>
                </a:solidFill>
              </a:rPr>
              <a:t> он </a:t>
            </a:r>
            <a:r>
              <a:rPr lang="ru-RU" sz="2100" kern="0" dirty="0" err="1">
                <a:solidFill>
                  <a:srgbClr val="006699"/>
                </a:solidFill>
              </a:rPr>
              <a:t>күн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сайын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жүзеге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асырылады</a:t>
            </a:r>
            <a:r>
              <a:rPr lang="ru-RU" sz="2100" kern="0" dirty="0">
                <a:solidFill>
                  <a:srgbClr val="006699"/>
                </a:solidFill>
              </a:rPr>
              <a:t>. </a:t>
            </a:r>
            <a:endParaRPr lang="ru-RU" sz="2100" kern="0" dirty="0">
              <a:solidFill>
                <a:srgbClr val="006699"/>
              </a:solidFill>
            </a:endParaRP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100" kern="0" dirty="0" err="1">
                <a:solidFill>
                  <a:srgbClr val="006699"/>
                </a:solidFill>
              </a:rPr>
              <a:t>Нақты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көлемдер</a:t>
            </a:r>
            <a:r>
              <a:rPr lang="ru-RU" sz="2100" kern="0" dirty="0">
                <a:solidFill>
                  <a:srgbClr val="006699"/>
                </a:solidFill>
              </a:rPr>
              <a:t> ай </a:t>
            </a:r>
            <a:r>
              <a:rPr lang="ru-RU" sz="2100" kern="0" dirty="0" err="1">
                <a:solidFill>
                  <a:srgbClr val="006699"/>
                </a:solidFill>
              </a:rPr>
              <a:t>сайын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өндірістік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көрсету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туралы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актілермен</a:t>
            </a:r>
            <a:r>
              <a:rPr lang="ru-RU" sz="2100" kern="0" dirty="0">
                <a:solidFill>
                  <a:srgbClr val="006699"/>
                </a:solidFill>
              </a:rPr>
              <a:t>, </a:t>
            </a:r>
            <a:r>
              <a:rPr lang="ru-RU" sz="2100" kern="0" dirty="0" err="1">
                <a:solidFill>
                  <a:srgbClr val="006699"/>
                </a:solidFill>
              </a:rPr>
              <a:t>сондай-ақ</a:t>
            </a:r>
            <a:r>
              <a:rPr lang="ru-RU" sz="2100" kern="0" dirty="0">
                <a:solidFill>
                  <a:srgbClr val="006699"/>
                </a:solidFill>
              </a:rPr>
              <a:t> «ПМХЗ» ЖШС </a:t>
            </a:r>
            <a:r>
              <a:rPr lang="ru-RU" sz="2100" kern="0" dirty="0" err="1">
                <a:solidFill>
                  <a:srgbClr val="006699"/>
                </a:solidFill>
              </a:rPr>
              <a:t>және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қосалқы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тұтынушылар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тарапынан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қол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қойылған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кірме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жолдар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бойынша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көрсетуге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арналған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тізілімдермен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расталады</a:t>
            </a:r>
            <a:r>
              <a:rPr lang="ru-RU" sz="2100" kern="0" dirty="0" smtClean="0">
                <a:solidFill>
                  <a:srgbClr val="006699"/>
                </a:solidFill>
              </a:rPr>
              <a:t>.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100" kern="0" dirty="0">
                <a:solidFill>
                  <a:srgbClr val="006699"/>
                </a:solidFill>
              </a:rPr>
              <a:t>«ПМХЗ» ЖШС 2026 </a:t>
            </a:r>
            <a:r>
              <a:rPr lang="ru-RU" sz="2100" kern="0" dirty="0" err="1">
                <a:solidFill>
                  <a:srgbClr val="006699"/>
                </a:solidFill>
              </a:rPr>
              <a:t>жылы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реттелетін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қызметтердің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сенімділігі</a:t>
            </a:r>
            <a:r>
              <a:rPr lang="ru-RU" sz="2100" kern="0" dirty="0">
                <a:solidFill>
                  <a:srgbClr val="006699"/>
                </a:solidFill>
              </a:rPr>
              <a:t> мен </a:t>
            </a:r>
            <a:r>
              <a:rPr lang="ru-RU" sz="2100" kern="0" dirty="0" err="1">
                <a:solidFill>
                  <a:srgbClr val="006699"/>
                </a:solidFill>
              </a:rPr>
              <a:t>сапасын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арттыру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көрсеткіштерін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орындау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бойынша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жұмыстарды</a:t>
            </a:r>
            <a:r>
              <a:rPr lang="ru-RU" sz="2100" kern="0" dirty="0">
                <a:solidFill>
                  <a:srgbClr val="006699"/>
                </a:solidFill>
              </a:rPr>
              <a:t> </a:t>
            </a:r>
            <a:r>
              <a:rPr lang="ru-RU" sz="2100" kern="0" dirty="0" err="1">
                <a:solidFill>
                  <a:srgbClr val="006699"/>
                </a:solidFill>
              </a:rPr>
              <a:t>жалғастырады</a:t>
            </a:r>
            <a:r>
              <a:rPr lang="ru-RU" sz="2100" kern="0" dirty="0">
                <a:solidFill>
                  <a:srgbClr val="006699"/>
                </a:solidFill>
              </a:rPr>
              <a:t>.</a:t>
            </a:r>
            <a:endParaRPr kumimoji="0" lang="ru-RU" sz="2100" b="0" i="0" strike="noStrike" kern="0" cap="none" spc="0" normalizeH="0" baseline="0" noProof="0" dirty="0">
              <a:ln>
                <a:noFill/>
              </a:ln>
              <a:solidFill>
                <a:srgbClr val="006699"/>
              </a:solidFill>
              <a:effectLst/>
              <a:uLnTx/>
              <a:uFillTx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39973" y="818707"/>
            <a:ext cx="94948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Тұтынушылармен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«ПМХЗ» ЖШС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перспективалары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endParaRPr lang="ru-RU" b="1" dirty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6336" y="1039531"/>
            <a:ext cx="10140778" cy="459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115000"/>
              </a:lnSpc>
              <a:spcBef>
                <a:spcPct val="20000"/>
              </a:spcBef>
            </a:pP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«Павлодар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-химия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зауыты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ЖШС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кәсіпорындарының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«Павлодар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-химия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зауыты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ЖШС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реттелетін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err="1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жылжымалы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құрамның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жүруі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endParaRPr lang="ru-RU" sz="1600" b="1" dirty="0" smtClean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err="1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маневрлік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тиеу-түсіру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операцияларында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көзделмеген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құрамның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тұрағы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defRPr/>
            </a:pP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мамырдан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01.05.25ж.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тарифтік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сметалар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бекітілді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31.04.2026ж.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тарифтер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 defTabSz="914400">
              <a:defRPr/>
            </a:pP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құрамның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жүруі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ҚҚС-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91,94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/вагон км;</a:t>
            </a:r>
          </a:p>
          <a:p>
            <a:pPr marL="285750" lvl="0" indent="-285750" algn="just" defTabSz="914400">
              <a:buFontTx/>
              <a:buChar char="-"/>
              <a:defRPr/>
            </a:pPr>
            <a:r>
              <a:rPr lang="ru-RU" sz="1600" b="1" dirty="0" err="1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маневрлік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тиеу-түсіру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операцияларында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көзделмеген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жылжымалы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құрамның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тұрағы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ҚҚС-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173,83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/вагон/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defRPr/>
            </a:pP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«Павлодар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мұнай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-химия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зауыты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 ЖШС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кірме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жолдар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қызметін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есепті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кезеңнің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11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айында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49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тұтынушыға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жүзеге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асырды</a:t>
            </a:r>
            <a:r>
              <a:rPr lang="ru-RU" sz="1600" b="1" dirty="0">
                <a:solidFill>
                  <a:srgbClr val="0066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srgbClr val="0066CC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3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71568" y="44889"/>
            <a:ext cx="70103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Информация о постатейном исполнении тарифной сметы на услугу</a:t>
            </a:r>
            <a:r>
              <a:rPr kumimoji="0" lang="ru-RU" sz="14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по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предоставлению подъездного пути для проезда подвижного состава при условии отсутствия конкурентного подъездного пути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, тыс.тенге</a:t>
            </a:r>
            <a:endPara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4525"/>
              </p:ext>
            </p:extLst>
          </p:nvPr>
        </p:nvGraphicFramePr>
        <p:xfrm>
          <a:off x="127592" y="818707"/>
          <a:ext cx="10398642" cy="5082369"/>
        </p:xfrm>
        <a:graphic>
          <a:graphicData uri="http://schemas.openxmlformats.org/drawingml/2006/table">
            <a:tbl>
              <a:tblPr/>
              <a:tblGrid>
                <a:gridCol w="324988">
                  <a:extLst>
                    <a:ext uri="{9D8B030D-6E8A-4147-A177-3AD203B41FA5}">
                      <a16:colId xmlns:a16="http://schemas.microsoft.com/office/drawing/2014/main" val="847722145"/>
                    </a:ext>
                  </a:extLst>
                </a:gridCol>
                <a:gridCol w="3091457">
                  <a:extLst>
                    <a:ext uri="{9D8B030D-6E8A-4147-A177-3AD203B41FA5}">
                      <a16:colId xmlns:a16="http://schemas.microsoft.com/office/drawing/2014/main" val="3406998175"/>
                    </a:ext>
                  </a:extLst>
                </a:gridCol>
                <a:gridCol w="1413310">
                  <a:extLst>
                    <a:ext uri="{9D8B030D-6E8A-4147-A177-3AD203B41FA5}">
                      <a16:colId xmlns:a16="http://schemas.microsoft.com/office/drawing/2014/main" val="394417821"/>
                    </a:ext>
                  </a:extLst>
                </a:gridCol>
                <a:gridCol w="1064119">
                  <a:extLst>
                    <a:ext uri="{9D8B030D-6E8A-4147-A177-3AD203B41FA5}">
                      <a16:colId xmlns:a16="http://schemas.microsoft.com/office/drawing/2014/main" val="3304498254"/>
                    </a:ext>
                  </a:extLst>
                </a:gridCol>
                <a:gridCol w="1170530">
                  <a:extLst>
                    <a:ext uri="{9D8B030D-6E8A-4147-A177-3AD203B41FA5}">
                      <a16:colId xmlns:a16="http://schemas.microsoft.com/office/drawing/2014/main" val="636705288"/>
                    </a:ext>
                  </a:extLst>
                </a:gridCol>
                <a:gridCol w="910412">
                  <a:extLst>
                    <a:ext uri="{9D8B030D-6E8A-4147-A177-3AD203B41FA5}">
                      <a16:colId xmlns:a16="http://schemas.microsoft.com/office/drawing/2014/main" val="2265064542"/>
                    </a:ext>
                  </a:extLst>
                </a:gridCol>
                <a:gridCol w="2423826">
                  <a:extLst>
                    <a:ext uri="{9D8B030D-6E8A-4147-A177-3AD203B41FA5}">
                      <a16:colId xmlns:a16="http://schemas.microsoft.com/office/drawing/2014/main" val="71146523"/>
                    </a:ext>
                  </a:extLst>
                </a:gridCol>
              </a:tblGrid>
              <a:tr h="5218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р/с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смета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көрсеткіштерінің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Өлшем бірлігі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тарифтік сметада көзделген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Есепті кезеңдегі тарифтік сметаның нақты қалыптасқан көрсеткіштері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Ауытқу, 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Ауытқу себептері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240138"/>
                  </a:ext>
                </a:extLst>
              </a:tr>
              <a:tr h="22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Тауарларды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өндіруге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және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қызметтерді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көрсетуге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жұмсалған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шығындар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барлығы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мың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теңге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34 762,5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002442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Материалдық шығындар, барлығы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446,9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1 574,9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194514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Пайдалануға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кеткен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материалдар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272,1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1 297,0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243607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Отын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(ЖЖМ)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2424948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Сатып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алынатын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энергия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тарифтік сметада (БТС) қаражаттың жетіспеушілігі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291160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Жылу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энергиясы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1722355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Еңбекақы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төлеуге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жұмсалған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шығындар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барлығы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9 431,8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19 217,7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6588042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Еңбекақы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8 196,6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16 634,0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70826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Әлеуметтік салық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526,2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867,0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7632060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Әлеуметтік аударымдар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258,2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748,6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32845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Міндетті  әлеуметтік медициналық сақтандыру (МӘМС)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245,9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499,3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066952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 берушінің міндетті зейнетақы жарналары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204,9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468,8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512404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Негізгі қаражаттың амортизациясы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3 462,4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6 849,7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7062662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 шығыстар, барлығы, соның ішінде: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6 252,8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7 120,2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450379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Міндетті  медициналық қарау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225250"/>
                  </a:ext>
                </a:extLst>
              </a:tr>
              <a:tr h="1363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Жұмыскерді жазатайым оқиғалардан міндетті сақтандыру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379,9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355,2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1831366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Кузет кызметтері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5 224,2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4 804,2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271226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Енбекті қорғау және қауіпсіздік техникасы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442,4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973,3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3606187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Кеңсе тауарлары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036260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 шығындар: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181,3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955,5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38519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 өлшеу үлгілерін тексеру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764601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өнеркәсіптік қалдықтарды қабылдау, орналастыру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626562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мүлікке қойылатын салық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943,3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128561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Қызметтер көрсетуге кеткен барлық шығындар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34 762,5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613760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Барлық кірістер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16 522,7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21058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Кіріс (Залал)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368966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Ұсыналатын қызметтердің көлемі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вагоно/км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213 107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179 712,0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024687"/>
                  </a:ext>
                </a:extLst>
              </a:tr>
              <a:tr h="1103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 (қосылған құн салығын қоспағанда)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мың теңге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033330"/>
                  </a:ext>
                </a:extLst>
              </a:tr>
              <a:tr h="1261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 көрсетуге кеткен шығындар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мың теңге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193,43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447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83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3379" y="118525"/>
            <a:ext cx="7556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kumimoji="0" lang="ru-RU" sz="125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Информация о постатейном исполнении тарифной сметы на услугу по</a:t>
            </a:r>
            <a:r>
              <a:rPr lang="ru-RU" sz="1250" b="1" dirty="0">
                <a:solidFill>
                  <a:schemeClr val="accent1">
                    <a:lumMod val="75000"/>
                  </a:schemeClr>
                </a:solidFill>
              </a:rPr>
              <a:t> по предоставлению подъездного пути для маневровых работ, погрузки-выгрузки, других технологических операций перевозочного процесса, а также для стоянки подвижного состава, непредусмотренной технологическими операциями перевозочного процесса при отсутствии конкурентного подъездного пути</a:t>
            </a:r>
            <a:r>
              <a:rPr kumimoji="0" lang="ru-RU" sz="125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, тыс.тенге</a:t>
            </a:r>
            <a:endParaRPr kumimoji="0" lang="ru-RU" sz="125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678369"/>
              </p:ext>
            </p:extLst>
          </p:nvPr>
        </p:nvGraphicFramePr>
        <p:xfrm>
          <a:off x="262690" y="980295"/>
          <a:ext cx="10207600" cy="4930229"/>
        </p:xfrm>
        <a:graphic>
          <a:graphicData uri="http://schemas.openxmlformats.org/drawingml/2006/table">
            <a:tbl>
              <a:tblPr/>
              <a:tblGrid>
                <a:gridCol w="333310">
                  <a:extLst>
                    <a:ext uri="{9D8B030D-6E8A-4147-A177-3AD203B41FA5}">
                      <a16:colId xmlns:a16="http://schemas.microsoft.com/office/drawing/2014/main" val="630945010"/>
                    </a:ext>
                  </a:extLst>
                </a:gridCol>
                <a:gridCol w="2853961">
                  <a:extLst>
                    <a:ext uri="{9D8B030D-6E8A-4147-A177-3AD203B41FA5}">
                      <a16:colId xmlns:a16="http://schemas.microsoft.com/office/drawing/2014/main" val="1366091662"/>
                    </a:ext>
                  </a:extLst>
                </a:gridCol>
                <a:gridCol w="760362">
                  <a:extLst>
                    <a:ext uri="{9D8B030D-6E8A-4147-A177-3AD203B41FA5}">
                      <a16:colId xmlns:a16="http://schemas.microsoft.com/office/drawing/2014/main" val="1018096482"/>
                    </a:ext>
                  </a:extLst>
                </a:gridCol>
                <a:gridCol w="937432">
                  <a:extLst>
                    <a:ext uri="{9D8B030D-6E8A-4147-A177-3AD203B41FA5}">
                      <a16:colId xmlns:a16="http://schemas.microsoft.com/office/drawing/2014/main" val="3268645618"/>
                    </a:ext>
                  </a:extLst>
                </a:gridCol>
                <a:gridCol w="1104088">
                  <a:extLst>
                    <a:ext uri="{9D8B030D-6E8A-4147-A177-3AD203B41FA5}">
                      <a16:colId xmlns:a16="http://schemas.microsoft.com/office/drawing/2014/main" val="405431902"/>
                    </a:ext>
                  </a:extLst>
                </a:gridCol>
                <a:gridCol w="802026">
                  <a:extLst>
                    <a:ext uri="{9D8B030D-6E8A-4147-A177-3AD203B41FA5}">
                      <a16:colId xmlns:a16="http://schemas.microsoft.com/office/drawing/2014/main" val="2992210746"/>
                    </a:ext>
                  </a:extLst>
                </a:gridCol>
                <a:gridCol w="781193">
                  <a:extLst>
                    <a:ext uri="{9D8B030D-6E8A-4147-A177-3AD203B41FA5}">
                      <a16:colId xmlns:a16="http://schemas.microsoft.com/office/drawing/2014/main" val="519761158"/>
                    </a:ext>
                  </a:extLst>
                </a:gridCol>
                <a:gridCol w="2635228">
                  <a:extLst>
                    <a:ext uri="{9D8B030D-6E8A-4147-A177-3AD203B41FA5}">
                      <a16:colId xmlns:a16="http://schemas.microsoft.com/office/drawing/2014/main" val="3601543964"/>
                    </a:ext>
                  </a:extLst>
                </a:gridCol>
              </a:tblGrid>
              <a:tr h="4292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р/с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смета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көрсеткіштерінің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Өлшем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бірлігі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көзделген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Есепті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кезеңдегі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сметаның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қалыптасқан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көрсеткіштері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Ауытқу, мың теңге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Ауытқу, 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Ауытқу себептері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130776"/>
                  </a:ext>
                </a:extLst>
              </a:tr>
              <a:tr h="2008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Тауарларды өндіруге және қызметтерді көрсетуге жұмсалған шығындар, барлығы: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мың теңге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180 727,2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тарифтік сметада (БТС) қаражаттың жетіспеушілігі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593795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Материалдық шығындар, барлығы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5 211,1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18 358,2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13 147,1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тарифтік сметада (БТС) қаражаттың жетіспеушілігі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868867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Пайдалануға кеткен материалдар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3 172,1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15 120,2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11 948,1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тарифтік сметада (БТС) қаражаттың жетіспеушілігі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437356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Отын (ЖЖМ)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690,3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918,9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228,6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65578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Сатып алынатын энергия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1 328,9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2 177,5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848,6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486688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Жылу энергиясы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362206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Еңбекақы төлеуге жұмсалған шығындар, барлығы,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106 107,9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224 038,8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117 930,9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549171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Еңбекақы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92 211,6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193 922,6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101 711,0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814508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Әлеуметтік салық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5 920,0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10 107,0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4 187,0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05388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Әлеуметтік аударымдар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2 904,7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8 726,5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5 821,8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324820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Міндетті  әлеуметтік медициналық сақтандыру (МӘМС)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2 766,3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5 817,8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3 051,5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807402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 берушінің міндетті зейнетақы жарналары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2 305,3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5 464,9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3 159,6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492497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Негізгі қаражаттың амортизациясы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40 366,0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79 858,1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39 492,1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322125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 шығыстар, барлығы, соның ішінде: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72 856,4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83 013,1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10 156,7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898624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Міндетті  медициналық қарау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530555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Жұмыскерді жазатайым оқиғалардан міндетті сақтандыру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4 378,9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4 144,0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-234,9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251540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Кузет кызметтері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60 904,3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56 006,9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-4 897,4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743666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Енбекті қорғау және қауіпсіздік техникасы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5 156,8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11 349,1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6 192,3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936415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Кеңсе тауарлары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777059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 шығындар: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2 112,8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11 138,8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9 026,0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356636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 өлшеу үлгілерін тексеру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237501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өнеркәсіптік қалдықтарды қабылдау, орналастыру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-61,8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8387980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мүлікке қойылатын салық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1 909,6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10 997,4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9 087,8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994163"/>
                  </a:ext>
                </a:extLst>
              </a:tr>
              <a:tr h="1717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Қызметтер көрсетуге кеткен барлық шығындар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180 727,2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тарифтік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сметада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(БТС)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қаражаттың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жетіспеушілігі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747012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Барлық кірістер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-38 057,5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398892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Кіріс (Залал)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-//-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702571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Ұсыналатын қызметтердің көлемі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вагон/сағат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1 291 725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1 072 792,3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-218 932,8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ай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398293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 (қосылған құн салығын қоспағанда)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мың теңге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452087"/>
                  </a:ext>
                </a:extLst>
              </a:tr>
              <a:tr h="1004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 көрсетуге кеткен шығындар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мың теңге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377,77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944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16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8975" y="804093"/>
            <a:ext cx="8928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ПМХЗ ЖШС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қызметтерін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көрсетуден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есепті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кезең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үшін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01.05.2025ж.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бастап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31.03.2026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жыл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аралығындағы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қаржылық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нәтиже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,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мың</a:t>
            </a:r>
            <a:r>
              <a:rPr lang="ru-RU" b="1" kern="0" dirty="0">
                <a:solidFill>
                  <a:srgbClr val="006CB5"/>
                </a:solidFill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rgbClr val="006CB5"/>
                </a:solidFill>
                <a:cs typeface="Times New Roman" panose="02020603050405020304" pitchFamily="18" charset="0"/>
              </a:rPr>
              <a:t>теңгемен</a:t>
            </a:r>
            <a:endParaRPr lang="ru-RU" kern="0" dirty="0">
              <a:solidFill>
                <a:sysClr val="windowText" lastClr="0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81192"/>
              </p:ext>
            </p:extLst>
          </p:nvPr>
        </p:nvGraphicFramePr>
        <p:xfrm>
          <a:off x="908975" y="1690579"/>
          <a:ext cx="8787917" cy="3572537"/>
        </p:xfrm>
        <a:graphic>
          <a:graphicData uri="http://schemas.openxmlformats.org/drawingml/2006/table">
            <a:tbl>
              <a:tblPr/>
              <a:tblGrid>
                <a:gridCol w="3897867">
                  <a:extLst>
                    <a:ext uri="{9D8B030D-6E8A-4147-A177-3AD203B41FA5}">
                      <a16:colId xmlns:a16="http://schemas.microsoft.com/office/drawing/2014/main" val="3675645126"/>
                    </a:ext>
                  </a:extLst>
                </a:gridCol>
                <a:gridCol w="1403231">
                  <a:extLst>
                    <a:ext uri="{9D8B030D-6E8A-4147-A177-3AD203B41FA5}">
                      <a16:colId xmlns:a16="http://schemas.microsoft.com/office/drawing/2014/main" val="2943628381"/>
                    </a:ext>
                  </a:extLst>
                </a:gridCol>
                <a:gridCol w="1502450">
                  <a:extLst>
                    <a:ext uri="{9D8B030D-6E8A-4147-A177-3AD203B41FA5}">
                      <a16:colId xmlns:a16="http://schemas.microsoft.com/office/drawing/2014/main" val="2262227514"/>
                    </a:ext>
                  </a:extLst>
                </a:gridCol>
                <a:gridCol w="1984369">
                  <a:extLst>
                    <a:ext uri="{9D8B030D-6E8A-4147-A177-3AD203B41FA5}">
                      <a16:colId xmlns:a16="http://schemas.microsoft.com/office/drawing/2014/main" val="640678144"/>
                    </a:ext>
                  </a:extLst>
                </a:gridCol>
              </a:tblGrid>
              <a:tr h="5629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Түсім, мың теңге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Өзіндік құны, мың теңге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Жалпы пайда (+) / залал (-)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65066"/>
                  </a:ext>
                </a:extLst>
              </a:tr>
              <a:tr h="562945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Табиғи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монополия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саласындағы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қызметтерді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іске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асыру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барлығы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203 006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440 031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-237 025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041487"/>
                  </a:ext>
                </a:extLst>
              </a:tr>
              <a:tr h="281473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соның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ішінде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932743"/>
                  </a:ext>
                </a:extLst>
              </a:tr>
              <a:tr h="541293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жағдайда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жүруі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501979"/>
                  </a:ext>
                </a:extLst>
              </a:tr>
              <a:tr h="162388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Маневрлік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жұмыстар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тиеу-түсіру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да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сондай-ақ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кезде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операцияларында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көзделмеген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тұрағы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44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55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0780" y="775900"/>
            <a:ext cx="8928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b="1" kern="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b="1" kern="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«ПМХЗ» ЖШС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қаржы-экономикалық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көрсеткіштері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</a:t>
            </a:r>
            <a:r>
              <a:rPr lang="ru-RU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kern="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950270"/>
              </p:ext>
            </p:extLst>
          </p:nvPr>
        </p:nvGraphicFramePr>
        <p:xfrm>
          <a:off x="552892" y="1422230"/>
          <a:ext cx="9416298" cy="4328370"/>
        </p:xfrm>
        <a:graphic>
          <a:graphicData uri="http://schemas.openxmlformats.org/drawingml/2006/table">
            <a:tbl>
              <a:tblPr/>
              <a:tblGrid>
                <a:gridCol w="6325140">
                  <a:extLst>
                    <a:ext uri="{9D8B030D-6E8A-4147-A177-3AD203B41FA5}">
                      <a16:colId xmlns:a16="http://schemas.microsoft.com/office/drawing/2014/main" val="3336628238"/>
                    </a:ext>
                  </a:extLst>
                </a:gridCol>
                <a:gridCol w="1020184">
                  <a:extLst>
                    <a:ext uri="{9D8B030D-6E8A-4147-A177-3AD203B41FA5}">
                      <a16:colId xmlns:a16="http://schemas.microsoft.com/office/drawing/2014/main" val="2049530379"/>
                    </a:ext>
                  </a:extLst>
                </a:gridCol>
                <a:gridCol w="1020184">
                  <a:extLst>
                    <a:ext uri="{9D8B030D-6E8A-4147-A177-3AD203B41FA5}">
                      <a16:colId xmlns:a16="http://schemas.microsoft.com/office/drawing/2014/main" val="977354259"/>
                    </a:ext>
                  </a:extLst>
                </a:gridCol>
                <a:gridCol w="1050790">
                  <a:extLst>
                    <a:ext uri="{9D8B030D-6E8A-4147-A177-3AD203B41FA5}">
                      <a16:colId xmlns:a16="http://schemas.microsoft.com/office/drawing/2014/main" val="3084793010"/>
                    </a:ext>
                  </a:extLst>
                </a:gridCol>
              </a:tblGrid>
              <a:tr h="7367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Қаржы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нәтижесі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тарифтік смета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Бекітілген тариф, теңгемен, ҚҚС қоспағанда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Нақты мамыр 2025-наурыз 2026ж, мың теңге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66743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Кірістер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барлығы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244 135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203 006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518217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соның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ішінде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384659"/>
                  </a:ext>
                </a:extLst>
              </a:tr>
              <a:tr h="329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жағдайда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жүруі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16 523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006893"/>
                  </a:ext>
                </a:extLst>
              </a:tr>
              <a:tr h="4910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Маневрлік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жұмыстар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тиеу-түсіру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сондай-ақ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кезде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операцияларында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көзделмеген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тұрағы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550850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Шығыстар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барлығы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244 135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440 031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690719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соның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ішінде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755977"/>
                  </a:ext>
                </a:extLst>
              </a:tr>
              <a:tr h="329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 кірме жол болмаған жағдайда жылжымалы құрамның жүруі үшін кірме жолды ұсыну қызметі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19 594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34 763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649750"/>
                  </a:ext>
                </a:extLst>
              </a:tr>
              <a:tr h="4910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Маневрлік жұмыстар, тиеу-түсіру, тасымалдау процесінің басқа да технологиялық операциялары үшін, сондай-ақ бәсекелес кірме жол болмаған кезде тасымалдау процесінің технологиялық операцияларында көзделмеген жылжымалы құрамның тұрағы үшін кірме жолды ұсыну қызметі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224 541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73578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Қаржы нәтижесі: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-237 025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024588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соның ішінде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861312"/>
                  </a:ext>
                </a:extLst>
              </a:tr>
              <a:tr h="329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 кірме жол болмаған жағдайда жылжымалы құрамның жүруі үшін кірме жолды ұсыну қызметі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91,94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тенге/вагонокм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953266"/>
                  </a:ext>
                </a:extLst>
              </a:tr>
              <a:tr h="4910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Маневрлік жұмыстар, тиеу-түсіру, тасымалдау процесінің басқа да технологиялық операциялары үшін, сондай-ақ бәсекелес кірме жол болмаған кезде тасымалдау процесінің технологиялық операцияларында көзделмеген жылжымалы құрамның тұрағы үшін кірме жолды ұсыну қызметі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173,83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тенге/вагоночас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5932" marR="5932" marT="59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406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025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78197" y="818707"/>
            <a:ext cx="8888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монополия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саласына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қызметтерді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көрсетуден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</a:t>
            </a:r>
            <a:r>
              <a:rPr lang="ru-RU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2026 </a:t>
            </a:r>
            <a:r>
              <a:rPr lang="ru-RU" b="1" dirty="0" err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наурыз</a:t>
            </a:r>
            <a:endParaRPr lang="ru-RU" b="1" dirty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791010"/>
              </p:ext>
            </p:extLst>
          </p:nvPr>
        </p:nvGraphicFramePr>
        <p:xfrm>
          <a:off x="1137683" y="1669311"/>
          <a:ext cx="8282765" cy="3157869"/>
        </p:xfrm>
        <a:graphic>
          <a:graphicData uri="http://schemas.openxmlformats.org/drawingml/2006/table">
            <a:tbl>
              <a:tblPr/>
              <a:tblGrid>
                <a:gridCol w="3673806">
                  <a:extLst>
                    <a:ext uri="{9D8B030D-6E8A-4147-A177-3AD203B41FA5}">
                      <a16:colId xmlns:a16="http://schemas.microsoft.com/office/drawing/2014/main" val="2176524014"/>
                    </a:ext>
                  </a:extLst>
                </a:gridCol>
                <a:gridCol w="1322571">
                  <a:extLst>
                    <a:ext uri="{9D8B030D-6E8A-4147-A177-3AD203B41FA5}">
                      <a16:colId xmlns:a16="http://schemas.microsoft.com/office/drawing/2014/main" val="1738796403"/>
                    </a:ext>
                  </a:extLst>
                </a:gridCol>
                <a:gridCol w="1308731">
                  <a:extLst>
                    <a:ext uri="{9D8B030D-6E8A-4147-A177-3AD203B41FA5}">
                      <a16:colId xmlns:a16="http://schemas.microsoft.com/office/drawing/2014/main" val="2435942499"/>
                    </a:ext>
                  </a:extLst>
                </a:gridCol>
                <a:gridCol w="1977657">
                  <a:extLst>
                    <a:ext uri="{9D8B030D-6E8A-4147-A177-3AD203B41FA5}">
                      <a16:colId xmlns:a16="http://schemas.microsoft.com/office/drawing/2014/main" val="723092594"/>
                    </a:ext>
                  </a:extLst>
                </a:gridCol>
              </a:tblGrid>
              <a:tr h="4745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Түсім, мың теңге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Өзіндік құны, мың теңге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Жалпы пайда (+) / залал (-)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78573"/>
                  </a:ext>
                </a:extLst>
              </a:tr>
              <a:tr h="4745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Табиғи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монополия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саласындағы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қызметтерді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іске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асыру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барлығы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203 006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440 031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-237 025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962615"/>
                  </a:ext>
                </a:extLst>
              </a:tr>
              <a:tr h="2420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соның ішінде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6754"/>
                  </a:ext>
                </a:extLst>
              </a:tr>
              <a:tr h="5625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жағдайда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жүруі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34 763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-18 240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833736"/>
                  </a:ext>
                </a:extLst>
              </a:tr>
              <a:tr h="140415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Маневрлік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жұмыстар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тиеу-түсіру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сондай-ақ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бәсекелес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болмаған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кезде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тасымалдау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технологиялық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операцияларында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көзделмеген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жылжымалы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құрамның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тұрағы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үшін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кірме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жолды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беру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қызметі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186 483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405 268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-218 785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4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506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184" y="835319"/>
            <a:ext cx="103220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2025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жылғы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мамырда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- 2026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жылғы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наурызда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тұтынушылар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бойынша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бәсекелес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кірме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жолы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болмаған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жағдайда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жылжымалы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құрамның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жүруі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үшін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кірме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жолды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ұсыну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жөніндегі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қызметтердің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4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көлемі</a:t>
            </a:r>
            <a:r>
              <a:rPr lang="ru-RU" sz="14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вагонокм.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3441933"/>
              </p:ext>
            </p:extLst>
          </p:nvPr>
        </p:nvGraphicFramePr>
        <p:xfrm>
          <a:off x="4710223" y="1201478"/>
          <a:ext cx="5730949" cy="4338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814680"/>
              </p:ext>
            </p:extLst>
          </p:nvPr>
        </p:nvGraphicFramePr>
        <p:xfrm>
          <a:off x="446567" y="1724697"/>
          <a:ext cx="4412511" cy="3921193"/>
        </p:xfrm>
        <a:graphic>
          <a:graphicData uri="http://schemas.openxmlformats.org/drawingml/2006/table">
            <a:tbl>
              <a:tblPr/>
              <a:tblGrid>
                <a:gridCol w="379392">
                  <a:extLst>
                    <a:ext uri="{9D8B030D-6E8A-4147-A177-3AD203B41FA5}">
                      <a16:colId xmlns:a16="http://schemas.microsoft.com/office/drawing/2014/main" val="2385558110"/>
                    </a:ext>
                  </a:extLst>
                </a:gridCol>
                <a:gridCol w="1946455">
                  <a:extLst>
                    <a:ext uri="{9D8B030D-6E8A-4147-A177-3AD203B41FA5}">
                      <a16:colId xmlns:a16="http://schemas.microsoft.com/office/drawing/2014/main" val="1693175620"/>
                    </a:ext>
                  </a:extLst>
                </a:gridCol>
                <a:gridCol w="1105190">
                  <a:extLst>
                    <a:ext uri="{9D8B030D-6E8A-4147-A177-3AD203B41FA5}">
                      <a16:colId xmlns:a16="http://schemas.microsoft.com/office/drawing/2014/main" val="474608802"/>
                    </a:ext>
                  </a:extLst>
                </a:gridCol>
                <a:gridCol w="981474">
                  <a:extLst>
                    <a:ext uri="{9D8B030D-6E8A-4147-A177-3AD203B41FA5}">
                      <a16:colId xmlns:a16="http://schemas.microsoft.com/office/drawing/2014/main" val="211470659"/>
                    </a:ext>
                  </a:extLst>
                </a:gridCol>
              </a:tblGrid>
              <a:tr h="7636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р/с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есепті кезең, вагон сағаты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Жалпы көлемдегі үлесі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829434"/>
                  </a:ext>
                </a:extLst>
              </a:tr>
              <a:tr h="739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Жүру үшін кірме жолды беру қызметі, жиыны: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1 072 792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729497"/>
                  </a:ext>
                </a:extLst>
              </a:tr>
              <a:tr h="51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"KC Energy Group"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ЖШС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423 734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39,5%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841757"/>
                  </a:ext>
                </a:extLst>
              </a:tr>
              <a:tr h="51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"ҚазМұнайГаз" ҰК» АҚ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328 424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112458"/>
                  </a:ext>
                </a:extLst>
              </a:tr>
              <a:tr h="51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"INTERTRANS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С.А." ЖШС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42 859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879616"/>
                  </a:ext>
                </a:extLst>
              </a:tr>
              <a:tr h="51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"Компания Нефтехим 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LTD"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ЖШС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9 118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730024"/>
                  </a:ext>
                </a:extLst>
              </a:tr>
              <a:tr h="369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 тұтынушылар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268 658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809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6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708" y="760977"/>
            <a:ext cx="10462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Тасымалдау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процесінің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маневрлік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жұмыстары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тиеу-түсіру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басқа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да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технологиялық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операциялары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үшін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сондай-ақ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2025- 2026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мамырда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тұтынушылар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вагон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сағаттары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бойынша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бәсекелес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кірме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жолы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болмаған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кезде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тасымалдау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процесінің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технологиялық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операцияларында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көзделмеген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жылжымалы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құрамның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тұрағы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үшін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кірме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жолды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ұсыну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бойынша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көрсетілетін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қызметтер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көлемі</a:t>
            </a: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kumimoji="0" lang="ru-RU" sz="1600" b="0" i="0" u="none" strike="noStrike" kern="0" cap="none" spc="0" normalizeH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898338"/>
              </p:ext>
            </p:extLst>
          </p:nvPr>
        </p:nvGraphicFramePr>
        <p:xfrm>
          <a:off x="4784651" y="1838195"/>
          <a:ext cx="5875111" cy="4014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412737"/>
              </p:ext>
            </p:extLst>
          </p:nvPr>
        </p:nvGraphicFramePr>
        <p:xfrm>
          <a:off x="531628" y="1848867"/>
          <a:ext cx="4369980" cy="4004212"/>
        </p:xfrm>
        <a:graphic>
          <a:graphicData uri="http://schemas.openxmlformats.org/drawingml/2006/table">
            <a:tbl>
              <a:tblPr/>
              <a:tblGrid>
                <a:gridCol w="375737">
                  <a:extLst>
                    <a:ext uri="{9D8B030D-6E8A-4147-A177-3AD203B41FA5}">
                      <a16:colId xmlns:a16="http://schemas.microsoft.com/office/drawing/2014/main" val="3537914066"/>
                    </a:ext>
                  </a:extLst>
                </a:gridCol>
                <a:gridCol w="1927692">
                  <a:extLst>
                    <a:ext uri="{9D8B030D-6E8A-4147-A177-3AD203B41FA5}">
                      <a16:colId xmlns:a16="http://schemas.microsoft.com/office/drawing/2014/main" val="4119260367"/>
                    </a:ext>
                  </a:extLst>
                </a:gridCol>
                <a:gridCol w="1094537">
                  <a:extLst>
                    <a:ext uri="{9D8B030D-6E8A-4147-A177-3AD203B41FA5}">
                      <a16:colId xmlns:a16="http://schemas.microsoft.com/office/drawing/2014/main" val="49675925"/>
                    </a:ext>
                  </a:extLst>
                </a:gridCol>
                <a:gridCol w="972014">
                  <a:extLst>
                    <a:ext uri="{9D8B030D-6E8A-4147-A177-3AD203B41FA5}">
                      <a16:colId xmlns:a16="http://schemas.microsoft.com/office/drawing/2014/main" val="770273198"/>
                    </a:ext>
                  </a:extLst>
                </a:gridCol>
              </a:tblGrid>
              <a:tr h="927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р/с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Атауы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есепті кезең, вагон сағаты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Жалпы көлемдегі үлесі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823095"/>
                  </a:ext>
                </a:extLst>
              </a:tr>
              <a:tr h="6219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Жүру үшін кірме жолды беру қызметі, жиыны: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1 072 792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034022"/>
                  </a:ext>
                </a:extLst>
              </a:tr>
              <a:tr h="3164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"KC Energy Group"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ЖШС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423 734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39,5%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1778"/>
                  </a:ext>
                </a:extLst>
              </a:tr>
              <a:tr h="3164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"ҚазМұнайГаз" ҰК» АҚ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328 424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6880464"/>
                  </a:ext>
                </a:extLst>
              </a:tr>
              <a:tr h="6219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"INTERTRANS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С.А." ЖШС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42 859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58668"/>
                  </a:ext>
                </a:extLst>
              </a:tr>
              <a:tr h="6219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"Компания Нефтехим 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LTD"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ЖШС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9 118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604376"/>
                  </a:ext>
                </a:extLst>
              </a:tr>
              <a:tr h="3164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Басқа тұтынушылар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268 658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18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41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5 лет_ЛЭД Актовый зал.pptx" id="{BDE3B4AE-1A50-435E-878D-861F57CE8A45}" vid="{1513A24E-1EA1-43BB-A47A-CEF817AB8F6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45 лет_ЛЭД Актовый зал 2</Template>
  <TotalTime>1273</TotalTime>
  <Words>2271</Words>
  <Application>Microsoft Office PowerPoint</Application>
  <PresentationFormat>Произвольный</PresentationFormat>
  <Paragraphs>648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ye.zhulepo@pnhz.kz</dc:creator>
  <cp:lastModifiedBy>Людвиг Елена Геннадьевна</cp:lastModifiedBy>
  <cp:revision>165</cp:revision>
  <dcterms:created xsi:type="dcterms:W3CDTF">2023-04-21T06:34:07Z</dcterms:created>
  <dcterms:modified xsi:type="dcterms:W3CDTF">2026-04-15T07:14:27Z</dcterms:modified>
</cp:coreProperties>
</file>