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7" r:id="rId2"/>
    <p:sldId id="258" r:id="rId3"/>
    <p:sldId id="262" r:id="rId4"/>
    <p:sldId id="263" r:id="rId5"/>
    <p:sldId id="274" r:id="rId6"/>
    <p:sldId id="272" r:id="rId7"/>
    <p:sldId id="275" r:id="rId8"/>
    <p:sldId id="267" r:id="rId9"/>
    <p:sldId id="268" r:id="rId10"/>
    <p:sldId id="273" r:id="rId11"/>
    <p:sldId id="270" r:id="rId12"/>
  </p:sldIdLst>
  <p:sldSz cx="10799763" cy="6076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A24CBDBF-C50B-4AF8-B671-1B317234B2F0}">
          <p14:sldIdLst>
            <p14:sldId id="257"/>
            <p14:sldId id="258"/>
            <p14:sldId id="262"/>
            <p14:sldId id="263"/>
            <p14:sldId id="274"/>
            <p14:sldId id="272"/>
            <p14:sldId id="275"/>
            <p14:sldId id="267"/>
            <p14:sldId id="268"/>
            <p14:sldId id="273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914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33CC"/>
    <a:srgbClr val="000099"/>
    <a:srgbClr val="003399"/>
    <a:srgbClr val="006699"/>
    <a:srgbClr val="006666"/>
    <a:srgbClr val="0000FF"/>
    <a:srgbClr val="800080"/>
    <a:srgbClr val="66006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2674" autoAdjust="0"/>
  </p:normalViewPr>
  <p:slideViewPr>
    <p:cSldViewPr snapToGrid="0" showGuides="1">
      <p:cViewPr varScale="1">
        <p:scale>
          <a:sx n="72" d="100"/>
          <a:sy n="72" d="100"/>
        </p:scale>
        <p:origin x="648" y="67"/>
      </p:cViewPr>
      <p:guideLst>
        <p:guide orient="horz" pos="1914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NHZV01\dbase\NHZ\&#1057;&#1045;&#1052;\&#1055;&#1091;&#1073;&#1083;&#1080;&#1095;&#1085;&#1099;&#1081;%20&#1086;&#1090;&#1095;&#1077;&#1090;\&#1055;&#1091;&#1073;&#1083;&#1080;&#1095;&#1085;&#1099;&#1081;%20&#1086;&#1090;&#1095;&#1077;&#1090;%202026\&#1055;&#1091;&#1073;&#1083;&#1080;&#1095;&#1085;&#1099;&#1081;%20&#1086;&#1090;&#1095;&#1077;&#1090;%201%20&#1087;&#1086;&#1083;&#1091;&#1075;&#1086;&#1076;&#1080;&#1077;%202026&#1075;%20&#1087;&#1086;&#1076;&#1098;&#1077;&#1079;&#1076;&#1085;&#1099;&#1077;%20&#1087;&#1091;&#1090;&#1080;\&#1040;&#1085;&#1072;&#1083;&#1080;&#1079;%20&#1082;%20&#1087;&#1091;&#1073;&#1083;&#1080;&#1095;&#1085;&#1099;&#1084;%20&#1089;&#1083;&#1091;&#1096;&#1072;&#1085;&#1080;&#1103;&#1084;%20&#1062;&#1054;&#1055;&#1055;%201%20&#1087;&#1086;&#1083;&#1091;&#1075;&#1086;&#1076;&#1080;&#1077;%202026%20&#1075;&#1086;&#1076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NHZV01\dbase\NHZ\&#1057;&#1045;&#1052;\&#1055;&#1091;&#1073;&#1083;&#1080;&#1095;&#1085;&#1099;&#1081;%20&#1086;&#1090;&#1095;&#1077;&#1090;\&#1055;&#1091;&#1073;&#1083;&#1080;&#1095;&#1085;&#1099;&#1081;%20&#1086;&#1090;&#1095;&#1077;&#1090;%202026\&#1055;&#1091;&#1073;&#1083;&#1080;&#1095;&#1085;&#1099;&#1081;%20&#1086;&#1090;&#1095;&#1077;&#1090;%201%20&#1087;&#1086;&#1083;&#1091;&#1075;&#1086;&#1076;&#1080;&#1077;%202026&#1075;%20&#1087;&#1086;&#1076;&#1098;&#1077;&#1079;&#1076;&#1085;&#1099;&#1077;%20&#1087;&#1091;&#1090;&#1080;\&#1040;&#1085;&#1072;&#1083;&#1080;&#1079;%20&#1082;%20&#1087;&#1091;&#1073;&#1083;&#1080;&#1095;&#1085;&#1099;&#1084;%20&#1089;&#1083;&#1091;&#1096;&#1072;&#1085;&#1080;&#1103;&#1084;%20&#1062;&#1054;&#1055;&#1055;%201%20&#1087;&#1086;&#1083;&#1091;&#1075;&#1086;&#1076;&#1080;&#1077;%202026%20&#1075;&#1086;&#1076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603226187111522"/>
          <c:y val="0.17429189352717075"/>
          <c:w val="0.67892156862745101"/>
          <c:h val="0.5238311523116348"/>
        </c:manualLayout>
      </c:layout>
      <c:pie3D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rgbClr val="34DEE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32-4668-8E67-85FD5887E36F}"/>
              </c:ext>
            </c:extLst>
          </c:dPt>
          <c:dPt>
            <c:idx val="1"/>
            <c:bubble3D val="0"/>
            <c:spPr>
              <a:solidFill>
                <a:srgbClr val="CC00C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132-4668-8E67-85FD5887E36F}"/>
              </c:ext>
            </c:extLst>
          </c:dPt>
          <c:dPt>
            <c:idx val="2"/>
            <c:bubble3D val="0"/>
            <c:spPr>
              <a:solidFill>
                <a:srgbClr val="FF00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132-4668-8E67-85FD5887E36F}"/>
              </c:ext>
            </c:extLst>
          </c:dPt>
          <c:dPt>
            <c:idx val="3"/>
            <c:bubble3D val="0"/>
            <c:spPr>
              <a:solidFill>
                <a:srgbClr val="FF33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132-4668-8E67-85FD5887E36F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132-4668-8E67-85FD5887E36F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132-4668-8E67-85FD5887E36F}"/>
              </c:ext>
            </c:extLst>
          </c:dPt>
          <c:dLbls>
            <c:dLbl>
              <c:idx val="0"/>
              <c:layout>
                <c:manualLayout>
                  <c:x val="2.2985650708397198E-2"/>
                  <c:y val="3.373729450302558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defRPr>
                    </a:pPr>
                    <a:fld id="{9F8C15DE-E274-4AA1-BDCB-DBB30EB95817}" type="CATEGORYNAME">
                      <a:rPr lang="ru-RU"/>
                      <a:pPr>
                        <a:defRPr sz="1100" b="1">
                          <a:latin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/>
                      <a:t> </a:t>
                    </a:r>
                    <a:fld id="{541DD484-8158-43FD-B4FC-8F249F8EE617}" type="VALUE">
                      <a:rPr lang="en-US" baseline="0"/>
                      <a:pPr>
                        <a:defRPr sz="1100" b="1">
                          <a:latin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28134105635815"/>
                      <c:h val="0.127745648054794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32-4668-8E67-85FD5887E36F}"/>
                </c:ext>
              </c:extLst>
            </c:dLbl>
            <c:dLbl>
              <c:idx val="1"/>
              <c:layout>
                <c:manualLayout>
                  <c:x val="-0.49548316175489238"/>
                  <c:y val="0.16760186252487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08926950498778"/>
                      <c:h val="0.137555910639076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132-4668-8E67-85FD5887E36F}"/>
                </c:ext>
              </c:extLst>
            </c:dLbl>
            <c:dLbl>
              <c:idx val="2"/>
              <c:layout>
                <c:manualLayout>
                  <c:x val="-0.14490884264763593"/>
                  <c:y val="0.186960170961785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1084618490336"/>
                      <c:h val="0.14133070602176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132-4668-8E67-85FD5887E36F}"/>
                </c:ext>
              </c:extLst>
            </c:dLbl>
            <c:dLbl>
              <c:idx val="3"/>
              <c:layout>
                <c:manualLayout>
                  <c:x val="-1.5465911762804809E-2"/>
                  <c:y val="6.1880150190986437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83399390543776"/>
                      <c:h val="0.115647460049210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132-4668-8E67-85FD5887E36F}"/>
                </c:ext>
              </c:extLst>
            </c:dLbl>
            <c:dLbl>
              <c:idx val="4"/>
              <c:layout>
                <c:manualLayout>
                  <c:x val="2.4774529275905181E-3"/>
                  <c:y val="-9.1726930900777076E-2"/>
                </c:manualLayout>
              </c:layout>
              <c:tx>
                <c:rich>
                  <a:bodyPr/>
                  <a:lstStyle/>
                  <a:p>
                    <a:fld id="{4999EE80-29C1-41EC-AA5D-858CD28601DF}" type="CATEGORYNAME">
                      <a:rPr lang="en-US"/>
                      <a:pPr/>
                      <a:t>[ИМЯ КАТЕГОРИИ]</a:t>
                    </a:fld>
                    <a:r>
                      <a:rPr lang="en-US" baseline="0"/>
                      <a:t>; </a:t>
                    </a:r>
                    <a:fld id="{EC383218-E1BF-40A6-90D9-52B86033DC45}" type="VALUE">
                      <a:rPr lang="en-US" baseline="0"/>
                      <a:pPr/>
                      <a:t>[ЗНАЧЕНИЕ]</a:t>
                    </a:fld>
                    <a:r>
                      <a:rPr lang="en-US" baseline="0"/>
                      <a:t> 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132-4668-8E67-85FD5887E36F}"/>
                </c:ext>
              </c:extLst>
            </c:dLbl>
            <c:dLbl>
              <c:idx val="5"/>
              <c:layout>
                <c:manualLayout>
                  <c:x val="-1.567000508990761E-2"/>
                  <c:y val="-0.2121208548491183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132-4668-8E67-85FD5887E3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'Объёмы проезд, структура'!$B$8:$B$13</c:f>
              <c:strCache>
                <c:ptCount val="6"/>
                <c:pt idx="0">
                  <c:v>ТОО "INTERTRANS С.А."</c:v>
                </c:pt>
                <c:pt idx="1">
                  <c:v>ТОО "ГазИндустрия"</c:v>
                </c:pt>
                <c:pt idx="2">
                  <c:v>ТОО "Компания Нефтехим LTD"</c:v>
                </c:pt>
                <c:pt idx="3">
                  <c:v>АО НК "КазМунайГаз"</c:v>
                </c:pt>
                <c:pt idx="4">
                  <c:v>ТОО "KC Energy Group"</c:v>
                </c:pt>
                <c:pt idx="5">
                  <c:v>Другие потребители</c:v>
                </c:pt>
              </c:strCache>
            </c:strRef>
          </c:cat>
          <c:val>
            <c:numRef>
              <c:f>'Объёмы проезд, структура'!$C$8:$C$13</c:f>
              <c:numCache>
                <c:formatCode>#,##0</c:formatCode>
                <c:ptCount val="6"/>
                <c:pt idx="0">
                  <c:v>3790</c:v>
                </c:pt>
                <c:pt idx="1">
                  <c:v>228.48</c:v>
                </c:pt>
                <c:pt idx="2">
                  <c:v>157.21019999999999</c:v>
                </c:pt>
                <c:pt idx="3">
                  <c:v>33815.165399999998</c:v>
                </c:pt>
                <c:pt idx="4">
                  <c:v>27911.056199999999</c:v>
                </c:pt>
                <c:pt idx="5">
                  <c:v>45234.10855932127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132-4668-8E67-85FD5887E36F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B132-4668-8E67-85FD5887E36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B132-4668-8E67-85FD5887E36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B132-4668-8E67-85FD5887E36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B132-4668-8E67-85FD5887E36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B132-4668-8E67-85FD5887E36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B132-4668-8E67-85FD5887E36F}"/>
              </c:ext>
            </c:extLst>
          </c:dPt>
          <c:cat>
            <c:strRef>
              <c:f>'Объёмы проезд, структура'!$B$8:$B$13</c:f>
              <c:strCache>
                <c:ptCount val="6"/>
                <c:pt idx="0">
                  <c:v>ТОО "INTERTRANS С.А."</c:v>
                </c:pt>
                <c:pt idx="1">
                  <c:v>ТОО "ГазИндустрия"</c:v>
                </c:pt>
                <c:pt idx="2">
                  <c:v>ТОО "Компания Нефтехим LTD"</c:v>
                </c:pt>
                <c:pt idx="3">
                  <c:v>АО НК "КазМунайГаз"</c:v>
                </c:pt>
                <c:pt idx="4">
                  <c:v>ТОО "KC Energy Group"</c:v>
                </c:pt>
                <c:pt idx="5">
                  <c:v>Другие потребители</c:v>
                </c:pt>
              </c:strCache>
            </c:strRef>
          </c:cat>
          <c:val>
            <c:numRef>
              <c:f>'Объёмы проезд, структура'!$D$8:$D$13</c:f>
              <c:numCache>
                <c:formatCode>0.0%</c:formatCode>
                <c:ptCount val="6"/>
                <c:pt idx="0">
                  <c:v>3.4102354823812284E-2</c:v>
                </c:pt>
                <c:pt idx="1">
                  <c:v>2.0558591108561031E-3</c:v>
                </c:pt>
                <c:pt idx="2">
                  <c:v>1.4145746760745367E-3</c:v>
                </c:pt>
                <c:pt idx="3">
                  <c:v>0.30426827675374679</c:v>
                </c:pt>
                <c:pt idx="4">
                  <c:v>0.25114320370442367</c:v>
                </c:pt>
                <c:pt idx="5">
                  <c:v>0.40701573093108662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B132-4668-8E67-85FD5887E3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55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181400759857202E-2"/>
          <c:y val="0.10581946257049009"/>
          <c:w val="0.71774094027720214"/>
          <c:h val="0.7078176560917437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34DEE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B19-481F-A7EE-32FC174887F8}"/>
              </c:ext>
            </c:extLst>
          </c:dPt>
          <c:dPt>
            <c:idx val="1"/>
            <c:bubble3D val="0"/>
            <c:explosion val="15"/>
            <c:spPr>
              <a:solidFill>
                <a:srgbClr val="80008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B19-481F-A7EE-32FC174887F8}"/>
              </c:ext>
            </c:extLst>
          </c:dPt>
          <c:dPt>
            <c:idx val="2"/>
            <c:bubble3D val="0"/>
            <c:spPr>
              <a:solidFill>
                <a:srgbClr val="FF33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B19-481F-A7EE-32FC174887F8}"/>
              </c:ext>
            </c:extLst>
          </c:dPt>
          <c:dPt>
            <c:idx val="3"/>
            <c:bubble3D val="0"/>
            <c:explosion val="1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B19-481F-A7EE-32FC174887F8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B19-481F-A7EE-32FC174887F8}"/>
              </c:ext>
            </c:extLst>
          </c:dPt>
          <c:dLbls>
            <c:dLbl>
              <c:idx val="0"/>
              <c:layout>
                <c:manualLayout>
                  <c:x val="7.9591982970802139E-2"/>
                  <c:y val="5.4341866138994332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19-481F-A7EE-32FC174887F8}"/>
                </c:ext>
              </c:extLst>
            </c:dLbl>
            <c:dLbl>
              <c:idx val="1"/>
              <c:layout>
                <c:manualLayout>
                  <c:x val="-0.24555439334556442"/>
                  <c:y val="3.6179848285277948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B19-481F-A7EE-32FC174887F8}"/>
                </c:ext>
              </c:extLst>
            </c:dLbl>
            <c:dLbl>
              <c:idx val="2"/>
              <c:layout>
                <c:manualLayout>
                  <c:x val="0"/>
                  <c:y val="3.421843945807352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B19-481F-A7EE-32FC174887F8}"/>
                </c:ext>
              </c:extLst>
            </c:dLbl>
            <c:dLbl>
              <c:idx val="3"/>
              <c:layout>
                <c:manualLayout>
                  <c:x val="0.1295637666944717"/>
                  <c:y val="-1.5770044873423081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B19-481F-A7EE-32FC174887F8}"/>
                </c:ext>
              </c:extLst>
            </c:dLbl>
            <c:dLbl>
              <c:idx val="4"/>
              <c:layout>
                <c:manualLayout>
                  <c:x val="4.2128484027915337E-2"/>
                  <c:y val="1.997242079711016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B19-481F-A7EE-32FC174887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'Объёмы стоянка и структура'!$B$8:$B$12</c:f>
              <c:strCache>
                <c:ptCount val="5"/>
                <c:pt idx="0">
                  <c:v>ТОО "INTERTRANS С.А."</c:v>
                </c:pt>
                <c:pt idx="1">
                  <c:v>ТОО "Компания Нефтехим LTD"</c:v>
                </c:pt>
                <c:pt idx="2">
                  <c:v>АО НК "КазМунайГаз"</c:v>
                </c:pt>
                <c:pt idx="3">
                  <c:v>ТОО "KC Energy Group"</c:v>
                </c:pt>
                <c:pt idx="4">
                  <c:v>Другие потребители</c:v>
                </c:pt>
              </c:strCache>
            </c:strRef>
          </c:cat>
          <c:val>
            <c:numRef>
              <c:f>'Объёмы стоянка и структура'!$C$8:$C$12</c:f>
              <c:numCache>
                <c:formatCode>#,##0</c:formatCode>
                <c:ptCount val="5"/>
                <c:pt idx="0">
                  <c:v>30074.62</c:v>
                </c:pt>
                <c:pt idx="1">
                  <c:v>4038.44</c:v>
                </c:pt>
                <c:pt idx="2">
                  <c:v>199588.95</c:v>
                </c:pt>
                <c:pt idx="3">
                  <c:v>302633.82</c:v>
                </c:pt>
                <c:pt idx="4">
                  <c:v>134033.59003509185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B19-481F-A7EE-32FC174887F8}"/>
            </c:ext>
          </c:extLst>
        </c:ser>
        <c:ser>
          <c:idx val="1"/>
          <c:order val="1"/>
          <c:tx>
            <c:strRef>
              <c:f>'Объёмы стоянка и структура'!$B$8:$B$12</c:f>
              <c:strCache>
                <c:ptCount val="5"/>
                <c:pt idx="0">
                  <c:v>ТОО "INTERTRANS С.А."</c:v>
                </c:pt>
                <c:pt idx="1">
                  <c:v>ТОО "Компания Нефтехим LTD"</c:v>
                </c:pt>
                <c:pt idx="2">
                  <c:v>АО НК "КазМунайГаз"</c:v>
                </c:pt>
                <c:pt idx="3">
                  <c:v>ТОО "KC Energy Group"</c:v>
                </c:pt>
                <c:pt idx="4">
                  <c:v>Другие потребители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AB19-481F-A7EE-32FC174887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AB19-481F-A7EE-32FC174887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AB19-481F-A7EE-32FC174887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AB19-481F-A7EE-32FC174887F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AB19-481F-A7EE-32FC174887F8}"/>
              </c:ext>
            </c:extLst>
          </c:dPt>
          <c:val>
            <c:numRef>
              <c:f>'Объёмы стоянка и структура'!$C$8:$C$12</c:f>
              <c:numCache>
                <c:formatCode>#,##0</c:formatCode>
                <c:ptCount val="5"/>
                <c:pt idx="0">
                  <c:v>30074.62</c:v>
                </c:pt>
                <c:pt idx="1">
                  <c:v>4038.44</c:v>
                </c:pt>
                <c:pt idx="2">
                  <c:v>199588.95</c:v>
                </c:pt>
                <c:pt idx="3">
                  <c:v>302633.82</c:v>
                </c:pt>
                <c:pt idx="4">
                  <c:v>134033.59003509185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AB19-481F-A7EE-32FC174887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FA9E9-B15D-4057-AE0A-E12568C1544A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2BA0A-D2B5-43E2-942A-4D2064B1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650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2BA0A-D2B5-43E2-942A-4D2064B109B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885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2BA0A-D2B5-43E2-942A-4D2064B109B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25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2BA0A-D2B5-43E2-942A-4D2064B109B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789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2BA0A-D2B5-43E2-942A-4D2064B109B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2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971" y="994538"/>
            <a:ext cx="8099822" cy="2115679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191806"/>
            <a:ext cx="8099822" cy="1467189"/>
          </a:xfrm>
        </p:spPr>
        <p:txBody>
          <a:bodyPr/>
          <a:lstStyle>
            <a:lvl1pPr marL="0" indent="0" algn="ctr">
              <a:buNone/>
              <a:defRPr sz="2126"/>
            </a:lvl1pPr>
            <a:lvl2pPr marL="404988" indent="0" algn="ctr">
              <a:buNone/>
              <a:defRPr sz="1772"/>
            </a:lvl2pPr>
            <a:lvl3pPr marL="809976" indent="0" algn="ctr">
              <a:buNone/>
              <a:defRPr sz="1594"/>
            </a:lvl3pPr>
            <a:lvl4pPr marL="1214963" indent="0" algn="ctr">
              <a:buNone/>
              <a:defRPr sz="1417"/>
            </a:lvl4pPr>
            <a:lvl5pPr marL="1619951" indent="0" algn="ctr">
              <a:buNone/>
              <a:defRPr sz="1417"/>
            </a:lvl5pPr>
            <a:lvl6pPr marL="2024939" indent="0" algn="ctr">
              <a:buNone/>
              <a:defRPr sz="1417"/>
            </a:lvl6pPr>
            <a:lvl7pPr marL="2429927" indent="0" algn="ctr">
              <a:buNone/>
              <a:defRPr sz="1417"/>
            </a:lvl7pPr>
            <a:lvl8pPr marL="2834914" indent="0" algn="ctr">
              <a:buNone/>
              <a:defRPr sz="1417"/>
            </a:lvl8pPr>
            <a:lvl9pPr marL="3239902" indent="0" algn="ctr">
              <a:buNone/>
              <a:defRPr sz="1417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820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12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23541"/>
            <a:ext cx="2328699" cy="514993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323541"/>
            <a:ext cx="6851100" cy="51499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82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350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1515018"/>
            <a:ext cx="9314796" cy="2527842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4066775"/>
            <a:ext cx="9314796" cy="1329332"/>
          </a:xfrm>
        </p:spPr>
        <p:txBody>
          <a:bodyPr/>
          <a:lstStyle>
            <a:lvl1pPr marL="0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1pPr>
            <a:lvl2pPr marL="404988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09976" indent="0">
              <a:buNone/>
              <a:defRPr sz="1594">
                <a:solidFill>
                  <a:schemeClr val="tx1">
                    <a:tint val="75000"/>
                  </a:schemeClr>
                </a:solidFill>
              </a:defRPr>
            </a:lvl3pPr>
            <a:lvl4pPr marL="121496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619951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024939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42992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2834914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23990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52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617707"/>
            <a:ext cx="4589899" cy="38557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1617707"/>
            <a:ext cx="4589899" cy="38557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468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323542"/>
            <a:ext cx="9314796" cy="117459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1" y="1489697"/>
            <a:ext cx="4568806" cy="730078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1" y="2219775"/>
            <a:ext cx="4568806" cy="32649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0" y="1489697"/>
            <a:ext cx="4591306" cy="730078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0" y="2219775"/>
            <a:ext cx="4591306" cy="32649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29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83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1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05130"/>
            <a:ext cx="3483204" cy="1417955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874969"/>
            <a:ext cx="5467380" cy="4318573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823085"/>
            <a:ext cx="3483204" cy="3377490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210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05130"/>
            <a:ext cx="3483204" cy="1417955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874969"/>
            <a:ext cx="5467380" cy="4318573"/>
          </a:xfrm>
        </p:spPr>
        <p:txBody>
          <a:bodyPr anchor="t"/>
          <a:lstStyle>
            <a:lvl1pPr marL="0" indent="0">
              <a:buNone/>
              <a:defRPr sz="2835"/>
            </a:lvl1pPr>
            <a:lvl2pPr marL="404988" indent="0">
              <a:buNone/>
              <a:defRPr sz="2480"/>
            </a:lvl2pPr>
            <a:lvl3pPr marL="809976" indent="0">
              <a:buNone/>
              <a:defRPr sz="2126"/>
            </a:lvl3pPr>
            <a:lvl4pPr marL="1214963" indent="0">
              <a:buNone/>
              <a:defRPr sz="1772"/>
            </a:lvl4pPr>
            <a:lvl5pPr marL="1619951" indent="0">
              <a:buNone/>
              <a:defRPr sz="1772"/>
            </a:lvl5pPr>
            <a:lvl6pPr marL="2024939" indent="0">
              <a:buNone/>
              <a:defRPr sz="1772"/>
            </a:lvl6pPr>
            <a:lvl7pPr marL="2429927" indent="0">
              <a:buNone/>
              <a:defRPr sz="1772"/>
            </a:lvl7pPr>
            <a:lvl8pPr marL="2834914" indent="0">
              <a:buNone/>
              <a:defRPr sz="1772"/>
            </a:lvl8pPr>
            <a:lvl9pPr marL="3239902" indent="0">
              <a:buNone/>
              <a:defRPr sz="177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823085"/>
            <a:ext cx="3483204" cy="3377490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782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23542"/>
            <a:ext cx="9314796" cy="1174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617707"/>
            <a:ext cx="9314796" cy="38557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5632433"/>
            <a:ext cx="2429947" cy="3235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28B57-DBCE-4887-BCB7-59E14B3F80AB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5632433"/>
            <a:ext cx="3644920" cy="3235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5632433"/>
            <a:ext cx="2429947" cy="3235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67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09976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4" indent="-202494" algn="l" defTabSz="809976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69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57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45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33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20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08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396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88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76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63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51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39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27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14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02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804" y="1404556"/>
            <a:ext cx="7498730" cy="9632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6205" y="2259980"/>
            <a:ext cx="88721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6CB5"/>
                </a:solidFill>
                <a:effectLst/>
                <a:uLnTx/>
                <a:uFillTx/>
              </a:rPr>
              <a:t>ТОО «Павлодарский нефтехимический завод», как субъекта естественных монополий,</a:t>
            </a:r>
          </a:p>
          <a:p>
            <a:pPr lvl="0" algn="ctr" defTabSz="914400"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6CB5"/>
                </a:solidFill>
                <a:effectLst/>
                <a:uLnTx/>
                <a:uFillTx/>
              </a:rPr>
              <a:t>в сфере подъездных путей </a:t>
            </a:r>
            <a:r>
              <a:rPr lang="ru-RU" sz="2400" b="1" kern="0" dirty="0">
                <a:solidFill>
                  <a:srgbClr val="006CB5"/>
                </a:solidFill>
              </a:rPr>
              <a:t>за </a:t>
            </a:r>
            <a:r>
              <a:rPr lang="en-US" sz="2400" b="1" kern="0" dirty="0">
                <a:solidFill>
                  <a:srgbClr val="006CB5"/>
                </a:solidFill>
              </a:rPr>
              <a:t>1</a:t>
            </a:r>
            <a:r>
              <a:rPr lang="ru-RU" sz="2400" b="1" kern="0" dirty="0" smtClean="0">
                <a:solidFill>
                  <a:srgbClr val="006CB5"/>
                </a:solidFill>
              </a:rPr>
              <a:t> полугодие 202</a:t>
            </a:r>
            <a:r>
              <a:rPr lang="en-US" sz="2400" b="1" kern="0" dirty="0" smtClean="0">
                <a:solidFill>
                  <a:srgbClr val="006CB5"/>
                </a:solidFill>
              </a:rPr>
              <a:t>6</a:t>
            </a:r>
            <a:r>
              <a:rPr lang="ru-RU" sz="2400" b="1" kern="0" dirty="0" smtClean="0">
                <a:solidFill>
                  <a:srgbClr val="006CB5"/>
                </a:solidFill>
              </a:rPr>
              <a:t> </a:t>
            </a:r>
            <a:r>
              <a:rPr lang="ru-RU" sz="2400" b="1" kern="0" dirty="0">
                <a:solidFill>
                  <a:srgbClr val="006CB5"/>
                </a:solidFill>
              </a:rPr>
              <a:t>года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6CB5"/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5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96429" y="817756"/>
            <a:ext cx="72185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ea typeface="+mj-ea"/>
                <a:cs typeface="+mj-cs"/>
              </a:rPr>
              <a:t>Информация по  тарифам ТОО "ПНХЗ" как субъекта естественных монополий</a:t>
            </a:r>
            <a:endParaRPr kumimoji="0" lang="ru-RU" sz="3000" b="0" i="0" u="none" strike="noStrike" kern="0" cap="none" spc="0" normalizeH="0" baseline="0" noProof="0" dirty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125934"/>
              </p:ext>
            </p:extLst>
          </p:nvPr>
        </p:nvGraphicFramePr>
        <p:xfrm>
          <a:off x="906163" y="1833419"/>
          <a:ext cx="8748584" cy="3727122"/>
        </p:xfrm>
        <a:graphic>
          <a:graphicData uri="http://schemas.openxmlformats.org/drawingml/2006/table">
            <a:tbl>
              <a:tblPr/>
              <a:tblGrid>
                <a:gridCol w="3882009">
                  <a:extLst>
                    <a:ext uri="{9D8B030D-6E8A-4147-A177-3AD203B41FA5}">
                      <a16:colId xmlns:a16="http://schemas.microsoft.com/office/drawing/2014/main" val="2867692493"/>
                    </a:ext>
                  </a:extLst>
                </a:gridCol>
                <a:gridCol w="1322133">
                  <a:extLst>
                    <a:ext uri="{9D8B030D-6E8A-4147-A177-3AD203B41FA5}">
                      <a16:colId xmlns:a16="http://schemas.microsoft.com/office/drawing/2014/main" val="3914107130"/>
                    </a:ext>
                  </a:extLst>
                </a:gridCol>
                <a:gridCol w="1828482">
                  <a:extLst>
                    <a:ext uri="{9D8B030D-6E8A-4147-A177-3AD203B41FA5}">
                      <a16:colId xmlns:a16="http://schemas.microsoft.com/office/drawing/2014/main" val="103131929"/>
                    </a:ext>
                  </a:extLst>
                </a:gridCol>
                <a:gridCol w="1715960">
                  <a:extLst>
                    <a:ext uri="{9D8B030D-6E8A-4147-A177-3AD203B41FA5}">
                      <a16:colId xmlns:a16="http://schemas.microsoft.com/office/drawing/2014/main" val="3606328193"/>
                    </a:ext>
                  </a:extLst>
                </a:gridCol>
              </a:tblGrid>
              <a:tr h="6589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услуги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измерения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Тариф, ТОО "ПНХЗ" тенге, без учета НДС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введения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54266"/>
                  </a:ext>
                </a:extLst>
              </a:tr>
              <a:tr h="928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 по предоставлению подъездного пути для проезда подвижного состава при условии отсутствия конкурентного подъездного пути 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тенге/вагонокм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91,94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01.05.2025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30.04.2026г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7810820"/>
                  </a:ext>
                </a:extLst>
              </a:tr>
              <a:tr h="2139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 по 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тенге/вагоночас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173,83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01.05.2025 по 30.04.2026г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0773917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06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3415" y="1418448"/>
            <a:ext cx="9790769" cy="3841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100" b="0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</a:rPr>
              <a:t>Потребность потребителей в оказываемых услугах, относящихся к сфере естественных монополий, определяется при заключении договоров на оказание услуг. </a:t>
            </a:r>
          </a:p>
          <a:p>
            <a:pPr marL="34290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100" kern="0" dirty="0">
                <a:solidFill>
                  <a:srgbClr val="0066CC"/>
                </a:solidFill>
              </a:rPr>
              <a:t>Ежемесячно проводится работа по сверке </a:t>
            </a:r>
            <a:r>
              <a:rPr lang="ru-RU" sz="2100" kern="0" dirty="0" smtClean="0">
                <a:solidFill>
                  <a:srgbClr val="0066CC"/>
                </a:solidFill>
              </a:rPr>
              <a:t>объемов потребления </a:t>
            </a:r>
            <a:r>
              <a:rPr lang="ru-RU" sz="2100" kern="0" dirty="0">
                <a:solidFill>
                  <a:srgbClr val="0066CC"/>
                </a:solidFill>
              </a:rPr>
              <a:t>с потребителями услуг, а так же по запросу некоторых потребителей услуг сверка осуществляется еженедельно либо подекадно. </a:t>
            </a: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100" kern="0" dirty="0" smtClean="0">
                <a:solidFill>
                  <a:srgbClr val="0066CC"/>
                </a:solidFill>
              </a:rPr>
              <a:t>Фактические объемы ежемесячно подтверждаются актами об оказании производственных услуг, а также реестрами на оказание услуг по подъездным путям, подписанными со стороны ТОО «ПНХЗ» и  субпотребителями.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100" b="0" i="0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</a:rPr>
              <a:t>ТОО «ПНХЗ» продолжит работы по выполнению показателей повышения надежности и качества регулируемых услуг. </a:t>
            </a:r>
            <a:endParaRPr kumimoji="0" lang="ru-RU" sz="2100" b="0" i="0" strike="noStrike" kern="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61651" y="933911"/>
            <a:ext cx="81542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2400" b="1" kern="0" dirty="0" smtClean="0">
                <a:solidFill>
                  <a:srgbClr val="0066CC"/>
                </a:solidFill>
              </a:rPr>
              <a:t>О работе с потребителями и перспективах деятельности</a:t>
            </a:r>
            <a:endParaRPr lang="ru-RU" sz="2400" kern="0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276" y="826880"/>
            <a:ext cx="10140778" cy="4480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ТОО «Павлодарский нефтехимический завод» 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является 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одним из крупнейших нефтеперерабатывающих предприятий Казахстана. </a:t>
            </a:r>
            <a:endParaRPr lang="ru-RU" sz="1460" b="1" dirty="0" smtClean="0">
              <a:solidFill>
                <a:srgbClr val="0066CC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января 2023 года регулируемым 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видом деятельности ТОО «Павлодарский Нефтехимический завод» являются 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услуги: </a:t>
            </a:r>
          </a:p>
          <a:p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предоставлению подъездного пути для проезда подвижного состава при условии отсутствия конкурентного подъездного пути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>
              <a:defRPr/>
            </a:pP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мая 2025 года утверждены тарифные сметы на период с 01.05.25г. по 30.04.2026г. и оказание услуг по предоставлению подъездных путей производится по следующим тарифам:</a:t>
            </a:r>
          </a:p>
          <a:p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предоставлению подъездного пути для проезда подвижного состава при условии отсутствия конкурентного подъездного 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– </a:t>
            </a:r>
            <a:r>
              <a:rPr lang="ru-RU" sz="1460" b="1" u="sng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91,94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тенге/вагонокм без НДС;</a:t>
            </a:r>
            <a:endParaRPr lang="ru-RU" sz="1460" b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 – </a:t>
            </a:r>
            <a:r>
              <a:rPr lang="ru-RU" sz="1460" b="1" u="sng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173,83 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тенге/вагоно/час без НДС.</a:t>
            </a:r>
            <a:endParaRPr lang="ru-RU" sz="1460" b="1" dirty="0" smtClean="0">
              <a:solidFill>
                <a:srgbClr val="0066CC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defTabSz="914400">
              <a:defRPr/>
            </a:pP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подъездных 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ТОО «Павлодарский 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нефтехимический завод» </a:t>
            </a:r>
            <a:r>
              <a:rPr lang="ru-RU" sz="146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отчетный период осуществлял </a:t>
            </a:r>
            <a:r>
              <a:rPr lang="ru-RU" sz="1460" b="1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 потребителю. </a:t>
            </a:r>
            <a:endParaRPr lang="ru-RU" sz="1460" b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44958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3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1568" y="44889"/>
            <a:ext cx="70103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Информация о постатейном исполнении тарифной сметы на услугу</a:t>
            </a:r>
            <a:r>
              <a:rPr kumimoji="0" lang="ru-RU" sz="1400" b="1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по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предоставлению подъездного пути для проезда подвижного состава при условии отсутствия конкурентного подъездного пути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, тыс.тенге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796518"/>
              </p:ext>
            </p:extLst>
          </p:nvPr>
        </p:nvGraphicFramePr>
        <p:xfrm>
          <a:off x="180756" y="818710"/>
          <a:ext cx="10419904" cy="5146154"/>
        </p:xfrm>
        <a:graphic>
          <a:graphicData uri="http://schemas.openxmlformats.org/drawingml/2006/table">
            <a:tbl>
              <a:tblPr/>
              <a:tblGrid>
                <a:gridCol w="357765">
                  <a:extLst>
                    <a:ext uri="{9D8B030D-6E8A-4147-A177-3AD203B41FA5}">
                      <a16:colId xmlns:a16="http://schemas.microsoft.com/office/drawing/2014/main" val="2965613983"/>
                    </a:ext>
                  </a:extLst>
                </a:gridCol>
                <a:gridCol w="3678270">
                  <a:extLst>
                    <a:ext uri="{9D8B030D-6E8A-4147-A177-3AD203B41FA5}">
                      <a16:colId xmlns:a16="http://schemas.microsoft.com/office/drawing/2014/main" val="1143017374"/>
                    </a:ext>
                  </a:extLst>
                </a:gridCol>
                <a:gridCol w="760250">
                  <a:extLst>
                    <a:ext uri="{9D8B030D-6E8A-4147-A177-3AD203B41FA5}">
                      <a16:colId xmlns:a16="http://schemas.microsoft.com/office/drawing/2014/main" val="227332718"/>
                    </a:ext>
                  </a:extLst>
                </a:gridCol>
                <a:gridCol w="1006215">
                  <a:extLst>
                    <a:ext uri="{9D8B030D-6E8A-4147-A177-3AD203B41FA5}">
                      <a16:colId xmlns:a16="http://schemas.microsoft.com/office/drawing/2014/main" val="2716288682"/>
                    </a:ext>
                  </a:extLst>
                </a:gridCol>
                <a:gridCol w="1106835">
                  <a:extLst>
                    <a:ext uri="{9D8B030D-6E8A-4147-A177-3AD203B41FA5}">
                      <a16:colId xmlns:a16="http://schemas.microsoft.com/office/drawing/2014/main" val="957193784"/>
                    </a:ext>
                  </a:extLst>
                </a:gridCol>
                <a:gridCol w="983854">
                  <a:extLst>
                    <a:ext uri="{9D8B030D-6E8A-4147-A177-3AD203B41FA5}">
                      <a16:colId xmlns:a16="http://schemas.microsoft.com/office/drawing/2014/main" val="2793833306"/>
                    </a:ext>
                  </a:extLst>
                </a:gridCol>
                <a:gridCol w="2526715">
                  <a:extLst>
                    <a:ext uri="{9D8B030D-6E8A-4147-A177-3AD203B41FA5}">
                      <a16:colId xmlns:a16="http://schemas.microsoft.com/office/drawing/2014/main" val="3023173190"/>
                    </a:ext>
                  </a:extLst>
                </a:gridCol>
              </a:tblGrid>
              <a:tr h="8349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показателей тарифной сметы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измерения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утвержденной тарифной смете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Фактически сложившиеся показатели тарифной сметы за 1 полугодие 2026г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Отклонение, % 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Причины отклонения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000446"/>
                  </a:ext>
                </a:extLst>
              </a:tr>
              <a:tr h="2832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производство товаров и предоставление услуг, всего, в том числе: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тысяч тенге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19 594,0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24 297,7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378690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Материальные затраты, всего, в том числе: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446,9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2 877,2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006353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Материалы на эксплуатацию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272,1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2 731,9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610798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Топливо (ГСМ)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59,2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-49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709967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Энергия покупная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113,9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165141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Тепловая энергия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1,7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7342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оплату труда, всего, в том числе: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9 431,8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11 698,1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675800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</a:t>
                      </a:r>
                    </a:p>
                  </a:txBody>
                  <a:tcPr marL="4120" marR="4120" marT="4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Заработная плата 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8 196,6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10 064,2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764993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</a:t>
                      </a:r>
                    </a:p>
                  </a:txBody>
                  <a:tcPr marL="4120" marR="4120" marT="4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526,2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526,6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901258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</a:t>
                      </a:r>
                    </a:p>
                  </a:txBody>
                  <a:tcPr marL="4120" marR="4120" marT="4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Социальные отчисления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258,2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452,9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512303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2.4</a:t>
                      </a:r>
                    </a:p>
                  </a:txBody>
                  <a:tcPr marL="4120" marR="4120" marT="4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Обязательное социальное медицинское страхование (ОСМС)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245,9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302,1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465335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2.5</a:t>
                      </a:r>
                    </a:p>
                  </a:txBody>
                  <a:tcPr marL="4120" marR="4120" marT="4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Обязательные пенсионные взносы работодателя (ОПВР)</a:t>
                      </a:r>
                    </a:p>
                  </a:txBody>
                  <a:tcPr marL="49436" marR="4120" marT="4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204,9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352,3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506259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 основных средств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3 462,4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5 399,9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602801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затраты, всего, в том числе: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6 252,8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4 322,5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549689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Обязательный медицинский осмотр 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согласно графику во втором полугодии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3834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Обязательное страхование работника от несчастных случаев</a:t>
                      </a:r>
                    </a:p>
                  </a:txBody>
                  <a:tcPr marL="49436" marR="4120" marT="4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379,9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201,6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6653022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охраны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5 224,2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2 718,3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959636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Охрана труда и техника безопасности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442,4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688,5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144623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4.5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Канцелярские товары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7,5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969745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расходы, в том числе: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181,3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706,6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056408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Поверка шаблонов путеизмерительных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согласно графику во втором полугодии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563222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Прием, размещение промышленных отходов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435613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на имущество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163,8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691,4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322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211763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затрат на предоставление услуг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19 594,0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24 297,7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142971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19 594,0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10 217,8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5624486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 (Убыток)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-14 080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636584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Объём предоставляемых услуг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вагоно/км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213 107,0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111 136,0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690031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(без налога на добавленную стоимость)</a:t>
                      </a:r>
                    </a:p>
                  </a:txBody>
                  <a:tcPr marL="49436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315235"/>
                  </a:ext>
                </a:extLst>
              </a:tr>
              <a:tr h="143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оказание услуги  </a:t>
                      </a:r>
                    </a:p>
                  </a:txBody>
                  <a:tcPr marL="49436" marR="4120" marT="4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</a:p>
                  </a:txBody>
                  <a:tcPr marL="4120" marR="4120" marT="41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218,63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20" marR="4120" marT="4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101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83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85730" y="118525"/>
            <a:ext cx="768456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kumimoji="0" lang="ru-RU" sz="125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Информация о постатейном исполнении тарифной сметы на услугу по</a:t>
            </a:r>
            <a:r>
              <a:rPr lang="ru-RU" sz="1250" b="1" dirty="0">
                <a:solidFill>
                  <a:schemeClr val="accent1">
                    <a:lumMod val="75000"/>
                  </a:schemeClr>
                </a:solidFill>
              </a:rPr>
              <a:t> по 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</a:t>
            </a:r>
            <a:r>
              <a:rPr kumimoji="0" lang="ru-RU" sz="125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, тыс.тенге</a:t>
            </a:r>
            <a:endParaRPr kumimoji="0" lang="ru-RU" sz="125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630293"/>
              </p:ext>
            </p:extLst>
          </p:nvPr>
        </p:nvGraphicFramePr>
        <p:xfrm>
          <a:off x="262689" y="980299"/>
          <a:ext cx="10207602" cy="5021978"/>
        </p:xfrm>
        <a:graphic>
          <a:graphicData uri="http://schemas.openxmlformats.org/drawingml/2006/table">
            <a:tbl>
              <a:tblPr/>
              <a:tblGrid>
                <a:gridCol w="332970">
                  <a:extLst>
                    <a:ext uri="{9D8B030D-6E8A-4147-A177-3AD203B41FA5}">
                      <a16:colId xmlns:a16="http://schemas.microsoft.com/office/drawing/2014/main" val="4266797722"/>
                    </a:ext>
                  </a:extLst>
                </a:gridCol>
                <a:gridCol w="3350508">
                  <a:extLst>
                    <a:ext uri="{9D8B030D-6E8A-4147-A177-3AD203B41FA5}">
                      <a16:colId xmlns:a16="http://schemas.microsoft.com/office/drawing/2014/main" val="817679132"/>
                    </a:ext>
                  </a:extLst>
                </a:gridCol>
                <a:gridCol w="759587">
                  <a:extLst>
                    <a:ext uri="{9D8B030D-6E8A-4147-A177-3AD203B41FA5}">
                      <a16:colId xmlns:a16="http://schemas.microsoft.com/office/drawing/2014/main" val="1285713089"/>
                    </a:ext>
                  </a:extLst>
                </a:gridCol>
                <a:gridCol w="936477">
                  <a:extLst>
                    <a:ext uri="{9D8B030D-6E8A-4147-A177-3AD203B41FA5}">
                      <a16:colId xmlns:a16="http://schemas.microsoft.com/office/drawing/2014/main" val="1033121391"/>
                    </a:ext>
                  </a:extLst>
                </a:gridCol>
                <a:gridCol w="1102962">
                  <a:extLst>
                    <a:ext uri="{9D8B030D-6E8A-4147-A177-3AD203B41FA5}">
                      <a16:colId xmlns:a16="http://schemas.microsoft.com/office/drawing/2014/main" val="2094168952"/>
                    </a:ext>
                  </a:extLst>
                </a:gridCol>
                <a:gridCol w="801208">
                  <a:extLst>
                    <a:ext uri="{9D8B030D-6E8A-4147-A177-3AD203B41FA5}">
                      <a16:colId xmlns:a16="http://schemas.microsoft.com/office/drawing/2014/main" val="4195744105"/>
                    </a:ext>
                  </a:extLst>
                </a:gridCol>
                <a:gridCol w="780398">
                  <a:extLst>
                    <a:ext uri="{9D8B030D-6E8A-4147-A177-3AD203B41FA5}">
                      <a16:colId xmlns:a16="http://schemas.microsoft.com/office/drawing/2014/main" val="4176505477"/>
                    </a:ext>
                  </a:extLst>
                </a:gridCol>
                <a:gridCol w="2143492">
                  <a:extLst>
                    <a:ext uri="{9D8B030D-6E8A-4147-A177-3AD203B41FA5}">
                      <a16:colId xmlns:a16="http://schemas.microsoft.com/office/drawing/2014/main" val="1613821026"/>
                    </a:ext>
                  </a:extLst>
                </a:gridCol>
              </a:tblGrid>
              <a:tr h="7682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показателей тарифной сметы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измерения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утвержденной тарифной смете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Фактически сложившиеся показатели тарифной сметы за 1 полугодие 2026г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Отклонение, тыс.тенге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Отклонение, % 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Причины отклонения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609392"/>
                  </a:ext>
                </a:extLst>
              </a:tr>
              <a:tr h="256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производство товаров и предоставление услуг, всего, в том числе: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тысяч тенге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38 721,2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977307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Материальные затраты, всего, в том числе: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5 211,1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13 540,8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8 329,7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1004782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Материалы на эксплуатацию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3 172,1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11 848,5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8 676,4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802065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Топливо (ГСМ)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690,3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348,6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-341,7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297100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Энергия покупная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1 328,9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1 248,4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-80,5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422718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Тепловая энергия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75,5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146598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оплату труда, всего, в том числе: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106 107,9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136 375,1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30 267,2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537129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</a:t>
                      </a:r>
                    </a:p>
                  </a:txBody>
                  <a:tcPr marL="3891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Заработная плата 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92 211,6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117 329,4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25 117,8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2686984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</a:t>
                      </a:r>
                    </a:p>
                  </a:txBody>
                  <a:tcPr marL="3891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5 920,0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6 139,5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219,5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197397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</a:t>
                      </a:r>
                    </a:p>
                  </a:txBody>
                  <a:tcPr marL="3891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Социальные отчисления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2 904,7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5 279,8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2 375,1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0312256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2.4</a:t>
                      </a:r>
                    </a:p>
                  </a:txBody>
                  <a:tcPr marL="3891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Обязательное социальное медицинское страхование (ОСМС)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2 766,3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3 519,9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753,6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773132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2.5</a:t>
                      </a:r>
                    </a:p>
                  </a:txBody>
                  <a:tcPr marL="3891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Обязательные пенсионные взносы работодателя (ОПВР)</a:t>
                      </a:r>
                    </a:p>
                  </a:txBody>
                  <a:tcPr marL="46693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2 305,3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4 106,5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1 801,2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337786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 основных средств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40 366,0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62 954,1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22 588,1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263363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затраты, всего, в том числе: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72 856,4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50 392,2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-22 464,2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9036903"/>
                  </a:ext>
                </a:extLst>
              </a:tr>
              <a:tr h="256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Обязательный медицинский осмотр 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216,7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-216,7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согласно графику во втором полугодии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39329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Обязательное страхование работника от несчастных случаев</a:t>
                      </a:r>
                    </a:p>
                  </a:txBody>
                  <a:tcPr marL="46693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4 378,9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2 349,7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-2 029,2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864858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охраны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60 904,3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31 689,6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-29 214,7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102299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Охрана труда и техника безопасности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5 156,8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8 027,9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2 871,1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588958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4.5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Канцелярские товары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86,9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929971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расходы, в том числе: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2 112,8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8 237,4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6 124,6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0199937"/>
                  </a:ext>
                </a:extLst>
              </a:tr>
              <a:tr h="256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4.6.1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Поверка шаблонов путеизмерительных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согласно графику во втором полугодии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8645126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Прием, размещение промышленных отходов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5707221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на имущество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1 909,6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8 060,4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6 150,8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729196"/>
                  </a:ext>
                </a:extLst>
              </a:tr>
              <a:tr h="1428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затрат на предоставление услуг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38 721,2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недостаток средств в УТС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5085086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116 530,4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-108 010,6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896306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 (Убыток)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-146 732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-146 732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678900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Объём предоставляемых услуг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вагоно/час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1 291 725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670 369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-621 355,6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6 месяцев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2634150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(без налога на добавленную стоимость)</a:t>
                      </a:r>
                    </a:p>
                  </a:txBody>
                  <a:tcPr marL="46693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4144429"/>
                  </a:ext>
                </a:extLst>
              </a:tr>
              <a:tr h="128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оказание услуги  </a:t>
                      </a:r>
                    </a:p>
                  </a:txBody>
                  <a:tcPr marL="46693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</a:p>
                  </a:txBody>
                  <a:tcPr marL="3891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392,71</a:t>
                      </a:r>
                    </a:p>
                  </a:txBody>
                  <a:tcPr marL="3891" marR="3891" marT="389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218,9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91" marR="3891" marT="3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610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216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8975" y="804093"/>
            <a:ext cx="8928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b="1" kern="0" dirty="0" smtClean="0">
                <a:solidFill>
                  <a:srgbClr val="006CB5"/>
                </a:solidFill>
                <a:cs typeface="Times New Roman" panose="02020603050405020304" pitchFamily="18" charset="0"/>
              </a:rPr>
              <a:t>Финансовый </a:t>
            </a:r>
            <a:r>
              <a:rPr lang="ru-RU" b="1" kern="0" dirty="0">
                <a:solidFill>
                  <a:srgbClr val="006CB5"/>
                </a:solidFill>
                <a:cs typeface="Times New Roman" panose="02020603050405020304" pitchFamily="18" charset="0"/>
              </a:rPr>
              <a:t>результат от оказания </a:t>
            </a:r>
            <a:r>
              <a:rPr lang="ru-RU" b="1" kern="0" dirty="0" smtClean="0">
                <a:solidFill>
                  <a:srgbClr val="006CB5"/>
                </a:solidFill>
                <a:cs typeface="Times New Roman" panose="02020603050405020304" pitchFamily="18" charset="0"/>
              </a:rPr>
              <a:t>услуг ТОО «ПНХЗ» за 1 полугодие 202</a:t>
            </a:r>
            <a:r>
              <a:rPr lang="en-US" b="1" kern="0" dirty="0" smtClean="0">
                <a:solidFill>
                  <a:srgbClr val="006CB5"/>
                </a:solidFill>
                <a:cs typeface="Times New Roman" panose="02020603050405020304" pitchFamily="18" charset="0"/>
              </a:rPr>
              <a:t>6</a:t>
            </a:r>
            <a:r>
              <a:rPr lang="ru-RU" b="1" kern="0" dirty="0" smtClean="0">
                <a:solidFill>
                  <a:srgbClr val="006CB5"/>
                </a:solidFill>
                <a:cs typeface="Times New Roman" panose="02020603050405020304" pitchFamily="18" charset="0"/>
              </a:rPr>
              <a:t> год, </a:t>
            </a:r>
            <a:r>
              <a:rPr lang="kk-KZ" b="1" kern="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тыс.тенге</a:t>
            </a:r>
            <a:endParaRPr lang="ru-RU" kern="0" dirty="0">
              <a:solidFill>
                <a:sysClr val="windowText" lastClr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301413"/>
              </p:ext>
            </p:extLst>
          </p:nvPr>
        </p:nvGraphicFramePr>
        <p:xfrm>
          <a:off x="1286540" y="1828800"/>
          <a:ext cx="8027581" cy="3487479"/>
        </p:xfrm>
        <a:graphic>
          <a:graphicData uri="http://schemas.openxmlformats.org/drawingml/2006/table">
            <a:tbl>
              <a:tblPr/>
              <a:tblGrid>
                <a:gridCol w="3697797">
                  <a:extLst>
                    <a:ext uri="{9D8B030D-6E8A-4147-A177-3AD203B41FA5}">
                      <a16:colId xmlns:a16="http://schemas.microsoft.com/office/drawing/2014/main" val="1475937494"/>
                    </a:ext>
                  </a:extLst>
                </a:gridCol>
                <a:gridCol w="1331207">
                  <a:extLst>
                    <a:ext uri="{9D8B030D-6E8A-4147-A177-3AD203B41FA5}">
                      <a16:colId xmlns:a16="http://schemas.microsoft.com/office/drawing/2014/main" val="3889856977"/>
                    </a:ext>
                  </a:extLst>
                </a:gridCol>
                <a:gridCol w="1358100">
                  <a:extLst>
                    <a:ext uri="{9D8B030D-6E8A-4147-A177-3AD203B41FA5}">
                      <a16:colId xmlns:a16="http://schemas.microsoft.com/office/drawing/2014/main" val="924322565"/>
                    </a:ext>
                  </a:extLst>
                </a:gridCol>
                <a:gridCol w="1640477">
                  <a:extLst>
                    <a:ext uri="{9D8B030D-6E8A-4147-A177-3AD203B41FA5}">
                      <a16:colId xmlns:a16="http://schemas.microsoft.com/office/drawing/2014/main" val="1110482089"/>
                    </a:ext>
                  </a:extLst>
                </a:gridCol>
              </a:tblGrid>
              <a:tr h="8205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Выручка факт за 1 полугодие 2026г., тыс.тенге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 за 1 полугодие 2026г., тыс. тенге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Валовая прибыль (+) / убыток (-)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807790"/>
                  </a:ext>
                </a:extLst>
              </a:tr>
              <a:tr h="4102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Реализация услуг в сфере естественной монополии всего: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126 748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287 560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-160 812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013240"/>
                  </a:ext>
                </a:extLst>
              </a:tr>
              <a:tr h="20514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865585"/>
                  </a:ext>
                </a:extLst>
              </a:tr>
              <a:tr h="61543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проезда подвижного состава при условии отсутствия конкурентного подъездного пути 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-14 080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327355"/>
                  </a:ext>
                </a:extLst>
              </a:tr>
              <a:tr h="143602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116 530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-146 732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696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555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0780" y="775900"/>
            <a:ext cx="8928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Основные финансово-экономические показатели деятельности ТОО «ПНХЗ» в </a:t>
            </a:r>
            <a:r>
              <a:rPr lang="kk-KZ" b="1" kern="0" dirty="0">
                <a:solidFill>
                  <a:schemeClr val="accent1">
                    <a:lumMod val="75000"/>
                  </a:schemeClr>
                </a:solidFill>
              </a:rPr>
              <a:t>сфере естественной монополии, тыс.тенге (Управленческий учет)</a:t>
            </a:r>
            <a:endParaRPr lang="ru-RU" kern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42950" y="1437661"/>
          <a:ext cx="9313862" cy="4216041"/>
        </p:xfrm>
        <a:graphic>
          <a:graphicData uri="http://schemas.openxmlformats.org/drawingml/2006/table">
            <a:tbl>
              <a:tblPr/>
              <a:tblGrid>
                <a:gridCol w="6253016">
                  <a:extLst>
                    <a:ext uri="{9D8B030D-6E8A-4147-A177-3AD203B41FA5}">
                      <a16:colId xmlns:a16="http://schemas.microsoft.com/office/drawing/2014/main" val="1703345367"/>
                    </a:ext>
                  </a:extLst>
                </a:gridCol>
                <a:gridCol w="1010180">
                  <a:extLst>
                    <a:ext uri="{9D8B030D-6E8A-4147-A177-3AD203B41FA5}">
                      <a16:colId xmlns:a16="http://schemas.microsoft.com/office/drawing/2014/main" val="2735266886"/>
                    </a:ext>
                  </a:extLst>
                </a:gridCol>
                <a:gridCol w="1010180">
                  <a:extLst>
                    <a:ext uri="{9D8B030D-6E8A-4147-A177-3AD203B41FA5}">
                      <a16:colId xmlns:a16="http://schemas.microsoft.com/office/drawing/2014/main" val="3120376080"/>
                    </a:ext>
                  </a:extLst>
                </a:gridCol>
                <a:gridCol w="1040486">
                  <a:extLst>
                    <a:ext uri="{9D8B030D-6E8A-4147-A177-3AD203B41FA5}">
                      <a16:colId xmlns:a16="http://schemas.microsoft.com/office/drawing/2014/main" val="2147289671"/>
                    </a:ext>
                  </a:extLst>
                </a:gridCol>
              </a:tblGrid>
              <a:tr h="4727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Финансовый результат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Утверждённая тарифная смета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Утвержденный тариф, тенге, без учета НДС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1 полугодие 2026г, тыс.тенге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11694"/>
                  </a:ext>
                </a:extLst>
              </a:tr>
              <a:tr h="1575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 всего: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244 135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126 748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2956540"/>
                  </a:ext>
                </a:extLst>
              </a:tr>
              <a:tr h="1575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209886"/>
                  </a:ext>
                </a:extLst>
              </a:tr>
              <a:tr h="3151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проезда подвижного состава при условии отсутствия конкурентного подъездного пути 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тенге/вагонокм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10 218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80513"/>
                  </a:ext>
                </a:extLst>
              </a:tr>
              <a:tr h="4727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тенге/вагоночас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116 530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466556"/>
                  </a:ext>
                </a:extLst>
              </a:tr>
              <a:tr h="1575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Расходы, всего: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244 135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287 560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72647"/>
                  </a:ext>
                </a:extLst>
              </a:tr>
              <a:tr h="1575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0989030"/>
                  </a:ext>
                </a:extLst>
              </a:tr>
              <a:tr h="3151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проезда подвижного состава при условии отсутствия конкурентного подъездного пути 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тенге/вагонокм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24 298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9024524"/>
                  </a:ext>
                </a:extLst>
              </a:tr>
              <a:tr h="4727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тенге/вагоночас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6831997"/>
                  </a:ext>
                </a:extLst>
              </a:tr>
              <a:tr h="1575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Финансовый результат: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-160 812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7489686"/>
                  </a:ext>
                </a:extLst>
              </a:tr>
              <a:tr h="1575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322501"/>
                  </a:ext>
                </a:extLst>
              </a:tr>
              <a:tr h="3151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проезда подвижного состава при условии отсутствия конкурентного подъездного пути 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тенге/вагонокм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-14 080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845427"/>
                  </a:ext>
                </a:extLst>
              </a:tr>
              <a:tr h="4727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</a:t>
                      </a:r>
                    </a:p>
                  </a:txBody>
                  <a:tcPr marL="72733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тенге/вагоночас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-146 732</a:t>
                      </a:r>
                    </a:p>
                  </a:txBody>
                  <a:tcPr marL="6061" marR="6061" marT="6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5836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9025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0396" y="966923"/>
            <a:ext cx="81184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CB5"/>
                </a:solidFill>
                <a:effectLst/>
                <a:uLnTx/>
                <a:uFillTx/>
                <a:ea typeface="+mj-ea"/>
                <a:cs typeface="+mj-cs"/>
              </a:rPr>
              <a:t>Затраты на оказание услуг ТОО "ПНХЗ" за 1 полугодие 202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CB5"/>
                </a:solidFill>
                <a:effectLst/>
                <a:uLnTx/>
                <a:uFillTx/>
                <a:ea typeface="+mj-ea"/>
                <a:cs typeface="+mj-cs"/>
              </a:rPr>
              <a:t>6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CB5"/>
                </a:solidFill>
                <a:effectLst/>
                <a:uLnTx/>
                <a:uFillTx/>
                <a:ea typeface="+mj-ea"/>
                <a:cs typeface="+mj-cs"/>
              </a:rPr>
              <a:t> года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1533"/>
              </p:ext>
            </p:extLst>
          </p:nvPr>
        </p:nvGraphicFramePr>
        <p:xfrm>
          <a:off x="1403498" y="1515248"/>
          <a:ext cx="7838133" cy="3726602"/>
        </p:xfrm>
        <a:graphic>
          <a:graphicData uri="http://schemas.openxmlformats.org/drawingml/2006/table">
            <a:tbl>
              <a:tblPr/>
              <a:tblGrid>
                <a:gridCol w="3174120">
                  <a:extLst>
                    <a:ext uri="{9D8B030D-6E8A-4147-A177-3AD203B41FA5}">
                      <a16:colId xmlns:a16="http://schemas.microsoft.com/office/drawing/2014/main" val="289636971"/>
                    </a:ext>
                  </a:extLst>
                </a:gridCol>
                <a:gridCol w="1528760">
                  <a:extLst>
                    <a:ext uri="{9D8B030D-6E8A-4147-A177-3AD203B41FA5}">
                      <a16:colId xmlns:a16="http://schemas.microsoft.com/office/drawing/2014/main" val="2199346169"/>
                    </a:ext>
                  </a:extLst>
                </a:gridCol>
                <a:gridCol w="1489893">
                  <a:extLst>
                    <a:ext uri="{9D8B030D-6E8A-4147-A177-3AD203B41FA5}">
                      <a16:colId xmlns:a16="http://schemas.microsoft.com/office/drawing/2014/main" val="3182165213"/>
                    </a:ext>
                  </a:extLst>
                </a:gridCol>
                <a:gridCol w="1645360">
                  <a:extLst>
                    <a:ext uri="{9D8B030D-6E8A-4147-A177-3AD203B41FA5}">
                      <a16:colId xmlns:a16="http://schemas.microsoft.com/office/drawing/2014/main" val="3960697506"/>
                    </a:ext>
                  </a:extLst>
                </a:gridCol>
              </a:tblGrid>
              <a:tr h="588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услуги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утвержденной тарифной смете расходы, тыс. тенге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расходы за за 1 полугодие 2026 года, тыс. тенге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Валовая прибыль (+) / убыток (-)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898078"/>
                  </a:ext>
                </a:extLst>
              </a:tr>
              <a:tr h="39227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Реализация услуг в сфере естественной монополии всего: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244 135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287 560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-43 425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381679"/>
                  </a:ext>
                </a:extLst>
              </a:tr>
              <a:tr h="19613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6523216"/>
                  </a:ext>
                </a:extLst>
              </a:tr>
              <a:tr h="78454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проезда подвижного состава при условии отсутствия конкурентного подъездного пути 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-4 704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607477"/>
                  </a:ext>
                </a:extLst>
              </a:tr>
              <a:tr h="176523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-38 721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235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8506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184" y="835319"/>
            <a:ext cx="103220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Объем услуг</a:t>
            </a:r>
            <a:r>
              <a:rPr kumimoji="0" lang="ru-RU" sz="1400" b="1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по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предоставлению подъездного пути </a:t>
            </a:r>
            <a:r>
              <a:rPr lang="ru-RU" sz="1400" b="1" kern="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для проезда 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подвижного состава при условии отсутствия конкурентного подъездного пути за </a:t>
            </a:r>
            <a:r>
              <a:rPr lang="ru-RU" sz="1400" b="1" kern="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1 полугодие 202</a:t>
            </a:r>
            <a:r>
              <a:rPr lang="en-US" sz="1400" b="1" kern="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6</a:t>
            </a:r>
            <a:r>
              <a:rPr lang="ru-RU" sz="1400" b="1" kern="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года, вагонокм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485318"/>
              </p:ext>
            </p:extLst>
          </p:nvPr>
        </p:nvGraphicFramePr>
        <p:xfrm>
          <a:off x="262689" y="1618962"/>
          <a:ext cx="4267451" cy="3984396"/>
        </p:xfrm>
        <a:graphic>
          <a:graphicData uri="http://schemas.openxmlformats.org/drawingml/2006/table">
            <a:tbl>
              <a:tblPr/>
              <a:tblGrid>
                <a:gridCol w="387950">
                  <a:extLst>
                    <a:ext uri="{9D8B030D-6E8A-4147-A177-3AD203B41FA5}">
                      <a16:colId xmlns:a16="http://schemas.microsoft.com/office/drawing/2014/main" val="3469978406"/>
                    </a:ext>
                  </a:extLst>
                </a:gridCol>
                <a:gridCol w="2024088">
                  <a:extLst>
                    <a:ext uri="{9D8B030D-6E8A-4147-A177-3AD203B41FA5}">
                      <a16:colId xmlns:a16="http://schemas.microsoft.com/office/drawing/2014/main" val="6938125"/>
                    </a:ext>
                  </a:extLst>
                </a:gridCol>
                <a:gridCol w="1020477">
                  <a:extLst>
                    <a:ext uri="{9D8B030D-6E8A-4147-A177-3AD203B41FA5}">
                      <a16:colId xmlns:a16="http://schemas.microsoft.com/office/drawing/2014/main" val="1219784516"/>
                    </a:ext>
                  </a:extLst>
                </a:gridCol>
                <a:gridCol w="834936">
                  <a:extLst>
                    <a:ext uri="{9D8B030D-6E8A-4147-A177-3AD203B41FA5}">
                      <a16:colId xmlns:a16="http://schemas.microsoft.com/office/drawing/2014/main" val="63951810"/>
                    </a:ext>
                  </a:extLst>
                </a:gridCol>
              </a:tblGrid>
              <a:tr h="7427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полугодие факт, вагонокм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в общем объёме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754472"/>
                  </a:ext>
                </a:extLst>
              </a:tr>
              <a:tr h="9873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 услуга по предоставлению подъездного пути для проезда:</a:t>
                      </a:r>
                    </a:p>
                  </a:txBody>
                  <a:tcPr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111 136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409477"/>
                  </a:ext>
                </a:extLst>
              </a:tr>
              <a:tr h="498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"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INTERTRANS </a:t>
                      </a: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С.А."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532677"/>
                  </a:ext>
                </a:extLst>
              </a:tr>
              <a:tr h="2533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"ГазИндустрия"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42107"/>
                  </a:ext>
                </a:extLst>
              </a:tr>
              <a:tr h="498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"Компания Нефтехим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LTD"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561756"/>
                  </a:ext>
                </a:extLst>
              </a:tr>
              <a:tr h="2533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АО НК "КазМунайГаз"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33 815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627919"/>
                  </a:ext>
                </a:extLst>
              </a:tr>
              <a:tr h="498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"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KC Energy Group"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27 911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899906"/>
                  </a:ext>
                </a:extLst>
              </a:tr>
              <a:tr h="2533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потребители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45 234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40,7%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766058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284276"/>
              </p:ext>
            </p:extLst>
          </p:nvPr>
        </p:nvGraphicFramePr>
        <p:xfrm>
          <a:off x="4667693" y="1352563"/>
          <a:ext cx="5730949" cy="4495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1764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708" y="760977"/>
            <a:ext cx="104620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Объем </a:t>
            </a:r>
            <a:r>
              <a:rPr lang="ru-RU" sz="1600" b="1" kern="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услуг 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по предоставлению подъездного пути для маневровых работ, погрузки-выгрузки, других технологических операций перевозочного процесса, а также для стоянки подвижного состава, непредусмотренной технологическими операциями перевозочного процесса при отсутствии конкурентного подъездного пути за </a:t>
            </a:r>
            <a:r>
              <a:rPr lang="ru-RU" sz="1600" b="1" kern="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1 полугодие 202</a:t>
            </a:r>
            <a:r>
              <a:rPr lang="en-US" sz="1600" b="1" kern="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6</a:t>
            </a:r>
            <a:r>
              <a:rPr lang="ru-RU" sz="1600" b="1" kern="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года, </a:t>
            </a:r>
            <a:r>
              <a:rPr lang="ru-RU" sz="1600" b="1" kern="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вагоночасов</a:t>
            </a:r>
            <a:endParaRPr kumimoji="0" lang="ru-RU" sz="1600" b="0" i="0" u="none" strike="noStrike" kern="0" cap="none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428964"/>
              </p:ext>
            </p:extLst>
          </p:nvPr>
        </p:nvGraphicFramePr>
        <p:xfrm>
          <a:off x="262690" y="1814704"/>
          <a:ext cx="4164554" cy="3938910"/>
        </p:xfrm>
        <a:graphic>
          <a:graphicData uri="http://schemas.openxmlformats.org/drawingml/2006/table">
            <a:tbl>
              <a:tblPr/>
              <a:tblGrid>
                <a:gridCol w="343931">
                  <a:extLst>
                    <a:ext uri="{9D8B030D-6E8A-4147-A177-3AD203B41FA5}">
                      <a16:colId xmlns:a16="http://schemas.microsoft.com/office/drawing/2014/main" val="2108305002"/>
                    </a:ext>
                  </a:extLst>
                </a:gridCol>
                <a:gridCol w="1936480">
                  <a:extLst>
                    <a:ext uri="{9D8B030D-6E8A-4147-A177-3AD203B41FA5}">
                      <a16:colId xmlns:a16="http://schemas.microsoft.com/office/drawing/2014/main" val="3167170660"/>
                    </a:ext>
                  </a:extLst>
                </a:gridCol>
                <a:gridCol w="994408">
                  <a:extLst>
                    <a:ext uri="{9D8B030D-6E8A-4147-A177-3AD203B41FA5}">
                      <a16:colId xmlns:a16="http://schemas.microsoft.com/office/drawing/2014/main" val="840816652"/>
                    </a:ext>
                  </a:extLst>
                </a:gridCol>
                <a:gridCol w="889735">
                  <a:extLst>
                    <a:ext uri="{9D8B030D-6E8A-4147-A177-3AD203B41FA5}">
                      <a16:colId xmlns:a16="http://schemas.microsoft.com/office/drawing/2014/main" val="2137970731"/>
                    </a:ext>
                  </a:extLst>
                </a:gridCol>
              </a:tblGrid>
              <a:tr h="8635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полугодие факт, вагоночасов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в общем объёме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32145"/>
                  </a:ext>
                </a:extLst>
              </a:tr>
              <a:tr h="8786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 услуга по предоставлению подъездного пути для стоянки: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670 369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368914"/>
                  </a:ext>
                </a:extLst>
              </a:tr>
              <a:tr h="439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"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INTERTRANS </a:t>
                      </a: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С.А."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30 075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741148"/>
                  </a:ext>
                </a:extLst>
              </a:tr>
              <a:tr h="439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"Компания Нефтехим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LTD"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4 038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580275"/>
                  </a:ext>
                </a:extLst>
              </a:tr>
              <a:tr h="439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АО НК "КазМунайГаз"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199 589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29,8%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563781"/>
                  </a:ext>
                </a:extLst>
              </a:tr>
              <a:tr h="439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"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KC Energy Group"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302 634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638972"/>
                  </a:ext>
                </a:extLst>
              </a:tr>
              <a:tr h="439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потребители</a:t>
                      </a:r>
                    </a:p>
                  </a:txBody>
                  <a:tcPr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134 034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007683"/>
                  </a:ext>
                </a:extLst>
              </a:tr>
            </a:tbl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064811"/>
              </p:ext>
            </p:extLst>
          </p:nvPr>
        </p:nvGraphicFramePr>
        <p:xfrm>
          <a:off x="4427243" y="1804071"/>
          <a:ext cx="6130887" cy="4054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741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5 лет_ЛЭД Актовый зал.pptx" id="{BDE3B4AE-1A50-435E-878D-861F57CE8A45}" vid="{1513A24E-1EA1-43BB-A47A-CEF817AB8F6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45 лет_ЛЭД Актовый зал 2</Template>
  <TotalTime>1287</TotalTime>
  <Words>2194</Words>
  <Application>Microsoft Office PowerPoint</Application>
  <PresentationFormat>Произвольный</PresentationFormat>
  <Paragraphs>643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ye.zhulepo@pnhz.kz</dc:creator>
  <cp:lastModifiedBy>Людвиг Елена Геннадьевна</cp:lastModifiedBy>
  <cp:revision>156</cp:revision>
  <dcterms:created xsi:type="dcterms:W3CDTF">2023-04-21T06:34:07Z</dcterms:created>
  <dcterms:modified xsi:type="dcterms:W3CDTF">2026-07-15T12:25:21Z</dcterms:modified>
</cp:coreProperties>
</file>