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58" r:id="rId4"/>
    <p:sldId id="312" r:id="rId5"/>
    <p:sldId id="336" r:id="rId6"/>
    <p:sldId id="337" r:id="rId7"/>
    <p:sldId id="343" r:id="rId8"/>
    <p:sldId id="344" r:id="rId9"/>
    <p:sldId id="345" r:id="rId10"/>
    <p:sldId id="304" r:id="rId11"/>
    <p:sldId id="338" r:id="rId12"/>
    <p:sldId id="339" r:id="rId13"/>
    <p:sldId id="266" r:id="rId14"/>
    <p:sldId id="340" r:id="rId15"/>
    <p:sldId id="341" r:id="rId16"/>
    <p:sldId id="342" r:id="rId17"/>
    <p:sldId id="314" r:id="rId18"/>
    <p:sldId id="272" r:id="rId19"/>
    <p:sldId id="268" r:id="rId20"/>
    <p:sldId id="271" r:id="rId21"/>
    <p:sldId id="328" r:id="rId22"/>
    <p:sldId id="281" r:id="rId23"/>
    <p:sldId id="347" r:id="rId24"/>
    <p:sldId id="285" r:id="rId25"/>
    <p:sldId id="288" r:id="rId26"/>
    <p:sldId id="289" r:id="rId27"/>
    <p:sldId id="325" r:id="rId28"/>
    <p:sldId id="290" r:id="rId29"/>
    <p:sldId id="291" r:id="rId30"/>
    <p:sldId id="294" r:id="rId31"/>
    <p:sldId id="295" r:id="rId32"/>
    <p:sldId id="330" r:id="rId33"/>
    <p:sldId id="31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3A5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benke\Desktop\&#1044;&#1086;&#1082;&#1091;&#1084;&#1077;&#1085;&#1090;&#1099;\&#1054;&#1090;&#1095;&#1077;&#1090;&#1099;%20&#1087;&#1088;&#1077;&#1079;&#1077;&#1085;&#1090;&#1072;&#1094;&#1080;&#1080;\&#1055;&#1086;&#1089;&#1090;&#1088;&#1086;&#1077;&#1085;&#1080;&#1077;%20&#1076;&#1080;&#1072;&#1075;&#1088;&#1072;&#1084;&#1084;&#1099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&#1044;&#1054;&#1053;&#1080;&#1052;&#1062;%20&#1055;&#1040;_&#1074;&#1077;&#1088;&#1089;&#1080;&#1103;%201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0554896885420682E-2"/>
          <c:w val="0.95460476838185182"/>
          <c:h val="0.830333942994725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ремонтов по видам динамического оборудования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06F-40CE-B146-729CE5668C63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06F-40CE-B146-729CE5668C6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64939D70-3476-4221-AB7D-0CFC415A4A0D}" type="VALUE">
                      <a:rPr lang="en-US" baseline="0" smtClean="0"/>
                      <a:pPr/>
                      <a:t>[ЗНАЧЕНИЕ]</a:t>
                    </a:fld>
                    <a:r>
                      <a:rPr lang="en-US" baseline="0" dirty="0" smtClean="0"/>
                      <a:t> 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06F-40CE-B146-729CE5668C6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6F-40CE-B146-729CE5668C6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69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6F-40CE-B146-729CE5668C6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106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6F-40CE-B146-729CE5668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Компрессоры</c:v>
                </c:pt>
                <c:pt idx="1">
                  <c:v>Насосы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6F-40CE-B146-729CE5668C6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609034101577465"/>
          <c:y val="0.92889237618489906"/>
          <c:w val="0.66234931404349739"/>
          <c:h val="6.6690351155012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</a:rPr>
              <a:t>СОБЛЮДЕНИЕ ПЛАНОВОЙ ДЛИТЕЛЬНОСТИ</a:t>
            </a:r>
            <a:r>
              <a:rPr lang="ru-RU" b="1" baseline="0" dirty="0" smtClean="0">
                <a:solidFill>
                  <a:srgbClr val="002060"/>
                </a:solidFill>
              </a:rPr>
              <a:t> ЭТАПОВ ПРОЕКТА</a:t>
            </a:r>
            <a:endParaRPr lang="ru-RU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5950118048568068"/>
          <c:y val="3.2520768342818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2634496202234748"/>
          <c:y val="0.21098003398253934"/>
          <c:w val="0.42530874077700676"/>
          <c:h val="0.62496562285184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'10. Работы по замене компр.'!$D$5</c:f>
              <c:strCache>
                <c:ptCount val="1"/>
                <c:pt idx="0">
                  <c:v>Факт, мес.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4D-4927-B300-355C26722D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'10. Работы по замене компр.'!$C$6:$C$9</c:f>
              <c:strCache>
                <c:ptCount val="4"/>
                <c:pt idx="0">
                  <c:v>Сбор исходных данных</c:v>
                </c:pt>
                <c:pt idx="1">
                  <c:v>Изыскания и обследования</c:v>
                </c:pt>
                <c:pt idx="2">
                  <c:v>Разработка документации</c:v>
                </c:pt>
                <c:pt idx="3">
                  <c:v>Техническое сопровождение</c:v>
                </c:pt>
              </c:strCache>
            </c:strRef>
          </c:cat>
          <c:val>
            <c:numRef>
              <c:f>'10. Работы по замене компр.'!$D$6:$D$9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4D-4927-B300-355C26722D00}"/>
            </c:ext>
          </c:extLst>
        </c:ser>
        <c:ser>
          <c:idx val="1"/>
          <c:order val="1"/>
          <c:tx>
            <c:strRef>
              <c:f>'10. Работы по замене компр.'!$H$5</c:f>
              <c:strCache>
                <c:ptCount val="1"/>
                <c:pt idx="0">
                  <c:v>План, мес.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22225">
              <a:solidFill>
                <a:schemeClr val="accent2">
                  <a:lumMod val="75000"/>
                  <a:alpha val="79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'10. Работы по замене компр.'!$C$6:$C$9</c:f>
              <c:strCache>
                <c:ptCount val="4"/>
                <c:pt idx="0">
                  <c:v>Сбор исходных данных</c:v>
                </c:pt>
                <c:pt idx="1">
                  <c:v>Изыскания и обследования</c:v>
                </c:pt>
                <c:pt idx="2">
                  <c:v>Разработка документации</c:v>
                </c:pt>
                <c:pt idx="3">
                  <c:v>Техническое сопровождение</c:v>
                </c:pt>
              </c:strCache>
            </c:strRef>
          </c:cat>
          <c:val>
            <c:numRef>
              <c:f>'10. Работы по замене компр.'!$H$6:$H$9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4D-4927-B300-355C26722D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98"/>
        <c:axId val="1970726111"/>
        <c:axId val="1970709407"/>
      </c:barChart>
      <c:catAx>
        <c:axId val="19707261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70709407"/>
        <c:crosses val="autoZero"/>
        <c:auto val="1"/>
        <c:lblAlgn val="ctr"/>
        <c:lblOffset val="100"/>
        <c:noMultiLvlLbl val="0"/>
      </c:catAx>
      <c:valAx>
        <c:axId val="1970709407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970726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913379080924763"/>
          <c:y val="0.37832922483853121"/>
          <c:w val="0.31578500860901693"/>
          <c:h val="6.817715486019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'10. Работы по замене компр.'!$C$1</c:f>
          <c:strCache>
            <c:ptCount val="1"/>
            <c:pt idx="0">
              <c:v>Проект по замене поршневых компрессоров</c:v>
            </c:pt>
          </c:strCache>
        </c:strRef>
      </c:tx>
      <c:layout>
        <c:manualLayout>
          <c:xMode val="edge"/>
          <c:yMode val="edge"/>
          <c:x val="0.16239838149399441"/>
          <c:y val="6.1479599480574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104220426049561E-2"/>
          <c:y val="0.26214901690766601"/>
          <c:w val="0.94640765361620782"/>
          <c:h val="0.473721888023553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'10. Работы по замене компр.'!$E$5</c:f>
              <c:strCache>
                <c:ptCount val="1"/>
                <c:pt idx="0">
                  <c:v>Прогресс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FB0-4D1F-9317-C3351F1009C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FB0-4D1F-9317-C3351F1009C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FB0-4D1F-9317-C3351F1009C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FB0-4D1F-9317-C3351F1009C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0-4D1F-9317-C3351F1009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'10. Работы по замене компр.'!$C$6:$C$10</c:f>
              <c:strCache>
                <c:ptCount val="5"/>
                <c:pt idx="0">
                  <c:v>Сбор исходных данных</c:v>
                </c:pt>
                <c:pt idx="1">
                  <c:v>Изыскания и обследования</c:v>
                </c:pt>
                <c:pt idx="2">
                  <c:v>Разработка документации</c:v>
                </c:pt>
                <c:pt idx="3">
                  <c:v>Техническое сопровождение</c:v>
                </c:pt>
                <c:pt idx="4">
                  <c:v>Общий прогресс</c:v>
                </c:pt>
              </c:strCache>
            </c:strRef>
          </c:cat>
          <c:val>
            <c:numRef>
              <c:f>'10. Работы по замене компр.'!$E$6:$E$10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B0-4D1F-9317-C3351F1009CE}"/>
            </c:ext>
          </c:extLst>
        </c:ser>
        <c:ser>
          <c:idx val="1"/>
          <c:order val="1"/>
          <c:tx>
            <c:strRef>
              <c:f>'10. Работы по замене компр.'!$G$5</c:f>
              <c:strCache>
                <c:ptCount val="1"/>
                <c:pt idx="0">
                  <c:v>План</c:v>
                </c:pt>
              </c:strCache>
            </c:strRef>
          </c:tx>
          <c:spPr>
            <a:noFill/>
            <a:ln w="28575">
              <a:solidFill>
                <a:schemeClr val="accent6">
                  <a:alpha val="66000"/>
                </a:schemeClr>
              </a:solidFill>
            </a:ln>
            <a:effectLst/>
          </c:spPr>
          <c:invertIfNegative val="0"/>
          <c:dLbls>
            <c:delete val="1"/>
          </c:dLbls>
          <c:cat>
            <c:strRef>
              <c:f>'10. Работы по замене компр.'!$C$6:$C$10</c:f>
              <c:strCache>
                <c:ptCount val="5"/>
                <c:pt idx="0">
                  <c:v>Сбор исходных данных</c:v>
                </c:pt>
                <c:pt idx="1">
                  <c:v>Изыскания и обследования</c:v>
                </c:pt>
                <c:pt idx="2">
                  <c:v>Разработка документации</c:v>
                </c:pt>
                <c:pt idx="3">
                  <c:v>Техническое сопровождение</c:v>
                </c:pt>
                <c:pt idx="4">
                  <c:v>Общий прогресс</c:v>
                </c:pt>
              </c:strCache>
            </c:strRef>
          </c:cat>
          <c:val>
            <c:numRef>
              <c:f>'10. Работы по замене компр.'!$G$6:$G$10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B0-4D1F-9317-C3351F1009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6474096"/>
        <c:axId val="106480128"/>
      </c:barChart>
      <c:catAx>
        <c:axId val="10647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06480128"/>
        <c:crosses val="autoZero"/>
        <c:auto val="1"/>
        <c:lblAlgn val="ctr"/>
        <c:lblOffset val="100"/>
        <c:noMultiLvlLbl val="0"/>
      </c:catAx>
      <c:valAx>
        <c:axId val="106480128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0647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67601616078863"/>
          <c:y val="0.9403134201571226"/>
          <c:w val="0.31064796767842279"/>
          <c:h val="5.9686579842877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864848350183309E-2"/>
          <c:y val="0.10654458995402469"/>
          <c:w val="0.77416732702321578"/>
          <c:h val="0.735323385238944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gradFill flip="none" rotWithShape="1">
              <a:gsLst>
                <a:gs pos="0">
                  <a:srgbClr val="667FAB">
                    <a:shade val="30000"/>
                    <a:satMod val="115000"/>
                  </a:srgbClr>
                </a:gs>
                <a:gs pos="50000">
                  <a:srgbClr val="667FAB">
                    <a:shade val="67500"/>
                    <a:satMod val="115000"/>
                  </a:srgbClr>
                </a:gs>
                <a:gs pos="100000">
                  <a:srgbClr val="667FAB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262931</c:v>
                </c:pt>
                <c:pt idx="1">
                  <c:v>124376</c:v>
                </c:pt>
                <c:pt idx="2">
                  <c:v>30137</c:v>
                </c:pt>
                <c:pt idx="3">
                  <c:v>154513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13-4589-9047-0DEE097EA1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252676</c:v>
                </c:pt>
                <c:pt idx="1">
                  <c:v>122809</c:v>
                </c:pt>
                <c:pt idx="2">
                  <c:v>30414</c:v>
                </c:pt>
                <c:pt idx="3">
                  <c:v>153223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13-4589-9047-0DEE097EA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378560"/>
        <c:axId val="85380096"/>
        <c:axId val="0"/>
      </c:bar3DChart>
      <c:catAx>
        <c:axId val="8537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5380096"/>
        <c:crosses val="autoZero"/>
        <c:auto val="1"/>
        <c:lblAlgn val="ctr"/>
        <c:lblOffset val="100"/>
        <c:noMultiLvlLbl val="0"/>
      </c:catAx>
      <c:valAx>
        <c:axId val="85380096"/>
        <c:scaling>
          <c:orientation val="minMax"/>
          <c:max val="3000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Энергоресурсы, Тут</a:t>
                </a:r>
              </a:p>
            </c:rich>
          </c:tx>
          <c:layout>
            <c:manualLayout>
              <c:xMode val="edge"/>
              <c:yMode val="edge"/>
              <c:x val="2.2091035347985139E-2"/>
              <c:y val="0.14276604584786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378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4837795800471"/>
          <c:y val="0.19391879907017559"/>
          <c:w val="0.1598011332074214"/>
          <c:h val="0.513772692230777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39422979748048"/>
          <c:y val="5.1031597583738632E-2"/>
          <c:w val="0.91740600150681439"/>
          <c:h val="0.7695743596689821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Лист1!$D$8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2"/>
              <c:layout>
                <c:manualLayout>
                  <c:x val="1.5110637829541296E-2"/>
                  <c:y val="-4.388353379239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57F-4145-9FEB-90E12B60F502}"/>
                </c:ext>
              </c:extLst>
            </c:dLbl>
            <c:dLbl>
              <c:idx val="6"/>
              <c:layout>
                <c:manualLayout>
                  <c:x val="9.7139814618479765E-3"/>
                  <c:y val="-4.0957964872901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57F-4145-9FEB-90E12B60F5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Лист1!$B$9:$B$16</c:f>
              <c:strCache>
                <c:ptCount val="8"/>
                <c:pt idx="0">
                  <c:v>ТОО "Тотал Сервис"</c:v>
                </c:pt>
                <c:pt idx="1">
                  <c:v>ТОО НПО "Дефектоскопия"</c:v>
                </c:pt>
                <c:pt idx="2">
                  <c:v>ТОО "МегаСтройПлюс"</c:v>
                </c:pt>
                <c:pt idx="3">
                  <c:v>ТОО "Главстрой"</c:v>
                </c:pt>
                <c:pt idx="4">
                  <c:v>ТОО "МегаСтройПлюс"</c:v>
                </c:pt>
                <c:pt idx="5">
                  <c:v>ТОО "Гарант Снаб Трейд"</c:v>
                </c:pt>
                <c:pt idx="6">
                  <c:v>ТОО "Главстрой"</c:v>
                </c:pt>
                <c:pt idx="7">
                  <c:v>ТОО "АЙС-ИНВЕСТСТРОЙ"</c:v>
                </c:pt>
              </c:strCache>
            </c:strRef>
          </c:cat>
          <c:val>
            <c:numRef>
              <c:f>Лист1!$D$9:$D$16</c:f>
              <c:numCache>
                <c:formatCode>General</c:formatCode>
                <c:ptCount val="8"/>
                <c:pt idx="2" formatCode="#,##0">
                  <c:v>233360</c:v>
                </c:pt>
                <c:pt idx="6" formatCode="#,##0">
                  <c:v>670910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7F-4145-9FEB-90E12B60F502}"/>
            </c:ext>
          </c:extLst>
        </c:ser>
        <c:ser>
          <c:idx val="1"/>
          <c:order val="1"/>
          <c:tx>
            <c:strRef>
              <c:f>Лист1!$C$8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2379938206159725E-3"/>
                  <c:y val="-4.6809102711887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57F-4145-9FEB-90E12B60F502}"/>
                </c:ext>
              </c:extLst>
            </c:dLbl>
            <c:dLbl>
              <c:idx val="1"/>
              <c:layout>
                <c:manualLayout>
                  <c:x val="8.6346501883093132E-3"/>
                  <c:y val="-4.0957964872901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57F-4145-9FEB-90E12B60F502}"/>
                </c:ext>
              </c:extLst>
            </c:dLbl>
            <c:dLbl>
              <c:idx val="3"/>
              <c:layout>
                <c:manualLayout>
                  <c:x val="1.7269300376618626E-2"/>
                  <c:y val="-4.0957964872901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57F-4145-9FEB-90E12B60F502}"/>
                </c:ext>
              </c:extLst>
            </c:dLbl>
            <c:dLbl>
              <c:idx val="4"/>
              <c:layout>
                <c:manualLayout>
                  <c:x val="6.4759876412319841E-3"/>
                  <c:y val="-4.9734671631380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57F-4145-9FEB-90E12B60F502}"/>
                </c:ext>
              </c:extLst>
            </c:dLbl>
            <c:dLbl>
              <c:idx val="5"/>
              <c:layout>
                <c:manualLayout>
                  <c:x val="1.618996910307996E-2"/>
                  <c:y val="-4.3883533792394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57F-4145-9FEB-90E12B60F502}"/>
                </c:ext>
              </c:extLst>
            </c:dLbl>
            <c:dLbl>
              <c:idx val="7"/>
              <c:layout>
                <c:manualLayout>
                  <c:x val="1.0793312735386482E-2"/>
                  <c:y val="-4.3883533792394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57F-4145-9FEB-90E12B60F5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Лист1!$B$9:$B$16</c:f>
              <c:strCache>
                <c:ptCount val="8"/>
                <c:pt idx="0">
                  <c:v>ТОО "Тотал Сервис"</c:v>
                </c:pt>
                <c:pt idx="1">
                  <c:v>ТОО НПО "Дефектоскопия"</c:v>
                </c:pt>
                <c:pt idx="2">
                  <c:v>ТОО "МегаСтройПлюс"</c:v>
                </c:pt>
                <c:pt idx="3">
                  <c:v>ТОО "Главстрой"</c:v>
                </c:pt>
                <c:pt idx="4">
                  <c:v>ТОО "МегаСтройПлюс"</c:v>
                </c:pt>
                <c:pt idx="5">
                  <c:v>ТОО "Гарант Снаб Трейд"</c:v>
                </c:pt>
                <c:pt idx="6">
                  <c:v>ТОО "Главстрой"</c:v>
                </c:pt>
                <c:pt idx="7">
                  <c:v>ТОО "АЙС-ИНВЕСТСТРОЙ"</c:v>
                </c:pt>
              </c:strCache>
            </c:strRef>
          </c:cat>
          <c:val>
            <c:numRef>
              <c:f>Лист1!$C$9:$C$16</c:f>
              <c:numCache>
                <c:formatCode>#,##0</c:formatCode>
                <c:ptCount val="8"/>
                <c:pt idx="0">
                  <c:v>159000</c:v>
                </c:pt>
                <c:pt idx="1">
                  <c:v>190800</c:v>
                </c:pt>
                <c:pt idx="3">
                  <c:v>318000</c:v>
                </c:pt>
                <c:pt idx="4">
                  <c:v>572400</c:v>
                </c:pt>
                <c:pt idx="5">
                  <c:v>636600</c:v>
                </c:pt>
                <c:pt idx="7">
                  <c:v>1049400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57F-4145-9FEB-90E12B60F5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358504"/>
        <c:axId val="195360472"/>
        <c:axId val="193940184"/>
      </c:bar3DChart>
      <c:catAx>
        <c:axId val="195358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5360472"/>
        <c:crosses val="autoZero"/>
        <c:auto val="1"/>
        <c:lblAlgn val="ctr"/>
        <c:lblOffset val="100"/>
        <c:noMultiLvlLbl val="0"/>
      </c:catAx>
      <c:valAx>
        <c:axId val="19536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5358504"/>
        <c:crosses val="autoZero"/>
        <c:crossBetween val="between"/>
      </c:valAx>
      <c:serAx>
        <c:axId val="1939401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536047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971335732458048"/>
          <c:y val="0.88879785484649643"/>
          <c:w val="0.16522360340330047"/>
          <c:h val="5.8437484679552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0919971928093"/>
          <c:y val="0.23414969364227856"/>
          <c:w val="0.73059082110328766"/>
          <c:h val="0.3404415238586092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</c:v>
                </c:pt>
              </c:strCache>
            </c:strRef>
          </c:tx>
          <c:spPr>
            <a:solidFill>
              <a:srgbClr val="2F5597"/>
            </a:solidFill>
            <a:ln w="9382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 w="25070">
                <a:noFill/>
              </a:ln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1330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F-4304-8726-61DA1CF657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382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 w="2507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1330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F-4304-8726-61DA1CF65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10528"/>
        <c:axId val="1"/>
      </c:barChart>
      <c:catAx>
        <c:axId val="100110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38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38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266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0110528"/>
        <c:crosses val="autoZero"/>
        <c:crossBetween val="between"/>
      </c:valAx>
      <c:spPr>
        <a:noFill/>
        <a:ln w="25333">
          <a:noFill/>
        </a:ln>
      </c:spPr>
    </c:plotArea>
    <c:legend>
      <c:legendPos val="b"/>
      <c:layout>
        <c:manualLayout>
          <c:xMode val="edge"/>
          <c:yMode val="edge"/>
          <c:x val="0.28099716721758894"/>
          <c:y val="0.80530886264795698"/>
          <c:w val="0.5718423345955409"/>
          <c:h val="8.4424298936317199E-2"/>
        </c:manualLayout>
      </c:layout>
      <c:overlay val="0"/>
      <c:spPr>
        <a:noFill/>
        <a:ln w="25070">
          <a:noFill/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000">
                <a:solidFill>
                  <a:srgbClr val="002060"/>
                </a:solidFill>
              </a:defRPr>
            </a:pPr>
            <a:r>
              <a:rPr lang="ru-RU" sz="1000" dirty="0" smtClean="0">
                <a:solidFill>
                  <a:srgbClr val="002060"/>
                </a:solidFill>
              </a:rPr>
              <a:t>ПОКАЗАТЕЛЬ ТЕКУЧЕСТИ КАДРОВ</a:t>
            </a:r>
            <a:endParaRPr lang="ru-RU" sz="1000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 w="25061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текучести кадров</c:v>
                </c:pt>
              </c:strCache>
            </c:strRef>
          </c:tx>
          <c:spPr>
            <a:ln w="28102" cap="rnd">
              <a:solidFill>
                <a:schemeClr val="accent1"/>
              </a:solidFill>
              <a:round/>
            </a:ln>
            <a:effectLst/>
          </c:spPr>
          <c:dLbls>
            <c:dLbl>
              <c:idx val="0"/>
              <c:layout>
                <c:manualLayout>
                  <c:x val="-0.11313756651978135"/>
                  <c:y val="6.7146096085593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98C-4403-90D6-09E7E108CA7B}"/>
                </c:ext>
              </c:extLst>
            </c:dLbl>
            <c:dLbl>
              <c:idx val="1"/>
              <c:layout>
                <c:manualLayout>
                  <c:x val="-7.8354286376467061E-2"/>
                  <c:y val="-8.7856258859127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98C-4403-90D6-09E7E108CA7B}"/>
                </c:ext>
              </c:extLst>
            </c:dLbl>
            <c:spPr>
              <a:noFill/>
              <a:ln w="25061">
                <a:noFill/>
              </a:ln>
            </c:spPr>
            <c:txPr>
              <a:bodyPr rot="0" vert="horz"/>
              <a:lstStyle/>
              <a:p>
                <a:pPr algn="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6 мес.2022 г.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5.7000000000000002E-2</c:v>
                </c:pt>
                <c:pt idx="1">
                  <c:v>0.06</c:v>
                </c:pt>
                <c:pt idx="2">
                  <c:v>2.8000000000000001E-2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8C-4403-90D6-09E7E108C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9434064"/>
        <c:axId val="1"/>
      </c:lineChart>
      <c:catAx>
        <c:axId val="148943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36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36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489434064"/>
        <c:crosses val="autoZero"/>
        <c:crossBetween val="between"/>
      </c:valAx>
      <c:spPr>
        <a:noFill/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0497750051055E-2"/>
          <c:y val="3.4579772877893857E-2"/>
          <c:w val="0.9038606578315026"/>
          <c:h val="0.66457006156656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обученных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44</c:v>
                </c:pt>
                <c:pt idx="1">
                  <c:v>35</c:v>
                </c:pt>
                <c:pt idx="2">
                  <c:v>30</c:v>
                </c:pt>
                <c:pt idx="3">
                  <c:v>18</c:v>
                </c:pt>
                <c:pt idx="4">
                  <c:v>30</c:v>
                </c:pt>
                <c:pt idx="5">
                  <c:v>23</c:v>
                </c:pt>
                <c:pt idx="6">
                  <c:v>27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87-4AAD-AD00-02C3EA8F4E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принятых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28</c:v>
                </c:pt>
                <c:pt idx="1">
                  <c:v>28</c:v>
                </c:pt>
                <c:pt idx="2">
                  <c:v>27</c:v>
                </c:pt>
                <c:pt idx="3">
                  <c:v>18</c:v>
                </c:pt>
                <c:pt idx="4">
                  <c:v>25</c:v>
                </c:pt>
                <c:pt idx="5">
                  <c:v>17</c:v>
                </c:pt>
                <c:pt idx="6">
                  <c:v>15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87-4AAD-AD00-02C3EA8F4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3114640"/>
        <c:axId val="313120872"/>
      </c:barChart>
      <c:catAx>
        <c:axId val="31311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120872"/>
        <c:crosses val="autoZero"/>
        <c:auto val="1"/>
        <c:lblAlgn val="ctr"/>
        <c:lblOffset val="100"/>
        <c:noMultiLvlLbl val="0"/>
      </c:catAx>
      <c:valAx>
        <c:axId val="31312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11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48669933969933"/>
          <c:y val="0.85469441936420698"/>
          <c:w val="0.51532801084222934"/>
          <c:h val="0.14530558063579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>
                <a:solidFill>
                  <a:srgbClr val="002060"/>
                </a:solidFill>
              </a:rPr>
              <a:t>Нарушения по структурным подразделениям</a:t>
            </a:r>
          </a:p>
          <a:p>
            <a:pPr>
              <a:defRPr b="1">
                <a:solidFill>
                  <a:srgbClr val="002060"/>
                </a:solidFill>
              </a:defRPr>
            </a:pPr>
            <a:r>
              <a:rPr lang="ru-RU" b="1">
                <a:solidFill>
                  <a:srgbClr val="002060"/>
                </a:solidFill>
              </a:rPr>
              <a:t> за 6 мес. 2021-2022 гг.</a:t>
            </a:r>
          </a:p>
        </c:rich>
      </c:tx>
      <c:layout>
        <c:manualLayout>
          <c:xMode val="edge"/>
          <c:yMode val="edge"/>
          <c:x val="0.11224770052653363"/>
          <c:y val="2.2455180280073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679416357331202E-2"/>
          <c:y val="0.2549758895495956"/>
          <c:w val="0.91232058364266877"/>
          <c:h val="0.52906519770900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ПППН</c:v>
                </c:pt>
                <c:pt idx="1">
                  <c:v>ПКОН</c:v>
                </c:pt>
                <c:pt idx="2">
                  <c:v>ЦА</c:v>
                </c:pt>
                <c:pt idx="3">
                  <c:v>ЗУ</c:v>
                </c:pt>
                <c:pt idx="4">
                  <c:v>ПСН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34-48C5-B8BA-F8247DC159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ПППН</c:v>
                </c:pt>
                <c:pt idx="1">
                  <c:v>ПКОН</c:v>
                </c:pt>
                <c:pt idx="2">
                  <c:v>ЦА</c:v>
                </c:pt>
                <c:pt idx="3">
                  <c:v>ЗУ</c:v>
                </c:pt>
                <c:pt idx="4">
                  <c:v>ПСН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34-48C5-B8BA-F8247DC15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03104"/>
        <c:axId val="77513088"/>
      </c:barChart>
      <c:catAx>
        <c:axId val="7750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513088"/>
        <c:crosses val="autoZero"/>
        <c:auto val="1"/>
        <c:lblAlgn val="ctr"/>
        <c:lblOffset val="100"/>
        <c:noMultiLvlLbl val="0"/>
      </c:catAx>
      <c:valAx>
        <c:axId val="7751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50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36646981627297"/>
          <c:y val="0.16807472974189225"/>
          <c:w val="0.60285744750656167"/>
          <c:h val="0.465567317917056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группа компаний КМГ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Социальная стабильность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B5-445E-9153-404C301E0C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ПНХЗ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Социальная стабильность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5-445E-9153-404C301E0C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Социальная стабильность</c:v>
                </c:pt>
              </c:strCache>
            </c:strRef>
          </c:cat>
          <c:val>
            <c:numRef>
              <c:f>Лист1!$D$2</c:f>
            </c:numRef>
          </c:val>
          <c:extLst>
            <c:ext xmlns:c16="http://schemas.microsoft.com/office/drawing/2014/chart" uri="{C3380CC4-5D6E-409C-BE32-E72D297353CC}">
              <c16:uniqueId val="{00000002-E0B5-445E-9153-404C301E0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255808"/>
        <c:axId val="99257344"/>
      </c:barChart>
      <c:catAx>
        <c:axId val="99255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9257344"/>
        <c:crosses val="autoZero"/>
        <c:auto val="1"/>
        <c:lblAlgn val="ctr"/>
        <c:lblOffset val="100"/>
        <c:noMultiLvlLbl val="0"/>
      </c:catAx>
      <c:valAx>
        <c:axId val="992573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9255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59203144095096"/>
          <c:y val="0.1845153170115601"/>
          <c:w val="0.28140796855904898"/>
          <c:h val="0.524693528204468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социальная стабильность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E-4B40-AE64-401CAD013E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социальная стабильность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1E-4B40-AE64-401CAD013E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(6 мес.)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социальная стабильность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1E-4B40-AE64-401CAD013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321344"/>
        <c:axId val="99322880"/>
      </c:barChart>
      <c:catAx>
        <c:axId val="99321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9322880"/>
        <c:crosses val="autoZero"/>
        <c:auto val="1"/>
        <c:lblAlgn val="ctr"/>
        <c:lblOffset val="100"/>
        <c:noMultiLvlLbl val="0"/>
      </c:catAx>
      <c:valAx>
        <c:axId val="993228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9321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804022689562545"/>
          <c:y val="0"/>
          <c:w val="0.66541989846980432"/>
          <c:h val="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74-468C-A1D8-5E2B07384DF1}"/>
                </c:ext>
              </c:extLst>
            </c:dLbl>
            <c:dLbl>
              <c:idx val="4"/>
              <c:layout>
                <c:manualLayout>
                  <c:x val="5.85125116655211E-2"/>
                  <c:y val="1.06760237511117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74-468C-A1D8-5E2B07384DF1}"/>
                </c:ext>
              </c:extLst>
            </c:dLbl>
            <c:dLbl>
              <c:idx val="5"/>
              <c:layout>
                <c:manualLayout>
                  <c:x val="-2.7771606309708952E-3"/>
                  <c:y val="1.0601310403300801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4-468C-A1D8-5E2B07384D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2060"/>
                    </a:solidFill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ПППН</c:v>
                </c:pt>
                <c:pt idx="1">
                  <c:v>ПГПН</c:v>
                </c:pt>
                <c:pt idx="2">
                  <c:v>ППТНО</c:v>
                </c:pt>
                <c:pt idx="3">
                  <c:v>ПСиОЗХ</c:v>
                </c:pt>
                <c:pt idx="4">
                  <c:v>ПСН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40</c:v>
                </c:pt>
                <c:pt idx="2">
                  <c:v>16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74-468C-A1D8-5E2B07384D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51657728"/>
        <c:axId val="51660672"/>
        <c:axId val="0"/>
      </c:bar3DChart>
      <c:catAx>
        <c:axId val="5165772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51660672"/>
        <c:crosses val="autoZero"/>
        <c:auto val="0"/>
        <c:lblAlgn val="ctr"/>
        <c:lblOffset val="100"/>
        <c:noMultiLvlLbl val="0"/>
      </c:catAx>
      <c:valAx>
        <c:axId val="5166067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one"/>
        <c:crossAx val="5165772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1">
                <a:solidFill>
                  <a:srgbClr val="002060"/>
                </a:solidFill>
              </a:rPr>
              <a:t>Скорость коррозии по купонам из углеродистой стали</a:t>
            </a:r>
            <a:r>
              <a:rPr lang="en-US" sz="1200" b="1">
                <a:solidFill>
                  <a:srgbClr val="002060"/>
                </a:solidFill>
              </a:rPr>
              <a:t> </a:t>
            </a:r>
            <a:r>
              <a:rPr lang="ru-RU" sz="1200" b="1">
                <a:solidFill>
                  <a:srgbClr val="002060"/>
                </a:solidFill>
              </a:rPr>
              <a:t>за 2018 - 2022 гг.</a:t>
            </a:r>
          </a:p>
        </c:rich>
      </c:tx>
      <c:layout>
        <c:manualLayout>
          <c:xMode val="edge"/>
          <c:yMode val="edge"/>
          <c:x val="0.1299445784287106"/>
          <c:y val="5.591001720792142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91251620886386E-2"/>
          <c:y val="0.14257686248228313"/>
          <c:w val="0.89079778361038209"/>
          <c:h val="0.6573388614829585"/>
        </c:manualLayout>
      </c:layout>
      <c:lineChart>
        <c:grouping val="standard"/>
        <c:varyColors val="0"/>
        <c:ser>
          <c:idx val="0"/>
          <c:order val="0"/>
          <c:tx>
            <c:v>Е-901</c:v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5"/>
                <c:lvl/>
                <c:lvl>
                  <c:pt idx="0">
                    <c:v>2018</c:v>
                  </c:pt>
                  <c:pt idx="1">
                    <c:v>2019</c:v>
                  </c:pt>
                  <c:pt idx="2">
                    <c:v>2020</c:v>
                  </c:pt>
                  <c:pt idx="3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'6. Скорость коррозии'!$D$4:$D$68</c:f>
              <c:numCache>
                <c:formatCode>_(* #,##0.00_);_(* \(#,##0.00\);_(* "-"??_);_(@_)</c:formatCode>
                <c:ptCount val="5"/>
                <c:pt idx="0">
                  <c:v>0.12333333333333334</c:v>
                </c:pt>
                <c:pt idx="1">
                  <c:v>5.9000000000000011E-2</c:v>
                </c:pt>
                <c:pt idx="2">
                  <c:v>0.13</c:v>
                </c:pt>
                <c:pt idx="3">
                  <c:v>4.3000000000000003E-2</c:v>
                </c:pt>
                <c:pt idx="4">
                  <c:v>6.1666666666666668E-2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BA-4983-91C4-2C9D7C063360}"/>
            </c:ext>
          </c:extLst>
        </c:ser>
        <c:ser>
          <c:idx val="1"/>
          <c:order val="1"/>
          <c:tx>
            <c:v>1 система</c:v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5"/>
                <c:lvl/>
                <c:lvl>
                  <c:pt idx="0">
                    <c:v>2018</c:v>
                  </c:pt>
                  <c:pt idx="1">
                    <c:v>2019</c:v>
                  </c:pt>
                  <c:pt idx="2">
                    <c:v>2020</c:v>
                  </c:pt>
                  <c:pt idx="3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'6. Скорость коррозии'!$E$4:$E$68</c:f>
              <c:numCache>
                <c:formatCode>_(* #,##0.00_);_(* \(#,##0.00\);_(* "-"??_);_(@_)</c:formatCode>
                <c:ptCount val="5"/>
                <c:pt idx="0">
                  <c:v>0.61222222222222222</c:v>
                </c:pt>
                <c:pt idx="1">
                  <c:v>0.38800000000000001</c:v>
                </c:pt>
                <c:pt idx="2">
                  <c:v>0.20222222222222222</c:v>
                </c:pt>
                <c:pt idx="3">
                  <c:v>0.217</c:v>
                </c:pt>
                <c:pt idx="4">
                  <c:v>0.20750000000000002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BA-4983-91C4-2C9D7C063360}"/>
            </c:ext>
          </c:extLst>
        </c:ser>
        <c:ser>
          <c:idx val="2"/>
          <c:order val="2"/>
          <c:tx>
            <c:v>2 система</c:v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5"/>
                <c:lvl/>
                <c:lvl>
                  <c:pt idx="0">
                    <c:v>2018</c:v>
                  </c:pt>
                  <c:pt idx="1">
                    <c:v>2019</c:v>
                  </c:pt>
                  <c:pt idx="2">
                    <c:v>2020</c:v>
                  </c:pt>
                  <c:pt idx="3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'6. Скорость коррозии'!$F$4:$F$68</c:f>
              <c:numCache>
                <c:formatCode>_(* #,##0.00_);_(* \(#,##0.00\);_(* "-"??_);_(@_)</c:formatCode>
                <c:ptCount val="5"/>
                <c:pt idx="0">
                  <c:v>0.42699999999999994</c:v>
                </c:pt>
                <c:pt idx="1">
                  <c:v>0.28124999999999994</c:v>
                </c:pt>
                <c:pt idx="2">
                  <c:v>7.8888888888888883E-2</c:v>
                </c:pt>
                <c:pt idx="3">
                  <c:v>6.0000000000000012E-2</c:v>
                </c:pt>
                <c:pt idx="4">
                  <c:v>9.1666666666666674E-2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BA-4983-91C4-2C9D7C063360}"/>
            </c:ext>
          </c:extLst>
        </c:ser>
        <c:ser>
          <c:idx val="3"/>
          <c:order val="3"/>
          <c:tx>
            <c:v>2а система</c:v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4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5"/>
                <c:lvl/>
                <c:lvl>
                  <c:pt idx="0">
                    <c:v>2018</c:v>
                  </c:pt>
                  <c:pt idx="1">
                    <c:v>2019</c:v>
                  </c:pt>
                  <c:pt idx="2">
                    <c:v>2020</c:v>
                  </c:pt>
                  <c:pt idx="3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'6. Скорость коррозии'!$G$4:$G$68</c:f>
              <c:numCache>
                <c:formatCode>_(* #,##0.00_);_(* \(#,##0.00\);_(* "-"??_);_(@_)</c:formatCode>
                <c:ptCount val="5"/>
                <c:pt idx="0">
                  <c:v>0.16200000000000001</c:v>
                </c:pt>
                <c:pt idx="1">
                  <c:v>0.10300000000000001</c:v>
                </c:pt>
                <c:pt idx="2">
                  <c:v>5.4444444444444441E-2</c:v>
                </c:pt>
                <c:pt idx="3">
                  <c:v>5.9000000000000011E-2</c:v>
                </c:pt>
                <c:pt idx="4">
                  <c:v>8.8333333333333333E-2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BA-4983-91C4-2C9D7C063360}"/>
            </c:ext>
          </c:extLst>
        </c:ser>
        <c:ser>
          <c:idx val="4"/>
          <c:order val="4"/>
          <c:tx>
            <c:v>Цель</c:v>
          </c:tx>
          <c:spPr>
            <a:ln w="31750" cap="rnd" cmpd="sng" algn="ctr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'6. Скорость коррозии'!$B$4:$C$68</c:f>
              <c:multiLvlStrCache>
                <c:ptCount val="5"/>
                <c:lvl/>
                <c:lvl>
                  <c:pt idx="0">
                    <c:v>2018</c:v>
                  </c:pt>
                  <c:pt idx="1">
                    <c:v>2019</c:v>
                  </c:pt>
                  <c:pt idx="2">
                    <c:v>2020</c:v>
                  </c:pt>
                  <c:pt idx="3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'6. Скорость коррозии'!$H$4:$H$68</c:f>
              <c:numCache>
                <c:formatCode>General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BA-4983-91C4-2C9D7C063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2591311"/>
        <c:axId val="342589647"/>
      </c:lineChart>
      <c:catAx>
        <c:axId val="3425913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42589647"/>
        <c:crosses val="autoZero"/>
        <c:auto val="1"/>
        <c:lblAlgn val="ctr"/>
        <c:lblOffset val="100"/>
        <c:tickLblSkip val="1"/>
        <c:noMultiLvlLbl val="0"/>
      </c:catAx>
      <c:valAx>
        <c:axId val="342589647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4259131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99883620849883E-2"/>
          <c:y val="0.93020475485441645"/>
          <c:w val="0.85827754639220222"/>
          <c:h val="6.0886557093700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1">
                <a:solidFill>
                  <a:srgbClr val="002060"/>
                </a:solidFill>
              </a:rPr>
              <a:t>Скорость коррозии по купонам из углеродистой стали за предыдущие 12 мес.</a:t>
            </a:r>
          </a:p>
        </c:rich>
      </c:tx>
      <c:layout>
        <c:manualLayout>
          <c:xMode val="edge"/>
          <c:yMode val="edge"/>
          <c:x val="0.1326491084822361"/>
          <c:y val="2.6471605608597453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1203499562554692E-2"/>
          <c:y val="0.14629754288206073"/>
          <c:w val="0.89079778361038209"/>
          <c:h val="0.49951880956263467"/>
        </c:manualLayout>
      </c:layout>
      <c:lineChart>
        <c:grouping val="standard"/>
        <c:varyColors val="0"/>
        <c:ser>
          <c:idx val="1"/>
          <c:order val="0"/>
          <c:tx>
            <c:v>1 система</c:v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12"/>
                <c:lvl>
                  <c:pt idx="0">
                    <c:v>Июль</c:v>
                  </c:pt>
                  <c:pt idx="1">
                    <c:v>Август</c:v>
                  </c:pt>
                  <c:pt idx="2">
                    <c:v>Сентябрь</c:v>
                  </c:pt>
                  <c:pt idx="3">
                    <c:v>Октябрь</c:v>
                  </c:pt>
                  <c:pt idx="4">
                    <c:v>Ноябрь</c:v>
                  </c:pt>
                  <c:pt idx="5">
                    <c:v>Декабрь</c:v>
                  </c:pt>
                  <c:pt idx="6">
                    <c:v>Январь</c:v>
                  </c:pt>
                  <c:pt idx="7">
                    <c:v>Февраль</c:v>
                  </c:pt>
                  <c:pt idx="8">
                    <c:v>Март</c:v>
                  </c:pt>
                  <c:pt idx="9">
                    <c:v>Апрель</c:v>
                  </c:pt>
                  <c:pt idx="10">
                    <c:v>Май</c:v>
                  </c:pt>
                  <c:pt idx="11">
                    <c:v>Июнь</c:v>
                  </c:pt>
                </c:lvl>
                <c:lvl>
                  <c:pt idx="6">
                    <c:v>2022</c:v>
                  </c:pt>
                </c:lvl>
              </c:multiLvlStrCache>
            </c:multiLvlStrRef>
          </c:cat>
          <c:val>
            <c:numRef>
              <c:f>'6. Скорость коррозии'!$E$4:$E$68</c:f>
              <c:numCache>
                <c:formatCode>_(* #,##0.00_);_(* \(#,##0.00\);_(* "-"??_);_(@_)</c:formatCode>
                <c:ptCount val="12"/>
                <c:pt idx="0">
                  <c:v>0.2</c:v>
                </c:pt>
                <c:pt idx="1">
                  <c:v>0.41</c:v>
                </c:pt>
                <c:pt idx="2">
                  <c:v>0.33</c:v>
                </c:pt>
                <c:pt idx="4">
                  <c:v>0.245</c:v>
                </c:pt>
                <c:pt idx="6">
                  <c:v>0.1</c:v>
                </c:pt>
                <c:pt idx="7">
                  <c:v>0.215</c:v>
                </c:pt>
                <c:pt idx="8">
                  <c:v>0.06</c:v>
                </c:pt>
                <c:pt idx="9">
                  <c:v>0.125</c:v>
                </c:pt>
                <c:pt idx="10">
                  <c:v>0.51500000000000001</c:v>
                </c:pt>
                <c:pt idx="11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57-4227-9C1A-F1AE0DE90B88}"/>
            </c:ext>
          </c:extLst>
        </c:ser>
        <c:ser>
          <c:idx val="0"/>
          <c:order val="1"/>
          <c:tx>
            <c:v>Е-901</c:v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12"/>
                <c:lvl>
                  <c:pt idx="0">
                    <c:v>Июль</c:v>
                  </c:pt>
                  <c:pt idx="1">
                    <c:v>Август</c:v>
                  </c:pt>
                  <c:pt idx="2">
                    <c:v>Сентябрь</c:v>
                  </c:pt>
                  <c:pt idx="3">
                    <c:v>Октябрь</c:v>
                  </c:pt>
                  <c:pt idx="4">
                    <c:v>Ноябрь</c:v>
                  </c:pt>
                  <c:pt idx="5">
                    <c:v>Декабрь</c:v>
                  </c:pt>
                  <c:pt idx="6">
                    <c:v>Январь</c:v>
                  </c:pt>
                  <c:pt idx="7">
                    <c:v>Февраль</c:v>
                  </c:pt>
                  <c:pt idx="8">
                    <c:v>Март</c:v>
                  </c:pt>
                  <c:pt idx="9">
                    <c:v>Апрель</c:v>
                  </c:pt>
                  <c:pt idx="10">
                    <c:v>Май</c:v>
                  </c:pt>
                  <c:pt idx="11">
                    <c:v>Июнь</c:v>
                  </c:pt>
                </c:lvl>
                <c:lvl>
                  <c:pt idx="6">
                    <c:v>2022</c:v>
                  </c:pt>
                </c:lvl>
              </c:multiLvlStrCache>
            </c:multiLvlStrRef>
          </c:cat>
          <c:val>
            <c:numRef>
              <c:f>'6. Скорость коррозии'!$D$4:$D$68</c:f>
              <c:numCache>
                <c:formatCode>_(* #,##0.00_);_(* \(#,##0.00\);_(* "-"??_);_(@_)</c:formatCode>
                <c:ptCount val="12"/>
                <c:pt idx="0">
                  <c:v>0.05</c:v>
                </c:pt>
                <c:pt idx="1">
                  <c:v>8.5000000000000006E-2</c:v>
                </c:pt>
                <c:pt idx="2">
                  <c:v>0.08</c:v>
                </c:pt>
                <c:pt idx="4">
                  <c:v>0.09</c:v>
                </c:pt>
                <c:pt idx="6">
                  <c:v>0.04</c:v>
                </c:pt>
                <c:pt idx="7">
                  <c:v>0.04</c:v>
                </c:pt>
                <c:pt idx="8">
                  <c:v>0.05</c:v>
                </c:pt>
                <c:pt idx="9">
                  <c:v>0.155</c:v>
                </c:pt>
                <c:pt idx="10">
                  <c:v>5.5E-2</c:v>
                </c:pt>
                <c:pt idx="11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57-4227-9C1A-F1AE0DE90B88}"/>
            </c:ext>
          </c:extLst>
        </c:ser>
        <c:ser>
          <c:idx val="2"/>
          <c:order val="2"/>
          <c:tx>
            <c:v>2 система</c:v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12"/>
                <c:lvl>
                  <c:pt idx="0">
                    <c:v>Июль</c:v>
                  </c:pt>
                  <c:pt idx="1">
                    <c:v>Август</c:v>
                  </c:pt>
                  <c:pt idx="2">
                    <c:v>Сентябрь</c:v>
                  </c:pt>
                  <c:pt idx="3">
                    <c:v>Октябрь</c:v>
                  </c:pt>
                  <c:pt idx="4">
                    <c:v>Ноябрь</c:v>
                  </c:pt>
                  <c:pt idx="5">
                    <c:v>Декабрь</c:v>
                  </c:pt>
                  <c:pt idx="6">
                    <c:v>Январь</c:v>
                  </c:pt>
                  <c:pt idx="7">
                    <c:v>Февраль</c:v>
                  </c:pt>
                  <c:pt idx="8">
                    <c:v>Март</c:v>
                  </c:pt>
                  <c:pt idx="9">
                    <c:v>Апрель</c:v>
                  </c:pt>
                  <c:pt idx="10">
                    <c:v>Май</c:v>
                  </c:pt>
                  <c:pt idx="11">
                    <c:v>Июнь</c:v>
                  </c:pt>
                </c:lvl>
                <c:lvl>
                  <c:pt idx="6">
                    <c:v>2022</c:v>
                  </c:pt>
                </c:lvl>
              </c:multiLvlStrCache>
            </c:multiLvlStrRef>
          </c:cat>
          <c:val>
            <c:numRef>
              <c:f>'6. Скорость коррозии'!$F$4:$F$68</c:f>
              <c:numCache>
                <c:formatCode>_(* #,##0.00_);_(* \(#,##0.00\);_(* "-"??_);_(@_)</c:formatCode>
                <c:ptCount val="12"/>
                <c:pt idx="0">
                  <c:v>0.03</c:v>
                </c:pt>
                <c:pt idx="1">
                  <c:v>0.03</c:v>
                </c:pt>
                <c:pt idx="2">
                  <c:v>0.18</c:v>
                </c:pt>
                <c:pt idx="4">
                  <c:v>0.19500000000000001</c:v>
                </c:pt>
                <c:pt idx="6">
                  <c:v>0.04</c:v>
                </c:pt>
                <c:pt idx="7">
                  <c:v>0.2</c:v>
                </c:pt>
                <c:pt idx="8">
                  <c:v>0.215</c:v>
                </c:pt>
                <c:pt idx="9">
                  <c:v>7.4999999999999997E-2</c:v>
                </c:pt>
                <c:pt idx="10">
                  <c:v>0.01</c:v>
                </c:pt>
                <c:pt idx="11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57-4227-9C1A-F1AE0DE90B88}"/>
            </c:ext>
          </c:extLst>
        </c:ser>
        <c:ser>
          <c:idx val="3"/>
          <c:order val="3"/>
          <c:tx>
            <c:v>2а система</c:v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4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'6. Скорость коррозии'!$B$4:$C$68</c:f>
              <c:multiLvlStrCache>
                <c:ptCount val="12"/>
                <c:lvl>
                  <c:pt idx="0">
                    <c:v>Июль</c:v>
                  </c:pt>
                  <c:pt idx="1">
                    <c:v>Август</c:v>
                  </c:pt>
                  <c:pt idx="2">
                    <c:v>Сентябрь</c:v>
                  </c:pt>
                  <c:pt idx="3">
                    <c:v>Октябрь</c:v>
                  </c:pt>
                  <c:pt idx="4">
                    <c:v>Ноябрь</c:v>
                  </c:pt>
                  <c:pt idx="5">
                    <c:v>Декабрь</c:v>
                  </c:pt>
                  <c:pt idx="6">
                    <c:v>Январь</c:v>
                  </c:pt>
                  <c:pt idx="7">
                    <c:v>Февраль</c:v>
                  </c:pt>
                  <c:pt idx="8">
                    <c:v>Март</c:v>
                  </c:pt>
                  <c:pt idx="9">
                    <c:v>Апрель</c:v>
                  </c:pt>
                  <c:pt idx="10">
                    <c:v>Май</c:v>
                  </c:pt>
                  <c:pt idx="11">
                    <c:v>Июнь</c:v>
                  </c:pt>
                </c:lvl>
                <c:lvl>
                  <c:pt idx="6">
                    <c:v>2022</c:v>
                  </c:pt>
                </c:lvl>
              </c:multiLvlStrCache>
            </c:multiLvlStrRef>
          </c:cat>
          <c:val>
            <c:numRef>
              <c:f>'6. Скорость коррозии'!$G$4:$G$68</c:f>
              <c:numCache>
                <c:formatCode>_(* #,##0.00_);_(* \(#,##0.00\);_(* "-"??_);_(@_)</c:formatCode>
                <c:ptCount val="12"/>
                <c:pt idx="0">
                  <c:v>0.19</c:v>
                </c:pt>
                <c:pt idx="1">
                  <c:v>0.05</c:v>
                </c:pt>
                <c:pt idx="2">
                  <c:v>0.08</c:v>
                </c:pt>
                <c:pt idx="4">
                  <c:v>0.04</c:v>
                </c:pt>
                <c:pt idx="6">
                  <c:v>4.4999999999999998E-2</c:v>
                </c:pt>
                <c:pt idx="7">
                  <c:v>1.4999999999999999E-2</c:v>
                </c:pt>
                <c:pt idx="8">
                  <c:v>0.01</c:v>
                </c:pt>
                <c:pt idx="9">
                  <c:v>0.155</c:v>
                </c:pt>
                <c:pt idx="10">
                  <c:v>0.16500000000000001</c:v>
                </c:pt>
                <c:pt idx="11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57-4227-9C1A-F1AE0DE90B88}"/>
            </c:ext>
          </c:extLst>
        </c:ser>
        <c:ser>
          <c:idx val="4"/>
          <c:order val="4"/>
          <c:tx>
            <c:v>Цель</c:v>
          </c:tx>
          <c:spPr>
            <a:ln w="31750" cap="rnd" cmpd="sng" algn="ctr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'6. Скорость коррозии'!$B$4:$C$68</c:f>
              <c:multiLvlStrCache>
                <c:ptCount val="12"/>
                <c:lvl>
                  <c:pt idx="0">
                    <c:v>Июль</c:v>
                  </c:pt>
                  <c:pt idx="1">
                    <c:v>Август</c:v>
                  </c:pt>
                  <c:pt idx="2">
                    <c:v>Сентябрь</c:v>
                  </c:pt>
                  <c:pt idx="3">
                    <c:v>Октябрь</c:v>
                  </c:pt>
                  <c:pt idx="4">
                    <c:v>Ноябрь</c:v>
                  </c:pt>
                  <c:pt idx="5">
                    <c:v>Декабрь</c:v>
                  </c:pt>
                  <c:pt idx="6">
                    <c:v>Январь</c:v>
                  </c:pt>
                  <c:pt idx="7">
                    <c:v>Февраль</c:v>
                  </c:pt>
                  <c:pt idx="8">
                    <c:v>Март</c:v>
                  </c:pt>
                  <c:pt idx="9">
                    <c:v>Апрель</c:v>
                  </c:pt>
                  <c:pt idx="10">
                    <c:v>Май</c:v>
                  </c:pt>
                  <c:pt idx="11">
                    <c:v>Июнь</c:v>
                  </c:pt>
                </c:lvl>
                <c:lvl>
                  <c:pt idx="6">
                    <c:v>2022</c:v>
                  </c:pt>
                </c:lvl>
              </c:multiLvlStrCache>
            </c:multiLvlStrRef>
          </c:cat>
          <c:val>
            <c:numRef>
              <c:f>'6. Скорость коррозии'!$H$4:$H$68</c:f>
              <c:numCache>
                <c:formatCode>General</c:formatCode>
                <c:ptCount val="1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C57-4227-9C1A-F1AE0DE90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2591311"/>
        <c:axId val="342589647"/>
      </c:lineChart>
      <c:catAx>
        <c:axId val="3425913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42589647"/>
        <c:crosses val="autoZero"/>
        <c:auto val="1"/>
        <c:lblAlgn val="ctr"/>
        <c:lblOffset val="100"/>
        <c:tickLblSkip val="1"/>
        <c:noMultiLvlLbl val="0"/>
      </c:catAx>
      <c:valAx>
        <c:axId val="342589647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4259131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555550264638453E-2"/>
          <c:y val="0.87183897096812246"/>
          <c:w val="0.70494418197725284"/>
          <c:h val="6.0886557093700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400" b="1">
                <a:solidFill>
                  <a:sysClr val="windowText" lastClr="000000"/>
                </a:solidFill>
                <a:latin typeface="+mn-lt"/>
              </a:rPr>
              <a:t>Надежность оборудования по производствам, %</a:t>
            </a:r>
            <a:endParaRPr lang="en-CA" sz="1400" b="1">
              <a:solidFill>
                <a:sysClr val="windowText" lastClr="000000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25245008353120196"/>
          <c:y val="2.85955659310175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76200134817779E-3"/>
          <c:y val="0.60676233347023178"/>
          <c:w val="0.97427134017799155"/>
          <c:h val="0.263366062872417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96766095"/>
        <c:axId val="1296774831"/>
      </c:barChart>
      <c:catAx>
        <c:axId val="129676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19]m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  <a:ea typeface="+mn-ea"/>
                <a:cs typeface="+mn-cs"/>
              </a:defRPr>
            </a:pPr>
            <a:endParaRPr lang="ru-RU"/>
          </a:p>
        </c:txPr>
        <c:crossAx val="1296774831"/>
        <c:crossesAt val="80"/>
        <c:auto val="1"/>
        <c:lblAlgn val="ctr"/>
        <c:lblOffset val="100"/>
        <c:noMultiLvlLbl val="0"/>
      </c:catAx>
      <c:valAx>
        <c:axId val="1296774831"/>
        <c:scaling>
          <c:orientation val="minMax"/>
          <c:max val="100"/>
          <c:min val="85"/>
        </c:scaling>
        <c:delete val="1"/>
        <c:axPos val="l"/>
        <c:numFmt formatCode="0%" sourceLinked="0"/>
        <c:majorTickMark val="out"/>
        <c:minorTickMark val="none"/>
        <c:tickLblPos val="nextTo"/>
        <c:crossAx val="1296766095"/>
        <c:crosses val="autoZero"/>
        <c:crossBetween val="between"/>
        <c:majorUnit val="5"/>
        <c:minorUnit val="5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(Body)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Calibri (Body)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38731211839293E-4"/>
          <c:y val="0.11391227907837513"/>
          <c:w val="0.97427134017799155"/>
          <c:h val="0.56024924922398778"/>
        </c:manualLayout>
      </c:layout>
      <c:barChart>
        <c:barDir val="col"/>
        <c:grouping val="clustered"/>
        <c:varyColors val="0"/>
        <c:ser>
          <c:idx val="2"/>
          <c:order val="0"/>
          <c:tx>
            <c:v>Факт '22, %</c:v>
          </c:tx>
          <c:spPr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КПД Надежность по пр-вам'!$C$34:$C$40</c:f>
              <c:strCache>
                <c:ptCount val="6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ППТНО</c:v>
                </c:pt>
                <c:pt idx="4">
                  <c:v>ПСиОЗХ</c:v>
                </c:pt>
                <c:pt idx="5">
                  <c:v>ПСН</c:v>
                </c:pt>
              </c:strCache>
              <c:extLst/>
            </c:strRef>
          </c:cat>
          <c:val>
            <c:numRef>
              <c:f>'2. КПД Надежность по пр-вам'!$G$6:$G$12</c:f>
              <c:numCache>
                <c:formatCode>0.0</c:formatCode>
                <c:ptCount val="6"/>
                <c:pt idx="0">
                  <c:v>89.935878537735846</c:v>
                </c:pt>
                <c:pt idx="1">
                  <c:v>92.452830188679243</c:v>
                </c:pt>
                <c:pt idx="2">
                  <c:v>86.037735849056602</c:v>
                </c:pt>
                <c:pt idx="3">
                  <c:v>92.138364779874209</c:v>
                </c:pt>
                <c:pt idx="4">
                  <c:v>92.924528301886795</c:v>
                </c:pt>
                <c:pt idx="5">
                  <c:v>90.566037735849065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8B5-4B2B-8ACA-B2959DFA8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96766095"/>
        <c:axId val="1296774831"/>
      </c:barChart>
      <c:barChart>
        <c:barDir val="col"/>
        <c:grouping val="clustered"/>
        <c:varyColors val="0"/>
        <c:ser>
          <c:idx val="3"/>
          <c:order val="1"/>
          <c:tx>
            <c:v>Целевой уровень '22</c:v>
          </c:tx>
          <c:spPr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КПД Надежность по пр-вам'!$C$34:$C$40</c:f>
              <c:strCache>
                <c:ptCount val="6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ППТНО</c:v>
                </c:pt>
                <c:pt idx="4">
                  <c:v>ПСиОЗХ</c:v>
                </c:pt>
                <c:pt idx="5">
                  <c:v>ПСН</c:v>
                </c:pt>
              </c:strCache>
              <c:extLst/>
            </c:strRef>
          </c:cat>
          <c:val>
            <c:numRef>
              <c:f>'2. КПД Надежность по пр-вам'!$I$6:$I$12</c:f>
              <c:numCache>
                <c:formatCode>0.0</c:formatCode>
                <c:ptCount val="6"/>
                <c:pt idx="0">
                  <c:v>88.806603773584897</c:v>
                </c:pt>
                <c:pt idx="1">
                  <c:v>91.471698113207538</c:v>
                </c:pt>
                <c:pt idx="2">
                  <c:v>84.22264150943397</c:v>
                </c:pt>
                <c:pt idx="3">
                  <c:v>91.116352201257868</c:v>
                </c:pt>
                <c:pt idx="4">
                  <c:v>92.004716981132077</c:v>
                </c:pt>
                <c:pt idx="5">
                  <c:v>89.339622641509436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8B5-4B2B-8ACA-B2959DFA8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95245744"/>
        <c:axId val="695240496"/>
      </c:barChart>
      <c:catAx>
        <c:axId val="129676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19]m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296774831"/>
        <c:crossesAt val="80"/>
        <c:auto val="1"/>
        <c:lblAlgn val="ctr"/>
        <c:lblOffset val="100"/>
        <c:noMultiLvlLbl val="0"/>
      </c:catAx>
      <c:valAx>
        <c:axId val="1296774831"/>
        <c:scaling>
          <c:orientation val="minMax"/>
          <c:max val="100"/>
          <c:min val="85"/>
        </c:scaling>
        <c:delete val="1"/>
        <c:axPos val="l"/>
        <c:numFmt formatCode="0%" sourceLinked="0"/>
        <c:majorTickMark val="out"/>
        <c:minorTickMark val="none"/>
        <c:tickLblPos val="nextTo"/>
        <c:crossAx val="1296766095"/>
        <c:crosses val="autoZero"/>
        <c:crossBetween val="between"/>
        <c:minorUnit val="5"/>
      </c:valAx>
      <c:valAx>
        <c:axId val="695240496"/>
        <c:scaling>
          <c:orientation val="minMax"/>
          <c:max val="100"/>
          <c:min val="8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695245744"/>
        <c:crosses val="max"/>
        <c:crossBetween val="between"/>
        <c:minorUnit val="0.5"/>
      </c:valAx>
      <c:catAx>
        <c:axId val="695245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524049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083390107626568"/>
          <c:y val="0.8711211830228538"/>
          <c:w val="0.42749729210258192"/>
          <c:h val="9.7717114258818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Calibri (Body)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6120425514437096"/>
          <c:w val="1"/>
          <c:h val="0.36229350638682389"/>
        </c:manualLayout>
      </c:layout>
      <c:barChart>
        <c:barDir val="col"/>
        <c:grouping val="clustered"/>
        <c:varyColors val="0"/>
        <c:ser>
          <c:idx val="0"/>
          <c:order val="0"/>
          <c:tx>
            <c:v>Факт '22, %</c:v>
          </c:tx>
          <c:spPr>
            <a:solidFill>
              <a:srgbClr val="92D05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КПД Надежность по пр-вам'!$C$6:$C$12</c:f>
              <c:strCache>
                <c:ptCount val="6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ППТНО</c:v>
                </c:pt>
                <c:pt idx="4">
                  <c:v>ПСиОЗХ</c:v>
                </c:pt>
                <c:pt idx="5">
                  <c:v>ПСН</c:v>
                </c:pt>
              </c:strCache>
            </c:strRef>
          </c:cat>
          <c:val>
            <c:numRef>
              <c:f>'2. КПД Надежность по пр-вам'!$K$6:$K$12</c:f>
              <c:numCache>
                <c:formatCode>_(* #,##0.00_);_(* \(#,##0.00\);_(* "-"??_);_(@_)</c:formatCode>
                <c:ptCount val="6"/>
                <c:pt idx="0">
                  <c:v>1.1292747641509493</c:v>
                </c:pt>
                <c:pt idx="1">
                  <c:v>0.98113207547170589</c:v>
                </c:pt>
                <c:pt idx="2">
                  <c:v>1.8150943396226324</c:v>
                </c:pt>
                <c:pt idx="3">
                  <c:v>1.0220125786163408</c:v>
                </c:pt>
                <c:pt idx="4">
                  <c:v>0.91981132075471805</c:v>
                </c:pt>
                <c:pt idx="5">
                  <c:v>1.2264150943396288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7-445F-9ED3-309527DEB534}"/>
            </c:ext>
          </c:extLst>
        </c:ser>
        <c:ser>
          <c:idx val="2"/>
          <c:order val="1"/>
          <c:tx>
            <c:v>Факт '21, %</c:v>
          </c:tx>
          <c:spPr>
            <a:solidFill>
              <a:srgbClr val="FFFF0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КПД Надежность по пр-вам'!$C$6:$C$12</c:f>
              <c:strCache>
                <c:ptCount val="6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ППТНО</c:v>
                </c:pt>
                <c:pt idx="4">
                  <c:v>ПСиОЗХ</c:v>
                </c:pt>
                <c:pt idx="5">
                  <c:v>ПСН</c:v>
                </c:pt>
              </c:strCache>
            </c:strRef>
          </c:cat>
          <c:val>
            <c:numRef>
              <c:f>'2. КПД Надежность по пр-вам'!$K$34:$K$40</c:f>
              <c:numCache>
                <c:formatCode>_(* #,##0.00_);_(* \(#,##0.00\);_(* "-"??_);_(@_)</c:formatCode>
                <c:ptCount val="6"/>
                <c:pt idx="0">
                  <c:v>0.63256278538811728</c:v>
                </c:pt>
                <c:pt idx="1">
                  <c:v>0.35616438356166213</c:v>
                </c:pt>
                <c:pt idx="2">
                  <c:v>0.96876712328766246</c:v>
                </c:pt>
                <c:pt idx="3">
                  <c:v>2.0547945205493079E-2</c:v>
                </c:pt>
                <c:pt idx="4">
                  <c:v>0.53424657534245057</c:v>
                </c:pt>
                <c:pt idx="5">
                  <c:v>0.92602739726025618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87-445F-9ED3-309527DEB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3"/>
        <c:axId val="1296766095"/>
        <c:axId val="1296774831"/>
      </c:barChart>
      <c:lineChart>
        <c:grouping val="standard"/>
        <c:varyColors val="0"/>
        <c:ser>
          <c:idx val="3"/>
          <c:order val="2"/>
          <c:tx>
            <c:v>Целевой уровень надежности производства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'2. КПД Надежность по пр-вам'!$C$6:$C$12</c:f>
              <c:strCache>
                <c:ptCount val="6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ППТНО</c:v>
                </c:pt>
                <c:pt idx="4">
                  <c:v>ПСиОЗХ</c:v>
                </c:pt>
                <c:pt idx="5">
                  <c:v>ПСН</c:v>
                </c:pt>
              </c:strCache>
            </c:strRef>
          </c:cat>
          <c:val>
            <c:numRef>
              <c:f>'2. КПД Надежность по пр-вам'!$L$34:$L$40</c:f>
              <c:numCache>
                <c:formatCode>_-* #\ ##0_-;\-* #\ ##0_-;_-* "-"??_-;_-@_-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87-445F-9ED3-309527DEB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6766095"/>
        <c:axId val="1296774831"/>
      </c:lineChart>
      <c:catAx>
        <c:axId val="129676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19]m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296774831"/>
        <c:crosses val="autoZero"/>
        <c:auto val="1"/>
        <c:lblAlgn val="ctr"/>
        <c:lblOffset val="100"/>
        <c:noMultiLvlLbl val="0"/>
      </c:catAx>
      <c:valAx>
        <c:axId val="1296774831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1296766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7.5532090368828603E-2"/>
          <c:y val="0.75959927301344099"/>
          <c:w val="0.92446797332233654"/>
          <c:h val="0.21073561229958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СОБЛЮДЕНИЕ ПЛАНОВОЙ</a:t>
            </a:r>
            <a:r>
              <a:rPr lang="ru-RU" sz="1200" baseline="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ДЛИТЕЛЬНОСТИ </a:t>
            </a:r>
          </a:p>
          <a:p>
            <a:pPr>
              <a:defRPr sz="1200" b="1">
                <a:solidFill>
                  <a:srgbClr val="002060"/>
                </a:solidFill>
                <a:latin typeface="Century Gothic" panose="020B0502020202020204" pitchFamily="34" charset="0"/>
              </a:defRPr>
            </a:pPr>
            <a:r>
              <a:rPr lang="ru-RU" sz="1200" baseline="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ЭТАПОВ ПРОЕКТА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16151758362296112"/>
          <c:y val="2.79939656472160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204813808754255"/>
          <c:y val="0.21098001388850279"/>
          <c:w val="0.42530874077700676"/>
          <c:h val="0.62496562285184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'11. Работы по НКО ЖГ'!$D$5</c:f>
              <c:strCache>
                <c:ptCount val="1"/>
                <c:pt idx="0">
                  <c:v>Факт, мес.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6E0-4E24-9082-5F1FF959E5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'11. Работы по НКО ЖГ'!$C$6:$C$9</c:f>
              <c:strCache>
                <c:ptCount val="4"/>
                <c:pt idx="0">
                  <c:v>Сбор исходных данных</c:v>
                </c:pt>
                <c:pt idx="1">
                  <c:v>Изыскания и обследования</c:v>
                </c:pt>
                <c:pt idx="2">
                  <c:v>Разработка документации</c:v>
                </c:pt>
                <c:pt idx="3">
                  <c:v>Техническое сопровождение</c:v>
                </c:pt>
              </c:strCache>
            </c:strRef>
          </c:cat>
          <c:val>
            <c:numRef>
              <c:f>'11. Работы по НКО ЖГ'!$D$6:$D$9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0-4E24-9082-5F1FF959E51C}"/>
            </c:ext>
          </c:extLst>
        </c:ser>
        <c:ser>
          <c:idx val="1"/>
          <c:order val="1"/>
          <c:tx>
            <c:strRef>
              <c:f>'11. Работы по НКО ЖГ'!$H$5</c:f>
              <c:strCache>
                <c:ptCount val="1"/>
                <c:pt idx="0">
                  <c:v>План, мес.</c:v>
                </c:pt>
              </c:strCache>
            </c:strRef>
          </c:tx>
          <c:spPr>
            <a:noFill/>
            <a:ln w="22225">
              <a:solidFill>
                <a:schemeClr val="accent2">
                  <a:lumMod val="75000"/>
                  <a:alpha val="79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'11. Работы по НКО ЖГ'!$H$6:$H$9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E0-4E24-9082-5F1FF959E5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98"/>
        <c:axId val="1970726111"/>
        <c:axId val="1970709407"/>
      </c:barChart>
      <c:catAx>
        <c:axId val="19707261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70709407"/>
        <c:crosses val="autoZero"/>
        <c:auto val="1"/>
        <c:lblAlgn val="ctr"/>
        <c:lblOffset val="100"/>
        <c:noMultiLvlLbl val="0"/>
      </c:catAx>
      <c:valAx>
        <c:axId val="1970709407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970726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'11. Работы по НКО ЖГ'!$C$1</c:f>
          <c:strCache>
            <c:ptCount val="1"/>
            <c:pt idx="0">
              <c:v>Проект по подбору компрессоров жирного газа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104220426049561E-2"/>
          <c:y val="0.24108907088009662"/>
          <c:w val="0.94640765361620782"/>
          <c:h val="0.500610334551769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'11. Работы по НКО ЖГ'!$E$5</c:f>
              <c:strCache>
                <c:ptCount val="1"/>
                <c:pt idx="0">
                  <c:v>Прогресс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09-4F4E-86C6-61E8C2B5340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A09-4F4E-86C6-61E8C2B5340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09-4F4E-86C6-61E8C2B5340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09-4F4E-86C6-61E8C2B5340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A09-4F4E-86C6-61E8C2B534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'11. Работы по НКО ЖГ'!$C$6:$C$10</c:f>
              <c:strCache>
                <c:ptCount val="5"/>
                <c:pt idx="0">
                  <c:v>Сбор исходных данных</c:v>
                </c:pt>
                <c:pt idx="1">
                  <c:v>Изыскания и обследования</c:v>
                </c:pt>
                <c:pt idx="2">
                  <c:v>Разработка документации</c:v>
                </c:pt>
                <c:pt idx="3">
                  <c:v>Техническое сопровождение</c:v>
                </c:pt>
                <c:pt idx="4">
                  <c:v>Общий прогресс</c:v>
                </c:pt>
              </c:strCache>
            </c:strRef>
          </c:cat>
          <c:val>
            <c:numRef>
              <c:f>'11. Работы по НКО ЖГ'!$E$6:$E$10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09-4F4E-86C6-61E8C2B53400}"/>
            </c:ext>
          </c:extLst>
        </c:ser>
        <c:ser>
          <c:idx val="1"/>
          <c:order val="1"/>
          <c:tx>
            <c:strRef>
              <c:f>'11. Работы по НКО ЖГ'!$G$5</c:f>
              <c:strCache>
                <c:ptCount val="1"/>
                <c:pt idx="0">
                  <c:v>План</c:v>
                </c:pt>
              </c:strCache>
            </c:strRef>
          </c:tx>
          <c:spPr>
            <a:noFill/>
            <a:ln w="28575">
              <a:solidFill>
                <a:schemeClr val="accent6">
                  <a:alpha val="66000"/>
                </a:schemeClr>
              </a:solidFill>
            </a:ln>
            <a:effectLst/>
          </c:spPr>
          <c:invertIfNegative val="0"/>
          <c:dLbls>
            <c:delete val="1"/>
          </c:dLbls>
          <c:val>
            <c:numRef>
              <c:f>'11. Работы по НКО ЖГ'!$G$6:$G$10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A09-4F4E-86C6-61E8C2B534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6474096"/>
        <c:axId val="106480128"/>
      </c:barChart>
      <c:catAx>
        <c:axId val="10647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06480128"/>
        <c:crosses val="autoZero"/>
        <c:auto val="1"/>
        <c:lblAlgn val="ctr"/>
        <c:lblOffset val="100"/>
        <c:noMultiLvlLbl val="0"/>
      </c:catAx>
      <c:valAx>
        <c:axId val="106480128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0647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149709387358"/>
          <c:y val="0.94184849410612903"/>
          <c:w val="0.30884482629441429"/>
          <c:h val="5.81515058938710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0.44407</cdr:x>
      <cdr:y>0.45472</cdr:y>
    </cdr:from>
    <cdr:to>
      <cdr:x>0.66197</cdr:x>
      <cdr:y>0.64425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3550" y="21938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0.30449</cdr:x>
      <cdr:y>0.42487</cdr:y>
    </cdr:from>
    <cdr:to>
      <cdr:x>0.63919</cdr:x>
      <cdr:y>0.52935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7223" y="1598585"/>
          <a:ext cx="1425939" cy="393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rgbClr val="002060"/>
              </a:solidFill>
              <a:latin typeface="Century Gothic" panose="020B0502020202020204" pitchFamily="34" charset="0"/>
            </a:rPr>
            <a:t>Всего 77 ед.</a:t>
          </a:r>
          <a:endParaRPr lang="ru-RU" sz="1400" b="1" dirty="0">
            <a:solidFill>
              <a:srgbClr val="002060"/>
            </a:solidFill>
            <a:latin typeface="Century Gothic" panose="020B0502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0.04336</cdr:y>
    </cdr:from>
    <cdr:to>
      <cdr:x>1</cdr:x>
      <cdr:y>0.25826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105569"/>
          <a:ext cx="5183357" cy="523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12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r>
            <a:rPr lang="ru-RU" sz="1400" b="1" dirty="0" smtClean="0">
              <a:solidFill>
                <a:srgbClr val="002060"/>
              </a:solidFill>
            </a:rPr>
            <a:t>ИСПОЛНЕНИЕ ЦЕЛЕВОГО </a:t>
          </a:r>
          <a:r>
            <a:rPr lang="ru-RU" sz="1400" b="1" dirty="0">
              <a:solidFill>
                <a:srgbClr val="002060"/>
              </a:solidFill>
            </a:rPr>
            <a:t>УРОВНЯ </a:t>
          </a:r>
          <a:r>
            <a:rPr lang="ru-RU" sz="1400" b="1" dirty="0" smtClean="0">
              <a:solidFill>
                <a:srgbClr val="002060"/>
              </a:solidFill>
            </a:rPr>
            <a:t>ПО </a:t>
          </a:r>
          <a:r>
            <a:rPr lang="ru-RU" sz="1400" b="1" dirty="0">
              <a:solidFill>
                <a:srgbClr val="002060"/>
              </a:solidFill>
            </a:rPr>
            <a:t>ПРОИЗВОДСТВАМ, П.П.</a:t>
          </a:r>
          <a:endParaRPr lang="en-CA" sz="1400" b="1" dirty="0">
            <a:solidFill>
              <a:srgbClr val="00206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0.71358</cdr:x>
      <cdr:y>0.29545</cdr:y>
    </cdr:from>
    <cdr:to>
      <cdr:x>0.77937</cdr:x>
      <cdr:y>0.40865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38327" y="601305"/>
          <a:ext cx="473741" cy="23038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0,8%</a:t>
          </a:r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0.56358</cdr:x>
      <cdr:y>0.55366</cdr:y>
    </cdr:from>
    <cdr:to>
      <cdr:x>0.63607</cdr:x>
      <cdr:y>0.67206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264002" y="1278586"/>
          <a:ext cx="548453" cy="27342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0,9%</a:t>
          </a:r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0.21768</cdr:x>
      <cdr:y>0.13009</cdr:y>
    </cdr:from>
    <cdr:to>
      <cdr:x>0.25125</cdr:x>
      <cdr:y>0.18062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>
          <a:off x="1567444" y="264757"/>
          <a:ext cx="241731" cy="10284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0.52916</cdr:x>
      <cdr:y>0.59063</cdr:y>
    </cdr:from>
    <cdr:to>
      <cdr:x>0.56916</cdr:x>
      <cdr:y>0.64492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 flipV="1">
          <a:off x="4003563" y="1363951"/>
          <a:ext cx="302637" cy="125373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0.24358</cdr:x>
      <cdr:y>0.11854</cdr:y>
    </cdr:from>
    <cdr:to>
      <cdr:x>0.31304</cdr:x>
      <cdr:y>0.26006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753951" y="241265"/>
          <a:ext cx="500167" cy="28802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rPr>
            <a:t>3,9%</a:t>
          </a:r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Century Gothic" panose="020B0502020202020204" pitchFamily="34" charset="0"/>
            <a:ea typeface="+mn-ea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4788-6911-4512-B395-E8FF2E06ECEB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0DD9-364F-445F-B57E-716DCC452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8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3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7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0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Слайд think-cell" r:id="rId4" imgW="216" imgH="216" progId="TCLayout.ActiveDocument.1">
                  <p:embed/>
                </p:oleObj>
              </mc:Choice>
              <mc:Fallback>
                <p:oleObj name="Слайд think-cell" r:id="rId4" imgW="216" imgH="216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1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5"/>
          <p:cNvSpPr/>
          <p:nvPr userDrawn="1"/>
        </p:nvSpPr>
        <p:spPr>
          <a:xfrm>
            <a:off x="0" y="0"/>
            <a:ext cx="12192000" cy="683581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899" tIns="46454" rIns="92899" bIns="46454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k-KZ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2400" b="1" kern="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 userDrawn="1"/>
        </p:nvSpPr>
        <p:spPr>
          <a:xfrm>
            <a:off x="589627" y="0"/>
            <a:ext cx="11075633" cy="792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6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6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1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2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4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4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4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3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A326-5681-454F-B11E-9AA6A336A507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9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7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6.xml"/><Relationship Id="rId5" Type="http://schemas.openxmlformats.org/officeDocument/2006/relationships/image" Target="../media/image41.jpeg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1.jpe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Слайд think-cell" r:id="rId4" imgW="216" imgH="216" progId="TCLayout.ActiveDocument.1">
                  <p:embed/>
                </p:oleObj>
              </mc:Choice>
              <mc:Fallback>
                <p:oleObj name="Слайд think-cell" r:id="rId4" imgW="216" imgH="21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3D5AFC-184E-4321-BFE2-EB35B0B32E44}"/>
              </a:ext>
            </a:extLst>
          </p:cNvPr>
          <p:cNvSpPr txBox="1"/>
          <p:nvPr/>
        </p:nvSpPr>
        <p:spPr>
          <a:xfrm>
            <a:off x="653144" y="2080960"/>
            <a:ext cx="10724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ОТЧЕТ  ПО ИТОГАМ РАБОТЫ </a:t>
            </a:r>
            <a:b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ТОО «Павлодарский нефтехимический завод»</a:t>
            </a:r>
            <a:b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за первое полугодие 2022 года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89" y="288790"/>
            <a:ext cx="3121748" cy="7368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52366" y="6187559"/>
            <a:ext cx="2239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24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августа 2022г. </a:t>
            </a:r>
            <a:endParaRPr lang="ru-KZ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509" y="92521"/>
            <a:ext cx="2254219" cy="5320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927" y="158496"/>
            <a:ext cx="8176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ИСПОЛНЕНИЕ СРОКОВ ГРАФИКА ОСТАНОВОЧНОГО РЕМОНТА 2022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14351"/>
              </p:ext>
            </p:extLst>
          </p:nvPr>
        </p:nvGraphicFramePr>
        <p:xfrm>
          <a:off x="1295401" y="2088170"/>
          <a:ext cx="9601199" cy="4541278"/>
        </p:xfrm>
        <a:graphic>
          <a:graphicData uri="http://schemas.openxmlformats.org/drawingml/2006/table">
            <a:tbl>
              <a:tblPr/>
              <a:tblGrid>
                <a:gridCol w="910868">
                  <a:extLst>
                    <a:ext uri="{9D8B030D-6E8A-4147-A177-3AD203B41FA5}">
                      <a16:colId xmlns:a16="http://schemas.microsoft.com/office/drawing/2014/main" val="3983240140"/>
                    </a:ext>
                  </a:extLst>
                </a:gridCol>
                <a:gridCol w="2622645">
                  <a:extLst>
                    <a:ext uri="{9D8B030D-6E8A-4147-A177-3AD203B41FA5}">
                      <a16:colId xmlns:a16="http://schemas.microsoft.com/office/drawing/2014/main" val="2990405737"/>
                    </a:ext>
                  </a:extLst>
                </a:gridCol>
                <a:gridCol w="1941739">
                  <a:extLst>
                    <a:ext uri="{9D8B030D-6E8A-4147-A177-3AD203B41FA5}">
                      <a16:colId xmlns:a16="http://schemas.microsoft.com/office/drawing/2014/main" val="2046494878"/>
                    </a:ext>
                  </a:extLst>
                </a:gridCol>
                <a:gridCol w="1911632">
                  <a:extLst>
                    <a:ext uri="{9D8B030D-6E8A-4147-A177-3AD203B41FA5}">
                      <a16:colId xmlns:a16="http://schemas.microsoft.com/office/drawing/2014/main" val="26941633"/>
                    </a:ext>
                  </a:extLst>
                </a:gridCol>
                <a:gridCol w="2214315">
                  <a:extLst>
                    <a:ext uri="{9D8B030D-6E8A-4147-A177-3AD203B41FA5}">
                      <a16:colId xmlns:a16="http://schemas.microsoft.com/office/drawing/2014/main" val="2847349827"/>
                    </a:ext>
                  </a:extLst>
                </a:gridCol>
              </a:tblGrid>
              <a:tr h="5589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Производство,</a:t>
                      </a:r>
                      <a:endParaRPr lang="ru-RU" sz="1200" b="1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Технологическая установка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 кол-во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дней простоя 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 кол-во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дней простоя 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Отклонение,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 дней 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254973"/>
                  </a:ext>
                </a:extLst>
              </a:tr>
              <a:tr h="19963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ПППН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Секция 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974387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200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Риформинг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275663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300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ГО ДТ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247864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400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36377"/>
                  </a:ext>
                </a:extLst>
              </a:tr>
              <a:tr h="190909">
                <a:tc gridSpan="5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52792"/>
                  </a:ext>
                </a:extLst>
              </a:tr>
              <a:tr h="19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ПСН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Изомеризация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97147"/>
                  </a:ext>
                </a:extLst>
              </a:tr>
              <a:tr h="190909">
                <a:tc gridSpan="5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249595"/>
                  </a:ext>
                </a:extLst>
              </a:tr>
              <a:tr h="19963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ПГПН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001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82208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73948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200 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792182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14019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Секция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400</a:t>
                      </a: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97503"/>
                  </a:ext>
                </a:extLst>
              </a:tr>
              <a:tr h="190909">
                <a:tc gridSpan="5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2462"/>
                  </a:ext>
                </a:extLst>
              </a:tr>
              <a:tr h="19963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ППТНО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УЗК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874927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УПБ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81128"/>
                  </a:ext>
                </a:extLst>
              </a:tr>
              <a:tr h="19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АГУ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415414"/>
                  </a:ext>
                </a:extLst>
              </a:tr>
              <a:tr h="190909">
                <a:tc gridSpan="5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98444"/>
                  </a:ext>
                </a:extLst>
              </a:tr>
              <a:tr h="19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ПСиОЗХ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КУПС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435644"/>
                  </a:ext>
                </a:extLst>
              </a:tr>
              <a:tr h="190909">
                <a:tc gridSpan="5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51608"/>
                  </a:ext>
                </a:extLst>
              </a:tr>
              <a:tr h="232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ПКОН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ПСГ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46" marR="6846" marT="684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66416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2600" y="739549"/>
            <a:ext cx="8490857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30"/>
              </a:spcBef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Начало ремонта –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08.07.2022г.</a:t>
            </a:r>
          </a:p>
          <a:p>
            <a:pPr>
              <a:spcBef>
                <a:spcPts val="330"/>
              </a:spcBef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Выход на режим –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27.07.2022г.</a:t>
            </a:r>
          </a:p>
          <a:p>
            <a:pPr>
              <a:spcBef>
                <a:spcPts val="330"/>
              </a:spcBef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Заключено договоров на проведение ремонта –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14 договоров</a:t>
            </a:r>
          </a:p>
          <a:p>
            <a:pPr>
              <a:spcBef>
                <a:spcPts val="33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Цель достигнута: безопасность, сроки проведения, объемы работ, бюджет.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509" y="92521"/>
            <a:ext cx="2254219" cy="5320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130" y="173885"/>
            <a:ext cx="7551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УКРУПНЕННЫЙ ПЕРЕЧЕНЬ РАБОТ ОСТАНОВОЧНОГО РЕМОНТА </a:t>
            </a:r>
            <a:endParaRPr lang="ru-RU" b="1" dirty="0">
              <a:solidFill>
                <a:prstClr val="white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35130" y="940528"/>
          <a:ext cx="11599819" cy="581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82">
                  <a:extLst>
                    <a:ext uri="{9D8B030D-6E8A-4147-A177-3AD203B41FA5}">
                      <a16:colId xmlns:a16="http://schemas.microsoft.com/office/drawing/2014/main" val="1269785305"/>
                    </a:ext>
                  </a:extLst>
                </a:gridCol>
                <a:gridCol w="3643914">
                  <a:extLst>
                    <a:ext uri="{9D8B030D-6E8A-4147-A177-3AD203B41FA5}">
                      <a16:colId xmlns:a16="http://schemas.microsoft.com/office/drawing/2014/main" val="1622541973"/>
                    </a:ext>
                  </a:extLst>
                </a:gridCol>
                <a:gridCol w="1529924">
                  <a:extLst>
                    <a:ext uri="{9D8B030D-6E8A-4147-A177-3AD203B41FA5}">
                      <a16:colId xmlns:a16="http://schemas.microsoft.com/office/drawing/2014/main" val="3622271196"/>
                    </a:ext>
                  </a:extLst>
                </a:gridCol>
                <a:gridCol w="2519561">
                  <a:extLst>
                    <a:ext uri="{9D8B030D-6E8A-4147-A177-3AD203B41FA5}">
                      <a16:colId xmlns:a16="http://schemas.microsoft.com/office/drawing/2014/main" val="239386650"/>
                    </a:ext>
                  </a:extLst>
                </a:gridCol>
                <a:gridCol w="3644538">
                  <a:extLst>
                    <a:ext uri="{9D8B030D-6E8A-4147-A177-3AD203B41FA5}">
                      <a16:colId xmlns:a16="http://schemas.microsoft.com/office/drawing/2014/main" val="1020396578"/>
                    </a:ext>
                  </a:extLst>
                </a:gridCol>
              </a:tblGrid>
              <a:tr h="39974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 Наименование работ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Исполнитель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работ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Примечание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0072"/>
                  </a:ext>
                </a:extLst>
              </a:tr>
              <a:tr h="634414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регенерации, выгрузки, просева и загрузки катализатора в реакторах риформинга Р-202, Р-203, Р-204,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катализатора гидроочистки Р-301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 С-200, 300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Catalyst Service»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Соответствие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продуктовых потоков спецификациям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354015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Замена катализатора гидрогенизации Р-201 А-710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ПСиОЗХ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Catalyst Service»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Соответствие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продуктовых потоков спецификациям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377746"/>
                  </a:ext>
                </a:extLst>
              </a:tr>
              <a:tr h="36310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Заменена емкость Е-101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ПППН, С-100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«РМУ»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672114"/>
                  </a:ext>
                </a:extLst>
              </a:tr>
              <a:tr h="516685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Заменена сменно-проточная часть центробежного компрессора ЦК-301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ПППН, Газовая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компрессорная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НИИтурбокомпрессор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»,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Тотал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Сервис»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динамического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7065"/>
                  </a:ext>
                </a:extLst>
              </a:tr>
              <a:tr h="393811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Заменены трубные пучки Т-206,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Т-208</a:t>
                      </a:r>
                      <a:endParaRPr lang="ru-RU" sz="1200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ПППН, С-200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«РМУ»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077895"/>
                  </a:ext>
                </a:extLst>
              </a:tr>
              <a:tr h="549527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Заменены горелки печей П-204, П-203/3,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П-101</a:t>
                      </a:r>
                      <a:r>
                        <a:rPr lang="en-US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общее количество 21шт.) </a:t>
                      </a:r>
                      <a:endParaRPr lang="ru-RU" sz="1200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ПППН, С-100, 200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AVC Production»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845234"/>
                  </a:ext>
                </a:extLst>
              </a:tr>
              <a:tr h="367973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Техническое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обслуживание шиберных задвижек </a:t>
                      </a:r>
                      <a:r>
                        <a:rPr lang="en-US" sz="1200" baseline="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Remosa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С-200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AVC GROUP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55962"/>
                  </a:ext>
                </a:extLst>
              </a:tr>
              <a:tr h="362972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Ввод в эксплуатацию </a:t>
                      </a:r>
                      <a:r>
                        <a:rPr lang="ru-RU" sz="12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газосепаратора</a:t>
                      </a: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ГС-1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С-100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«МегаСтройПлюс»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динамического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161640"/>
                  </a:ext>
                </a:extLst>
              </a:tr>
              <a:tr h="3866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Заменён синхронный электродвигатель СДКП2 мощностью 2000 кВт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КС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РусЭлПром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динамического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667441"/>
                  </a:ext>
                </a:extLst>
              </a:tr>
              <a:tr h="411864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Заменены </a:t>
                      </a:r>
                      <a:r>
                        <a:rPr lang="ru-RU" sz="12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малопоточные</a:t>
                      </a: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аппараты воздушного охлаждения ХВ-601 (10ед.)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С-001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«МегаСтройПлюс»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782679"/>
                  </a:ext>
                </a:extLst>
              </a:tr>
              <a:tr h="367973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Заменены трубные пучки Т-209/1, Т-403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С-200, С-400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«МегаСтройПлюс»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3671"/>
                  </a:ext>
                </a:extLst>
              </a:tr>
              <a:tr h="3629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12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Ревизия,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ремонт запорной арматуры, СППК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 заводу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Тотал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Сервис»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статического 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0892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509" y="92521"/>
            <a:ext cx="2254219" cy="5320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130" y="173885"/>
            <a:ext cx="7551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УКРУПНЕННЫЙ ПЕРЕЧЕНЬ РАБОТ ОСТАНОВОЧНОГО РЕМОНТА </a:t>
            </a:r>
            <a:endParaRPr lang="ru-RU" b="1" dirty="0">
              <a:solidFill>
                <a:prstClr val="white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35130" y="940528"/>
          <a:ext cx="11599819" cy="359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82">
                  <a:extLst>
                    <a:ext uri="{9D8B030D-6E8A-4147-A177-3AD203B41FA5}">
                      <a16:colId xmlns:a16="http://schemas.microsoft.com/office/drawing/2014/main" val="1269785305"/>
                    </a:ext>
                  </a:extLst>
                </a:gridCol>
                <a:gridCol w="3643914">
                  <a:extLst>
                    <a:ext uri="{9D8B030D-6E8A-4147-A177-3AD203B41FA5}">
                      <a16:colId xmlns:a16="http://schemas.microsoft.com/office/drawing/2014/main" val="1622541973"/>
                    </a:ext>
                  </a:extLst>
                </a:gridCol>
                <a:gridCol w="1529924">
                  <a:extLst>
                    <a:ext uri="{9D8B030D-6E8A-4147-A177-3AD203B41FA5}">
                      <a16:colId xmlns:a16="http://schemas.microsoft.com/office/drawing/2014/main" val="3622271196"/>
                    </a:ext>
                  </a:extLst>
                </a:gridCol>
                <a:gridCol w="2519561">
                  <a:extLst>
                    <a:ext uri="{9D8B030D-6E8A-4147-A177-3AD203B41FA5}">
                      <a16:colId xmlns:a16="http://schemas.microsoft.com/office/drawing/2014/main" val="239386650"/>
                    </a:ext>
                  </a:extLst>
                </a:gridCol>
                <a:gridCol w="3644538">
                  <a:extLst>
                    <a:ext uri="{9D8B030D-6E8A-4147-A177-3AD203B41FA5}">
                      <a16:colId xmlns:a16="http://schemas.microsoft.com/office/drawing/2014/main" val="1020396578"/>
                    </a:ext>
                  </a:extLst>
                </a:gridCol>
              </a:tblGrid>
              <a:tr h="39974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 Наименование работ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Исполнитель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работ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Примечание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0072"/>
                  </a:ext>
                </a:extLst>
              </a:tr>
              <a:tr h="634414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Ремонт</a:t>
                      </a:r>
                      <a:r>
                        <a:rPr lang="ru-RU" sz="12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насосно-компрессорного оборудования (77 ед.)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 заводу</a:t>
                      </a: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Тотал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Сервис»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динамического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оборудования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354015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Замена электродвигателя мощностью 2000 кВт компрессора ПК-101-1 водородной компрессорной</a:t>
                      </a:r>
                      <a:endParaRPr lang="ru-RU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Energy Service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PVL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«АЭК»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Программа замены электродвигателей компрессоров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377746"/>
                  </a:ext>
                </a:extLst>
              </a:tr>
              <a:tr h="36310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Монтаж, подключение </a:t>
                      </a:r>
                      <a:r>
                        <a:rPr lang="en-US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новых цифровых шкафов возбуждения электродвигателей ЦК-201-1</a:t>
                      </a:r>
                      <a:r>
                        <a:rPr lang="en-US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ЦК-201-3 воздушной компрессорной</a:t>
                      </a:r>
                      <a:endParaRPr lang="ru-RU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Energy Service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PVL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надежности электроснабжения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672114"/>
                  </a:ext>
                </a:extLst>
              </a:tr>
              <a:tr h="516685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Нанесение антикоррозионной защиты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резервуара Р-2 П29-2 (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V-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0 000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м3), Р-1 П29-1 (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V-20 000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м3)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ПКОН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AVC Production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ТОО АЗИЯ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Incorporated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Сокращение потерь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7065"/>
                  </a:ext>
                </a:extLst>
              </a:tr>
              <a:tr h="393811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Проведение сервисного обслуживания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бурового насоса Н-20Б УЗК</a:t>
                      </a: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ППТНО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OIL FACTOR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Безаварийная</a:t>
                      </a:r>
                      <a:r>
                        <a:rPr lang="ru-RU" sz="1200" baseline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работа</a:t>
                      </a:r>
                      <a:endParaRPr lang="ru-RU" sz="1200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077895"/>
                  </a:ext>
                </a:extLst>
              </a:tr>
              <a:tr h="429083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Реконструкция ограждения территории южной стороны</a:t>
                      </a:r>
                      <a:endParaRPr lang="ru-RU" sz="1200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 заводу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5" marR="5245" marT="524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ТОО </a:t>
                      </a:r>
                      <a:r>
                        <a:rPr lang="ru-RU" sz="1200" dirty="0" err="1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СтройАльянсИнвест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Повышение безопасности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8452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97949" y="195225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ТЕХНИЧЕСКИЕ РЕШЕНИЯ ПО ПРОИЗВОДСТВАМ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179477"/>
              </p:ext>
            </p:extLst>
          </p:nvPr>
        </p:nvGraphicFramePr>
        <p:xfrm>
          <a:off x="757696" y="945145"/>
          <a:ext cx="3667563" cy="218025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52408">
                  <a:extLst>
                    <a:ext uri="{9D8B030D-6E8A-4147-A177-3AD203B41FA5}">
                      <a16:colId xmlns:a16="http://schemas.microsoft.com/office/drawing/2014/main" val="3804136378"/>
                    </a:ext>
                  </a:extLst>
                </a:gridCol>
                <a:gridCol w="1315155">
                  <a:extLst>
                    <a:ext uri="{9D8B030D-6E8A-4147-A177-3AD203B41FA5}">
                      <a16:colId xmlns:a16="http://schemas.microsoft.com/office/drawing/2014/main" val="630293024"/>
                    </a:ext>
                  </a:extLst>
                </a:gridCol>
              </a:tblGrid>
              <a:tr h="4449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Производство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770355"/>
                  </a:ext>
                </a:extLst>
              </a:tr>
              <a:tr h="28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ПППН</a:t>
                      </a:r>
                    </a:p>
                  </a:txBody>
                  <a:tcPr marL="72000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453183"/>
                  </a:ext>
                </a:extLst>
              </a:tr>
              <a:tr h="28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ПКОН</a:t>
                      </a:r>
                    </a:p>
                  </a:txBody>
                  <a:tcPr marL="72000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738161"/>
                  </a:ext>
                </a:extLst>
              </a:tr>
              <a:tr h="28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ПГПН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361903"/>
                  </a:ext>
                </a:extLst>
              </a:tr>
              <a:tr h="28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ППТНО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819944"/>
                  </a:ext>
                </a:extLst>
              </a:tr>
              <a:tr h="28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ПСиОЗХ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55587"/>
                  </a:ext>
                </a:extLst>
              </a:tr>
              <a:tr h="28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ПСН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94905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320863" y="3212434"/>
            <a:ext cx="3830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Монтаж массовых расходомеров (ПППН№1)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(корректность учета газообразного топлива)</a:t>
            </a:r>
          </a:p>
          <a:p>
            <a:pPr algn="ctr"/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60976" y="3154132"/>
            <a:ext cx="3028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Обвязка сепаратора ГС-1 (ПГПН№3)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(улучшение качества ЦВСГ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92204" y="6209319"/>
            <a:ext cx="2789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Оснащение </a:t>
            </a:r>
            <a:r>
              <a:rPr lang="ru-RU" sz="12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байпасными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трубопроводами Т-015 (ПСН№6)</a:t>
            </a:r>
            <a:r>
              <a:rPr lang="ru-RU" sz="12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(увеличение надежности)</a:t>
            </a:r>
          </a:p>
          <a:p>
            <a:pPr algn="ctr"/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73266" y="6340740"/>
            <a:ext cx="2789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Замена Т-017 на Х-408 (ПСН№6)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(увеличение надежности)</a:t>
            </a:r>
          </a:p>
          <a:p>
            <a:pPr algn="ctr"/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39" y="3749809"/>
            <a:ext cx="2654946" cy="24701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5"/>
          <a:stretch/>
        </p:blipFill>
        <p:spPr>
          <a:xfrm>
            <a:off x="5007068" y="926979"/>
            <a:ext cx="2647817" cy="2234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26200" b="16401"/>
          <a:stretch/>
        </p:blipFill>
        <p:spPr>
          <a:xfrm>
            <a:off x="8620386" y="3741571"/>
            <a:ext cx="2363577" cy="24907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32" y="3927211"/>
            <a:ext cx="2459511" cy="20882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9963" y="837753"/>
            <a:ext cx="2284420" cy="23635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757696" y="6170925"/>
            <a:ext cx="334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Оптимизация контура </a:t>
            </a:r>
            <a:r>
              <a:rPr lang="ru-RU" sz="12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захолаживания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котельного топлива</a:t>
            </a:r>
            <a:r>
              <a:rPr lang="en-US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(ПГПН№3</a:t>
            </a:r>
            <a:r>
              <a:rPr lang="ru-RU" sz="12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 (охлаждение ГО ВГО при выводе в парк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202798" y="41336"/>
            <a:ext cx="9317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РЕМОНТЫ НАСОСНО-КОМПРЕССОРНОГО ОБОРУДОВАНИЯ, </a:t>
            </a:r>
            <a:endParaRPr lang="en-US" b="1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ПРОВЕДЁННЫЕ В ОСТАНОВОЧНЫЙ ПЕРИОД 2022 г.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0896" y="931054"/>
            <a:ext cx="5414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КОЛИЧЕСТВО РЕМОНТОВ НАСОСНО-КОМПРЕССОРНОГО ОБОРУДОВАНИЯ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786208679"/>
              </p:ext>
            </p:extLst>
          </p:nvPr>
        </p:nvGraphicFramePr>
        <p:xfrm>
          <a:off x="877845" y="1520090"/>
          <a:ext cx="4260332" cy="376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064429713"/>
              </p:ext>
            </p:extLst>
          </p:nvPr>
        </p:nvGraphicFramePr>
        <p:xfrm>
          <a:off x="6096175" y="1558665"/>
          <a:ext cx="4994419" cy="372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5998893" y="951663"/>
            <a:ext cx="5574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КОЛИЧЕСТВО РЕМОНТОВ </a:t>
            </a:r>
            <a:r>
              <a:rPr lang="ru-RU" sz="1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НАСОСНО-КОМПРЕССОРНОГО ОБОРУДОВАНИЯ 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ПО ПРОИЗВОДСТВАМ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70836" y="495540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ИТОГО:  77 ед.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85421" y="5639090"/>
            <a:ext cx="114992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В остановочном периоде 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2022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г</a:t>
            </a: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были проведены ремонты всего 77 ед., в </a:t>
            </a:r>
            <a:r>
              <a:rPr lang="ru-RU" sz="1400" dirty="0" err="1" smtClean="0">
                <a:latin typeface="Century Gothic" panose="020B0502020202020204" pitchFamily="34" charset="0"/>
                <a:ea typeface="Calibri" panose="020F0502020204030204" pitchFamily="34" charset="0"/>
              </a:rPr>
              <a:t>т.ч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. компрессоров -11ед., насосов-66ед.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Специалисты по динамическому оборудованию контролировали за качеством производства ремонтных работ и соблюдением требований нормативно-технической документации</a:t>
            </a: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121594" y="7656"/>
            <a:ext cx="8594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ПОКАЗАТЕЛИ НАДЕЖНОСТИ ФУНКЦИОНИРОВАНИЯ ОБОРУДОВАНИЯ И СКОРОСТИ КОРРОЗИИ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73AB324-9469-4A19-8BE0-BCE4BD38CF6A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7DF86624-804D-D3A9-2F80-51F95489B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6695"/>
              </p:ext>
            </p:extLst>
          </p:nvPr>
        </p:nvGraphicFramePr>
        <p:xfrm>
          <a:off x="510133" y="3833205"/>
          <a:ext cx="4804817" cy="2748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950FB4A3-5C73-49F1-9614-CCE0FBF98C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270400"/>
              </p:ext>
            </p:extLst>
          </p:nvPr>
        </p:nvGraphicFramePr>
        <p:xfrm>
          <a:off x="6293759" y="3833204"/>
          <a:ext cx="5460091" cy="3009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3ED9F63-3CA7-69AB-4D38-5937D0389642}"/>
              </a:ext>
            </a:extLst>
          </p:cNvPr>
          <p:cNvGrpSpPr/>
          <p:nvPr/>
        </p:nvGrpSpPr>
        <p:grpSpPr>
          <a:xfrm>
            <a:off x="699233" y="963843"/>
            <a:ext cx="4895261" cy="2391249"/>
            <a:chOff x="173812" y="55060"/>
            <a:chExt cx="7470879" cy="3268594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ACA08275-1182-8C7A-E7E0-1EF9055F8602}"/>
                </a:ext>
              </a:extLst>
            </p:cNvPr>
            <p:cNvGrpSpPr/>
            <p:nvPr/>
          </p:nvGrpSpPr>
          <p:grpSpPr>
            <a:xfrm>
              <a:off x="173812" y="55060"/>
              <a:ext cx="7470879" cy="3268594"/>
              <a:chOff x="156801" y="47628"/>
              <a:chExt cx="8062033" cy="2827411"/>
            </a:xfrm>
          </p:grpSpPr>
          <p:graphicFrame>
            <p:nvGraphicFramePr>
              <p:cNvPr id="20" name="Chart 4">
                <a:extLst>
                  <a:ext uri="{FF2B5EF4-FFF2-40B4-BE49-F238E27FC236}">
                    <a16:creationId xmlns:a16="http://schemas.microsoft.com/office/drawing/2014/main" id="{F2BACB80-332D-91D0-EE95-166E6F1AEEEC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56801" y="47628"/>
              <a:ext cx="7774938" cy="28274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21" name="Chart 4">
                <a:extLst>
                  <a:ext uri="{FF2B5EF4-FFF2-40B4-BE49-F238E27FC236}">
                    <a16:creationId xmlns:a16="http://schemas.microsoft.com/office/drawing/2014/main" id="{530DD100-186D-FAC2-7956-A916AA6BE9A3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407844" y="503258"/>
              <a:ext cx="7810990" cy="218333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16854038-6F07-6DFE-ADD8-6AE59A7FF128}"/>
                </a:ext>
              </a:extLst>
            </p:cNvPr>
            <p:cNvSpPr txBox="1"/>
            <p:nvPr/>
          </p:nvSpPr>
          <p:spPr>
            <a:xfrm>
              <a:off x="406447" y="599649"/>
              <a:ext cx="1262356" cy="303943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ysClr val="windowText" lastClr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3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2022</a:t>
              </a:r>
              <a:endParaRPr lang="en-CA" sz="13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573170" y="820440"/>
            <a:ext cx="5200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НАДЕЖНОСТЬ ОБОРУДОВАНИЯ ПО ПРОИЗВОДСТВАМ, %</a:t>
            </a:r>
            <a:endParaRPr lang="en-CA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3" name="Chart 4">
            <a:extLst>
              <a:ext uri="{FF2B5EF4-FFF2-40B4-BE49-F238E27FC236}">
                <a16:creationId xmlns:a16="http://schemas.microsoft.com/office/drawing/2014/main" id="{B2F73F32-4D89-40AB-A1B1-4FBA11D67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428946"/>
              </p:ext>
            </p:extLst>
          </p:nvPr>
        </p:nvGraphicFramePr>
        <p:xfrm>
          <a:off x="6557554" y="725688"/>
          <a:ext cx="5501541" cy="2629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24909" y="3235187"/>
            <a:ext cx="11534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За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I-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е полугодие 2022г. выполнены запланированные целевые показатели обеспечения надежности функционирования оборудования по производствам.  </a:t>
            </a: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172213" y="171161"/>
            <a:ext cx="9420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 ВЫПОЛНЕНИЯ РАБОТ ПО ПРОЕКТАМ ДЕПАРТАМЕНТА </a:t>
            </a:r>
            <a:r>
              <a:rPr lang="ru-RU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ОНиМЦ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6DA4AC6-6878-4352-80AF-BD168413CC4F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54FA109E-4CA5-AD66-9BF5-0606A910A9EE}"/>
              </a:ext>
            </a:extLst>
          </p:cNvPr>
          <p:cNvGrpSpPr/>
          <p:nvPr/>
        </p:nvGrpSpPr>
        <p:grpSpPr>
          <a:xfrm>
            <a:off x="365186" y="3830178"/>
            <a:ext cx="11350564" cy="2286000"/>
            <a:chOff x="-428539" y="-1"/>
            <a:chExt cx="9905915" cy="4267717"/>
          </a:xfrm>
        </p:grpSpPr>
        <p:graphicFrame>
          <p:nvGraphicFramePr>
            <p:cNvPr id="9" name="Chart 56">
              <a:extLst>
                <a:ext uri="{FF2B5EF4-FFF2-40B4-BE49-F238E27FC236}">
                  <a16:creationId xmlns:a16="http://schemas.microsoft.com/office/drawing/2014/main" id="{676204FB-5F11-1EFD-F3E2-DAF05E7DE15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86770786"/>
                </p:ext>
              </p:extLst>
            </p:nvPr>
          </p:nvGraphicFramePr>
          <p:xfrm>
            <a:off x="5114926" y="-1"/>
            <a:ext cx="4362450" cy="42347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55">
              <a:extLst>
                <a:ext uri="{FF2B5EF4-FFF2-40B4-BE49-F238E27FC236}">
                  <a16:creationId xmlns:a16="http://schemas.microsoft.com/office/drawing/2014/main" id="{5D52A580-56B9-837A-0AD0-C42DA05B457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55479152"/>
                </p:ext>
              </p:extLst>
            </p:nvPr>
          </p:nvGraphicFramePr>
          <p:xfrm>
            <a:off x="-428539" y="13737"/>
            <a:ext cx="5275741" cy="42539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0" name="Прямоугольник 9"/>
          <p:cNvSpPr/>
          <p:nvPr/>
        </p:nvSpPr>
        <p:spPr>
          <a:xfrm>
            <a:off x="306944" y="6168708"/>
            <a:ext cx="11479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В рамках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заключенного договора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 ТОО «</a:t>
            </a:r>
            <a:r>
              <a:rPr lang="en-US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MG Engineering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» ведутся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проектные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и изыскательские работы на разработку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проекта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«Подбор и установка компрессоров жирного газа компрессорной станции КТ-1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ПГПН. На текущий момент завершены работы по трем этапам договора. Проект передан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на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прохождение комплексной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вневедомственной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экспертизы. 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89778" y="697527"/>
            <a:ext cx="11496675" cy="3033994"/>
            <a:chOff x="232454" y="1424445"/>
            <a:chExt cx="11475621" cy="3461555"/>
          </a:xfrm>
        </p:grpSpPr>
        <p:grpSp>
          <p:nvGrpSpPr>
            <p:cNvPr id="15" name="Group 53">
              <a:extLst>
                <a:ext uri="{FF2B5EF4-FFF2-40B4-BE49-F238E27FC236}">
                  <a16:creationId xmlns:a16="http://schemas.microsoft.com/office/drawing/2014/main" id="{39C78B32-44A0-4424-8017-C2222D10A042}"/>
                </a:ext>
              </a:extLst>
            </p:cNvPr>
            <p:cNvGrpSpPr/>
            <p:nvPr/>
          </p:nvGrpSpPr>
          <p:grpSpPr>
            <a:xfrm>
              <a:off x="307724" y="1424445"/>
              <a:ext cx="11112526" cy="3178943"/>
              <a:chOff x="-1124837" y="449371"/>
              <a:chExt cx="11765407" cy="3019996"/>
            </a:xfrm>
          </p:grpSpPr>
          <p:graphicFrame>
            <p:nvGraphicFramePr>
              <p:cNvPr id="17" name="Chart 56">
                <a:extLst>
                  <a:ext uri="{FF2B5EF4-FFF2-40B4-BE49-F238E27FC236}">
                    <a16:creationId xmlns:a16="http://schemas.microsoft.com/office/drawing/2014/main" id="{6750D8D9-80F1-1F33-8186-EEDC02D4EFD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89189178"/>
                  </p:ext>
                </p:extLst>
              </p:nvPr>
            </p:nvGraphicFramePr>
            <p:xfrm>
              <a:off x="4437482" y="566097"/>
              <a:ext cx="6203088" cy="290327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18" name="Chart 55">
                <a:extLst>
                  <a:ext uri="{FF2B5EF4-FFF2-40B4-BE49-F238E27FC236}">
                    <a16:creationId xmlns:a16="http://schemas.microsoft.com/office/drawing/2014/main" id="{2F45B797-ACBD-0510-6FC8-4DC283CEA89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16600299"/>
                  </p:ext>
                </p:extLst>
              </p:nvPr>
            </p:nvGraphicFramePr>
            <p:xfrm>
              <a:off x="-1124837" y="449371"/>
              <a:ext cx="5548557" cy="25629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sp>
          <p:nvSpPr>
            <p:cNvPr id="16" name="Прямоугольник 15"/>
            <p:cNvSpPr/>
            <p:nvPr/>
          </p:nvSpPr>
          <p:spPr>
            <a:xfrm>
              <a:off x="232454" y="4148586"/>
              <a:ext cx="11475621" cy="737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Century Gothic" panose="020B0502020202020204" pitchFamily="34" charset="0"/>
                  <a:ea typeface="Calibri" panose="020F0502020204030204" pitchFamily="34" charset="0"/>
                </a:rPr>
                <a:t>Завершены проектные </a:t>
              </a:r>
              <a:r>
                <a:rPr lang="ru-RU" sz="1200" dirty="0" smtClean="0">
                  <a:latin typeface="Century Gothic" panose="020B0502020202020204" pitchFamily="34" charset="0"/>
                  <a:ea typeface="Calibri" panose="020F0502020204030204" pitchFamily="34" charset="0"/>
                </a:rPr>
                <a:t>и изыскательские </a:t>
              </a:r>
              <a:r>
                <a:rPr lang="ru-RU" sz="1200" dirty="0">
                  <a:latin typeface="Century Gothic" panose="020B0502020202020204" pitchFamily="34" charset="0"/>
                  <a:ea typeface="Calibri" panose="020F0502020204030204" pitchFamily="34" charset="0"/>
                </a:rPr>
                <a:t>работы </a:t>
              </a:r>
              <a:r>
                <a:rPr lang="ru-RU" sz="1200" dirty="0" smtClean="0">
                  <a:latin typeface="Century Gothic" panose="020B0502020202020204" pitchFamily="34" charset="0"/>
                  <a:ea typeface="Calibri" panose="020F0502020204030204" pitchFamily="34" charset="0"/>
                </a:rPr>
                <a:t>с прохождением «</a:t>
              </a:r>
              <a:r>
                <a:rPr lang="ru-RU" sz="1200" dirty="0" err="1" smtClean="0">
                  <a:latin typeface="Century Gothic" panose="020B0502020202020204" pitchFamily="34" charset="0"/>
                  <a:ea typeface="Calibri" panose="020F0502020204030204" pitchFamily="34" charset="0"/>
                </a:rPr>
                <a:t>Гос.экспертизы</a:t>
              </a:r>
              <a:r>
                <a:rPr lang="ru-RU" sz="1200" dirty="0" smtClean="0">
                  <a:latin typeface="Century Gothic" panose="020B0502020202020204" pitchFamily="34" charset="0"/>
                  <a:ea typeface="Calibri" panose="020F0502020204030204" pitchFamily="34" charset="0"/>
                </a:rPr>
                <a:t>» рабочего </a:t>
              </a:r>
              <a:r>
                <a:rPr lang="ru-RU" sz="1200" dirty="0">
                  <a:latin typeface="Century Gothic" panose="020B0502020202020204" pitchFamily="34" charset="0"/>
                  <a:ea typeface="Calibri" panose="020F0502020204030204" pitchFamily="34" charset="0"/>
                </a:rPr>
                <a:t>проекта по замене поршневых компрессоров Поз. К-2, К-3, К-4, К-5 воздушной компрессорной </a:t>
              </a:r>
              <a:r>
                <a:rPr lang="ru-RU" sz="1200" dirty="0" smtClean="0">
                  <a:latin typeface="Century Gothic" panose="020B0502020202020204" pitchFamily="34" charset="0"/>
                  <a:ea typeface="Calibri" panose="020F0502020204030204" pitchFamily="34" charset="0"/>
                </a:rPr>
                <a:t>станции. Получено одобрение от КМГ о реализации проекта. В настоящее время ведется работа по подготовке необходимых документов для начала проведения закупочных процедур.  </a:t>
              </a:r>
              <a:endParaRPr lang="ru-RU" sz="1200" dirty="0">
                <a:latin typeface="Century Gothic" panose="020B050202020202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6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307301" y="179836"/>
            <a:ext cx="9317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ПОТРЕБЛЕНИЕ ЭНЕРГОРЕСУРСОВ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0456" y="793922"/>
            <a:ext cx="80910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3175" cmpd="sng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Потребление энергоресурсов ТОО «ПНХЗ»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00874"/>
              </p:ext>
            </p:extLst>
          </p:nvPr>
        </p:nvGraphicFramePr>
        <p:xfrm>
          <a:off x="1028403" y="3308818"/>
          <a:ext cx="10135193" cy="2600837"/>
        </p:xfrm>
        <a:graphic>
          <a:graphicData uri="http://schemas.openxmlformats.org/drawingml/2006/table">
            <a:tbl>
              <a:tblPr firstRow="1"/>
              <a:tblGrid>
                <a:gridCol w="664073">
                  <a:extLst>
                    <a:ext uri="{9D8B030D-6E8A-4147-A177-3AD203B41FA5}">
                      <a16:colId xmlns:a16="http://schemas.microsoft.com/office/drawing/2014/main" val="2492729567"/>
                    </a:ext>
                  </a:extLst>
                </a:gridCol>
                <a:gridCol w="4294002">
                  <a:extLst>
                    <a:ext uri="{9D8B030D-6E8A-4147-A177-3AD203B41FA5}">
                      <a16:colId xmlns:a16="http://schemas.microsoft.com/office/drawing/2014/main" val="3052751148"/>
                    </a:ext>
                  </a:extLst>
                </a:gridCol>
                <a:gridCol w="1416279">
                  <a:extLst>
                    <a:ext uri="{9D8B030D-6E8A-4147-A177-3AD203B41FA5}">
                      <a16:colId xmlns:a16="http://schemas.microsoft.com/office/drawing/2014/main" val="2433426398"/>
                    </a:ext>
                  </a:extLst>
                </a:gridCol>
                <a:gridCol w="1268361">
                  <a:extLst>
                    <a:ext uri="{9D8B030D-6E8A-4147-A177-3AD203B41FA5}">
                      <a16:colId xmlns:a16="http://schemas.microsoft.com/office/drawing/2014/main" val="1911151879"/>
                    </a:ext>
                  </a:extLst>
                </a:gridCol>
                <a:gridCol w="2492478">
                  <a:extLst>
                    <a:ext uri="{9D8B030D-6E8A-4147-A177-3AD203B41FA5}">
                      <a16:colId xmlns:a16="http://schemas.microsoft.com/office/drawing/2014/main" val="143674280"/>
                    </a:ext>
                  </a:extLst>
                </a:gridCol>
              </a:tblGrid>
              <a:tr h="394335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Вид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э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нергоресурса</a:t>
                      </a: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Динамика  потребления,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576904"/>
                  </a:ext>
                </a:extLst>
              </a:tr>
              <a:tr h="145441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переработки нефти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 тонн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2 883 179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2 871 794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713692"/>
                  </a:ext>
                </a:extLst>
              </a:tr>
              <a:tr h="145441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Тепловая энергия, Гкал, в том числе: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869 764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858 806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1,2 %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656982"/>
                  </a:ext>
                </a:extLst>
              </a:tr>
              <a:tr h="26564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от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ТЭЦ-3, УПВ «ЭЛМТГ»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409 151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373 594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8,6 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854030"/>
                  </a:ext>
                </a:extLst>
              </a:tr>
              <a:tr h="26564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собственной выработки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460 613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485 212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925323"/>
                  </a:ext>
                </a:extLst>
              </a:tr>
              <a:tr h="26892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Топливо технологических печей, тут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262 931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252 676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3,9 %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333597"/>
                  </a:ext>
                </a:extLst>
              </a:tr>
              <a:tr h="296014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Электроэнергия,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МВт*ч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245 015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247 269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0,9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346494"/>
                  </a:ext>
                </a:extLst>
              </a:tr>
              <a:tr h="30368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2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ТЭР, тут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154 513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153 223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0,8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076980"/>
                  </a:ext>
                </a:extLst>
              </a:tr>
              <a:tr h="30368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Удельное потребление ТЭР на тонну нефти, тут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53,6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53,3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0,5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47794864"/>
              </p:ext>
            </p:extLst>
          </p:nvPr>
        </p:nvGraphicFramePr>
        <p:xfrm>
          <a:off x="2575624" y="999498"/>
          <a:ext cx="7565921" cy="2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514338" y="6058693"/>
            <a:ext cx="9912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400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 2022 году </a:t>
            </a:r>
            <a:r>
              <a:rPr lang="ru-RU" sz="1400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общий </a:t>
            </a:r>
            <a:r>
              <a:rPr lang="ru-RU" sz="1400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объём потребления топливно-энергетических ресурсов снизился на 0,8</a:t>
            </a:r>
            <a:r>
              <a:rPr lang="ru-RU" sz="1400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%,</a:t>
            </a:r>
          </a:p>
          <a:p>
            <a:pPr indent="180975" algn="just"/>
            <a:r>
              <a:rPr lang="ru-RU" sz="1400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удельное </a:t>
            </a:r>
            <a:r>
              <a:rPr lang="ru-RU" sz="1400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потребление энергоресурсов на переработку одной тонны нефти </a:t>
            </a:r>
            <a:r>
              <a:rPr lang="ru-RU" sz="1400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снизилось </a:t>
            </a:r>
            <a:r>
              <a:rPr lang="ru-RU" sz="1400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на 0,5 %.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0246551" y="5649584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518713" y="1714148"/>
            <a:ext cx="288032" cy="130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1"/>
          <p:cNvSpPr txBox="1"/>
          <p:nvPr/>
        </p:nvSpPr>
        <p:spPr>
          <a:xfrm>
            <a:off x="5286911" y="1844513"/>
            <a:ext cx="500167" cy="288024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1,2%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0240747" y="4226917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030223" y="1869471"/>
            <a:ext cx="241731" cy="102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0243649" y="5028176"/>
            <a:ext cx="2902" cy="19412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243649" y="4787900"/>
            <a:ext cx="0" cy="2152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0235585" y="3959222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0235585" y="3718946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0246551" y="5339041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10232683" y="4503527"/>
            <a:ext cx="2902" cy="19412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5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77862" y="179836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БЕЗОПАСНОСТЬ И ОХРАНА ТРУДА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31341" y="701353"/>
            <a:ext cx="11660659" cy="30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ТРАВМАТИЗМА ЗА 6 МЕСЯЦЕВ 2022 ГОДА</a:t>
            </a:r>
            <a:endParaRPr lang="ru-RU" altLang="ru-RU" sz="14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973426"/>
              </p:ext>
            </p:extLst>
          </p:nvPr>
        </p:nvGraphicFramePr>
        <p:xfrm>
          <a:off x="466186" y="998059"/>
          <a:ext cx="11213869" cy="609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21266">
                  <a:extLst>
                    <a:ext uri="{9D8B030D-6E8A-4147-A177-3AD203B41FA5}">
                      <a16:colId xmlns:a16="http://schemas.microsoft.com/office/drawing/2014/main" val="1012008391"/>
                    </a:ext>
                  </a:extLst>
                </a:gridCol>
                <a:gridCol w="7392603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</a:tblGrid>
              <a:tr h="19546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Несчастные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случаи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25427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Общее количество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дней без несчастных случаев по состоянию на 01 июля 2022 года </a:t>
                      </a:r>
                      <a:r>
                        <a:rPr lang="ru-RU" sz="1600" b="1" baseline="0" dirty="0" smtClean="0">
                          <a:latin typeface="Century Gothic" panose="020B0502020202020204" pitchFamily="34" charset="0"/>
                        </a:rPr>
                        <a:t>1418</a:t>
                      </a:r>
                      <a:endParaRPr lang="ru-RU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6185" y="1592107"/>
            <a:ext cx="112138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ЗАБОЛЕВАЕМОСТИ</a:t>
            </a:r>
            <a:endParaRPr lang="ru-RU" altLang="ru-RU" sz="14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85154"/>
              </p:ext>
            </p:extLst>
          </p:nvPr>
        </p:nvGraphicFramePr>
        <p:xfrm>
          <a:off x="498090" y="1858198"/>
          <a:ext cx="11213868" cy="14789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86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1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2404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Период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работников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случаев заболеваний </a:t>
                      </a:r>
                      <a:endParaRPr lang="ru-RU" sz="120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 раб.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случаев заболеваний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дней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нетрудоспособности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100 раб.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дней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нетрудоспособности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т.ч.</a:t>
                      </a:r>
                      <a:b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женщин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3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2021 г.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1 466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341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33,95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498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381,10</a:t>
                      </a:r>
                      <a:endParaRPr lang="ru-RU" sz="1200" kern="1200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5 587</a:t>
                      </a:r>
                      <a:endParaRPr lang="ru-RU" sz="1200" kern="1200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4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2022 г.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1 335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223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35,62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476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375,73</a:t>
                      </a:r>
                      <a:endParaRPr lang="ru-RU" sz="1200" kern="1200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5 016</a:t>
                      </a:r>
                      <a:endParaRPr lang="ru-RU" sz="1200" kern="1200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403953"/>
                  </a:ext>
                </a:extLst>
              </a:tr>
              <a:tr h="3038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Показатели заболеваемости 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6 месяцев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2022 года 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относительно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уровня 2021 года: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- 131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- 118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+ 1,67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- 22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- 5,37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- 571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25798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35572"/>
              </p:ext>
            </p:extLst>
          </p:nvPr>
        </p:nvGraphicFramePr>
        <p:xfrm>
          <a:off x="466186" y="3454006"/>
          <a:ext cx="11213868" cy="3465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213868">
                  <a:extLst>
                    <a:ext uri="{9D8B030D-6E8A-4147-A177-3AD203B41FA5}">
                      <a16:colId xmlns:a16="http://schemas.microsoft.com/office/drawing/2014/main" val="1012008391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В настоящий момент ревакцинацию прошли 1174 работника ТОО «ПНХЗ», что составляет 86,3% от общего количества. </a:t>
                      </a:r>
                      <a:endParaRPr lang="ru-RU" sz="1400" b="0" i="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376609"/>
              </p:ext>
            </p:extLst>
          </p:nvPr>
        </p:nvGraphicFramePr>
        <p:xfrm>
          <a:off x="531341" y="4126148"/>
          <a:ext cx="11213869" cy="26028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91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0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5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Мероприятия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сумма,  тыс. тенге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6 мес. 2022 года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5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Обеспечение молоком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10 597 ,9</a:t>
                      </a:r>
                      <a:endParaRPr lang="ru-RU" sz="1200" b="0" kern="12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Затраты</a:t>
                      </a:r>
                      <a:r>
                        <a:rPr lang="ru-RU" sz="1200" kern="1200" baseline="0" dirty="0" smtClean="0">
                          <a:latin typeface="Century Gothic" panose="020B0502020202020204" pitchFamily="34" charset="0"/>
                        </a:rPr>
                        <a:t> на</a:t>
                      </a: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 безопасность и охрану труда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15 279,2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5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Обучение, повышение квалификации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1 170,9</a:t>
                      </a:r>
                      <a:endParaRPr lang="ru-RU" sz="1200" b="0" kern="12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Обеспечение специальной одеждой, СИЗ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107 021,4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95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latin typeface="Century Gothic" panose="020B0502020202020204" pitchFamily="34" charset="0"/>
                        </a:rPr>
                        <a:t>Мыломоющие</a:t>
                      </a: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 и дезинфицирующие средства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7 570,1</a:t>
                      </a:r>
                      <a:endParaRPr lang="ru-RU" sz="1200" b="0" kern="12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47591"/>
                  </a:ext>
                </a:extLst>
              </a:tr>
              <a:tr h="171373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Аттестация рабочих мест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76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Медицинский осмотр (в том числе затраты по исследованию</a:t>
                      </a:r>
                      <a:r>
                        <a:rPr lang="ru-RU" sz="1200" kern="1200" baseline="0" dirty="0" smtClean="0">
                          <a:latin typeface="Century Gothic" panose="020B0502020202020204" pitchFamily="34" charset="0"/>
                        </a:rPr>
                        <a:t> на выявление РНК вируса </a:t>
                      </a:r>
                      <a:r>
                        <a:rPr lang="en-US" sz="1200" kern="1200" baseline="0" dirty="0" smtClean="0">
                          <a:latin typeface="Century Gothic" panose="020B0502020202020204" pitchFamily="34" charset="0"/>
                        </a:rPr>
                        <a:t>COVID</a:t>
                      </a:r>
                      <a:r>
                        <a:rPr lang="ru-RU" sz="1200" kern="1200" baseline="0" dirty="0" smtClean="0">
                          <a:latin typeface="Century Gothic" panose="020B0502020202020204" pitchFamily="34" charset="0"/>
                        </a:rPr>
                        <a:t>-19</a:t>
                      </a: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1 547,1</a:t>
                      </a:r>
                      <a:endParaRPr lang="ru-RU" sz="1200" b="0" kern="12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768"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latin typeface="Century Gothic" panose="020B0502020202020204" pitchFamily="34" charset="0"/>
                        </a:rPr>
                        <a:t>Итого (фактические затраты):        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143 186,6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66186" y="3810730"/>
            <a:ext cx="112138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СРЕДСТВА, </a:t>
            </a:r>
            <a:r>
              <a:rPr lang="ru-RU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ЗАТРАЧЕННЫЕ НА </a:t>
            </a: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БЕЗОПАСНОСТЬ И ОХРАНУ ТРУДА</a:t>
            </a:r>
            <a:endParaRPr lang="ru-RU" altLang="ru-RU" sz="14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6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12289"/>
              </p:ext>
            </p:extLst>
          </p:nvPr>
        </p:nvGraphicFramePr>
        <p:xfrm>
          <a:off x="92632" y="1082843"/>
          <a:ext cx="6595549" cy="17106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28530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1238871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  <a:gridCol w="1428148">
                  <a:extLst>
                    <a:ext uri="{9D8B030D-6E8A-4147-A177-3AD203B41FA5}">
                      <a16:colId xmlns:a16="http://schemas.microsoft.com/office/drawing/2014/main" val="3728639497"/>
                    </a:ext>
                  </a:extLst>
                </a:gridCol>
              </a:tblGrid>
              <a:tr h="587385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ru-RU" sz="1200" b="1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Комплексные проверки </a:t>
                      </a:r>
                    </a:p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ru-RU" sz="1200" b="1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постоянно-действующими и пожарно-техническими комиссиями</a:t>
                      </a:r>
                      <a:endParaRPr lang="ru-RU" sz="1200" b="1" cap="none" spc="0" baseline="0" dirty="0">
                        <a:ln w="10160">
                          <a:noFill/>
                          <a:prstDash val="solid"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30762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2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2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9294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Проведено 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33281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Количество несоответствий, выявленных при комплексных проверках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39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287939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92311"/>
              </p:ext>
            </p:extLst>
          </p:nvPr>
        </p:nvGraphicFramePr>
        <p:xfrm>
          <a:off x="92633" y="2965154"/>
          <a:ext cx="6595550" cy="12665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73188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1323700">
                  <a:extLst>
                    <a:ext uri="{9D8B030D-6E8A-4147-A177-3AD203B41FA5}">
                      <a16:colId xmlns:a16="http://schemas.microsoft.com/office/drawing/2014/main" val="3880461798"/>
                    </a:ext>
                  </a:extLst>
                </a:gridCol>
                <a:gridCol w="1398662">
                  <a:extLst>
                    <a:ext uri="{9D8B030D-6E8A-4147-A177-3AD203B41FA5}">
                      <a16:colId xmlns:a16="http://schemas.microsoft.com/office/drawing/2014/main" val="3034203973"/>
                    </a:ext>
                  </a:extLst>
                </a:gridCol>
              </a:tblGrid>
              <a:tr h="215514">
                <a:tc gridSpan="3"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200" b="1" u="none" strike="noStrike" kern="1200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Внутренние</a:t>
                      </a:r>
                      <a:r>
                        <a:rPr lang="ru-RU" sz="1200" b="1" u="none" strike="noStrike" kern="1200" cap="none" spc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 це</a:t>
                      </a:r>
                      <a:r>
                        <a:rPr lang="ru-RU" sz="1200" b="1" u="none" strike="noStrike" kern="1200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левые проверки в области безопасности и охраны труда</a:t>
                      </a:r>
                      <a:endParaRPr lang="ru-RU" sz="1200" b="1" cap="none" spc="0" dirty="0">
                        <a:ln w="10160">
                          <a:noFill/>
                          <a:prstDash val="solid"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174009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2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200" b="1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88709"/>
                  </a:ext>
                </a:extLst>
              </a:tr>
              <a:tr h="32083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Выдано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Указаний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397118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Общее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количество несоответствий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87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69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47435"/>
              </p:ext>
            </p:extLst>
          </p:nvPr>
        </p:nvGraphicFramePr>
        <p:xfrm>
          <a:off x="92632" y="4768896"/>
          <a:ext cx="6595549" cy="1691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30842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706856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  <a:gridCol w="821154">
                  <a:extLst>
                    <a:ext uri="{9D8B030D-6E8A-4147-A177-3AD203B41FA5}">
                      <a16:colId xmlns:a16="http://schemas.microsoft.com/office/drawing/2014/main" val="3604118151"/>
                    </a:ext>
                  </a:extLst>
                </a:gridCol>
                <a:gridCol w="686642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753899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  <a:gridCol w="559711">
                  <a:extLst>
                    <a:ext uri="{9D8B030D-6E8A-4147-A177-3AD203B41FA5}">
                      <a16:colId xmlns:a16="http://schemas.microsoft.com/office/drawing/2014/main" val="3984232168"/>
                    </a:ext>
                  </a:extLst>
                </a:gridCol>
                <a:gridCol w="622874">
                  <a:extLst>
                    <a:ext uri="{9D8B030D-6E8A-4147-A177-3AD203B41FA5}">
                      <a16:colId xmlns:a16="http://schemas.microsoft.com/office/drawing/2014/main" val="2343970122"/>
                    </a:ext>
                  </a:extLst>
                </a:gridCol>
                <a:gridCol w="691375">
                  <a:extLst>
                    <a:ext uri="{9D8B030D-6E8A-4147-A177-3AD203B41FA5}">
                      <a16:colId xmlns:a16="http://schemas.microsoft.com/office/drawing/2014/main" val="644947982"/>
                    </a:ext>
                  </a:extLst>
                </a:gridCol>
                <a:gridCol w="522196">
                  <a:extLst>
                    <a:ext uri="{9D8B030D-6E8A-4147-A177-3AD203B41FA5}">
                      <a16:colId xmlns:a16="http://schemas.microsoft.com/office/drawing/2014/main" val="2901790796"/>
                    </a:ext>
                  </a:extLst>
                </a:gridCol>
              </a:tblGrid>
              <a:tr h="416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Месяц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Январь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Февраль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Март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Апрель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Май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Июнь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Итого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 6 мес.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6 мес.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ТОО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«ПНХЗ» (чел.)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9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Сторонние организации (чел.)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374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225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231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424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301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611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2 166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1590</a:t>
                      </a:r>
                      <a:endParaRPr lang="ru-RU" sz="12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</a:tbl>
          </a:graphicData>
        </a:graphic>
      </p:graphicFrame>
      <p:sp>
        <p:nvSpPr>
          <p:cNvPr id="14" name="Прямоугольник 8"/>
          <p:cNvSpPr/>
          <p:nvPr/>
        </p:nvSpPr>
        <p:spPr>
          <a:xfrm>
            <a:off x="478575" y="4403367"/>
            <a:ext cx="5823661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Times New Roman" pitchFamily="18"/>
              </a:rPr>
              <a:t>ПРОВЕДЕНИЕ ВВОДНОГО ИНСТРУКТАЖА</a:t>
            </a:r>
            <a:endParaRPr lang="ru-RU" sz="1400" b="1" i="0" u="none" strike="noStrike" kern="1200" cap="none" spc="0" baseline="0" dirty="0">
              <a:solidFill>
                <a:srgbClr val="002060"/>
              </a:solidFill>
              <a:uFillTx/>
              <a:latin typeface="Century Gothic" panose="020B0502020202020204" pitchFamily="34" charset="0"/>
              <a:cs typeface="Times New Roman" pitchFamily="18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92380" y="179836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БЕЗОПАСНОСТЬ И ОХРАНА ТРУДА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374312"/>
              </p:ext>
            </p:extLst>
          </p:nvPr>
        </p:nvGraphicFramePr>
        <p:xfrm>
          <a:off x="6844937" y="1488200"/>
          <a:ext cx="5461992" cy="3766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44937" y="1018841"/>
            <a:ext cx="52494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Сумма штрафов за нарушение требований безопасности и охраны труда, пожарной,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газовой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промышленной безопасности подрядными и сервисными организациями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 месяцев 2022 года в сравнении с аналогичным периодом 2021 года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(без учета штрафов в остановочный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ремонт)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6844935" y="4900574"/>
            <a:ext cx="5249428" cy="1681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Наиболее часто встречающиеся нарушения: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выполнение работ без оформления разрешающих документов, без применения необходимых средств защиты, отсутствие на месте производства работ ответственного за проведение.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Сумма штрафов,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взысканная за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6 месяцев </a:t>
            </a:r>
            <a:r>
              <a:rPr lang="ru-RU" sz="1200" b="1" u="sng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2021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года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 подрядных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 сервисных организаций,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составила </a:t>
            </a:r>
            <a:r>
              <a:rPr lang="ru-RU" sz="1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904,3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тыс. тенге.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 6 месяцев </a:t>
            </a:r>
            <a:r>
              <a:rPr lang="ru-RU" sz="1200" b="1" u="sng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2022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года сумма штрафов составила </a:t>
            </a:r>
            <a:r>
              <a:rPr lang="ru-RU" sz="1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2 925,6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тыс. тенге (920 МРП).</a:t>
            </a: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4320" y="153994"/>
            <a:ext cx="9160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ВЫПОЛНЕНИЕ КОРПОРАТИВНЫХ КПД ЗА </a:t>
            </a:r>
            <a:r>
              <a:rPr lang="en-US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ПОЛУГОДИЕ 2022 ГОДА</a:t>
            </a:r>
            <a:endParaRPr lang="ru-RU" b="1" dirty="0">
              <a:solidFill>
                <a:prstClr val="white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75218"/>
              </p:ext>
            </p:extLst>
          </p:nvPr>
        </p:nvGraphicFramePr>
        <p:xfrm>
          <a:off x="415631" y="949711"/>
          <a:ext cx="11147373" cy="4945615"/>
        </p:xfrm>
        <a:graphic>
          <a:graphicData uri="http://schemas.openxmlformats.org/drawingml/2006/table">
            <a:tbl>
              <a:tblPr/>
              <a:tblGrid>
                <a:gridCol w="471304">
                  <a:extLst>
                    <a:ext uri="{9D8B030D-6E8A-4147-A177-3AD203B41FA5}">
                      <a16:colId xmlns:a16="http://schemas.microsoft.com/office/drawing/2014/main" val="1516551841"/>
                    </a:ext>
                  </a:extLst>
                </a:gridCol>
                <a:gridCol w="2411292">
                  <a:extLst>
                    <a:ext uri="{9D8B030D-6E8A-4147-A177-3AD203B41FA5}">
                      <a16:colId xmlns:a16="http://schemas.microsoft.com/office/drawing/2014/main" val="3316874470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1081917483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1225868207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2931996515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1750433081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1333757614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3443301712"/>
                    </a:ext>
                  </a:extLst>
                </a:gridCol>
                <a:gridCol w="854103">
                  <a:extLst>
                    <a:ext uri="{9D8B030D-6E8A-4147-A177-3AD203B41FA5}">
                      <a16:colId xmlns:a16="http://schemas.microsoft.com/office/drawing/2014/main" val="4140516171"/>
                    </a:ext>
                  </a:extLst>
                </a:gridCol>
                <a:gridCol w="1080710">
                  <a:extLst>
                    <a:ext uri="{9D8B030D-6E8A-4147-A177-3AD203B41FA5}">
                      <a16:colId xmlns:a16="http://schemas.microsoft.com/office/drawing/2014/main" val="1747712588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1428472438"/>
                    </a:ext>
                  </a:extLst>
                </a:gridCol>
              </a:tblGrid>
              <a:tr h="20826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КПД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Ед. изм.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Вес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январь-июнь 2022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г.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Порог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Цель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Вызов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Ожидаемое исполнение по итогам </a:t>
                      </a:r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г.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166640"/>
                  </a:ext>
                </a:extLst>
              </a:tr>
              <a:tr h="206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Откл.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089245"/>
                  </a:ext>
                </a:extLst>
              </a:tr>
              <a:tr h="165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(+/-)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390227"/>
                  </a:ext>
                </a:extLst>
              </a:tr>
              <a:tr h="378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Выход светлых нефтепродуктов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106,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+6,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119730"/>
                  </a:ext>
                </a:extLst>
              </a:tr>
              <a:tr h="429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Операционные и капитальные затраты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млрд. тенге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33,7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-9,1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110,8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100,5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105,1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76839"/>
                  </a:ext>
                </a:extLst>
              </a:tr>
              <a:tr h="6330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Реализация инвестиционных проектов «СУГ" и «ГО ДТ"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-15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92979"/>
                  </a:ext>
                </a:extLst>
              </a:tr>
              <a:tr h="75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Доля позитивных/нейтральных публикаций в СМИ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о деятельности ПНХЗ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200330"/>
                  </a:ext>
                </a:extLst>
              </a:tr>
              <a:tr h="6330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Местное содержание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в закупках товаров, работ и услуг</a:t>
                      </a:r>
                      <a:endParaRPr lang="en-US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480540"/>
                  </a:ext>
                </a:extLst>
              </a:tr>
              <a:tr h="75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Снижение выбросов парниковых газов и загрязняющих веществ, сбросов и отходов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коэф.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15057"/>
                  </a:ext>
                </a:extLst>
              </a:tr>
              <a:tr h="75770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Коэффициент несчастных случаев, связанных с трудовой деятельностью (LTIR) </a:t>
                      </a:r>
                      <a:endParaRPr lang="en-US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200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коэф.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87248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15631" y="5977123"/>
            <a:ext cx="11313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5" algn="just">
              <a:defRPr/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ea typeface="Arial" charset="0"/>
                <a:cs typeface="Arial" panose="020B0604020202020204" pitchFamily="34" charset="0"/>
              </a:rPr>
              <a:t>За 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  <a:ea typeface="Arial" charset="0"/>
                <a:cs typeface="Arial" panose="020B0604020202020204" pitchFamily="34" charset="0"/>
              </a:rPr>
              <a:t>1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ea typeface="Arial" charset="0"/>
                <a:cs typeface="Arial" panose="020B0604020202020204" pitchFamily="34" charset="0"/>
              </a:rPr>
              <a:t>полугодие 2022 года из семи корпоративных показателей выполнены пять. Не выполнены два показателя – реализация инвестиционных проектов СУГ и ГО ДТ и доля позитивных публикаций в СМИ о деятельности ПНХЗ.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014" y="763250"/>
            <a:ext cx="116537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 01 по 30 апреля 2022 года прошел первый этап конкурса по интегрированной системе безопасности и охраны труда «АМАН».  По итогам конкурса были присвоены призовые места в номинациях:   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«Лучшее </a:t>
            </a:r>
            <a:r>
              <a:rPr lang="ru-RU" sz="1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производство»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ПГПН;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 место – </a:t>
            </a:r>
            <a:r>
              <a:rPr lang="ru-RU" sz="12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ПСиОЗХ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ПППН.</a:t>
            </a:r>
          </a:p>
          <a:p>
            <a:r>
              <a: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начальник </a:t>
            </a:r>
            <a:r>
              <a:rPr lang="ru-RU" sz="1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производства</a:t>
            </a:r>
            <a:r>
              <a: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</a:t>
            </a:r>
            <a:r>
              <a:rPr lang="ru-RU" sz="12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и.о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. начальника  производства 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ПГПН – 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Парпиев 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А.М.;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 место – начальник производства </a:t>
            </a:r>
            <a:r>
              <a:rPr lang="ru-RU" sz="12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ПСиОЗХ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– Тулисов В.Н.;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начальник производства ПППН – Утемисов Ж.Т.</a:t>
            </a:r>
          </a:p>
          <a:p>
            <a:r>
              <a: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начальник </a:t>
            </a:r>
            <a:r>
              <a:rPr lang="ru-RU" sz="1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установки / участка)»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Валеев Р.Р. (начальник ГФХ, ППТНО);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 место - Нургалиев Н.Е. (начальник установки, ПГПН);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</a:t>
            </a:r>
            <a:r>
              <a:rPr lang="ru-RU" sz="12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Демесинов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К.Ж. (начальник ЭСН, ПКОН).</a:t>
            </a:r>
          </a:p>
          <a:p>
            <a:r>
              <a: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наблюдатель»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 место - Урумбаев А.Б. - старший операционный координатор ПППН;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 место - Советов Ю.Б. – начальник смены, ПКОН;</a:t>
            </a:r>
          </a:p>
          <a:p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</a:t>
            </a:r>
            <a:r>
              <a:rPr lang="ru-RU" sz="12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Хусаин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А.К. – начальник смены, ПГПН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инженер (ведущий инженер) по Б и ОТ»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ведущий инженер по Б и ОТ по </a:t>
            </a:r>
            <a:r>
              <a:rPr lang="ru-RU" sz="12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ПО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– Бенке А.А.;</a:t>
            </a:r>
          </a:p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2 место – ведущий инженер по Б и ОТ – Алтынбеков Ч.Д.;</a:t>
            </a:r>
          </a:p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ведущий инженер по Б и ОТ – Киреева О.В.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/>
          <a:stretch/>
        </p:blipFill>
        <p:spPr>
          <a:xfrm>
            <a:off x="6438736" y="1195795"/>
            <a:ext cx="5440696" cy="309774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365236" y="4958110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ПЛАН ОБУЧЕНИЯ по </a:t>
            </a:r>
            <a:r>
              <a:rPr lang="ru-RU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БиОТ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НА 2022 ГОД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007593"/>
              </p:ext>
            </p:extLst>
          </p:nvPr>
        </p:nvGraphicFramePr>
        <p:xfrm>
          <a:off x="532014" y="5304672"/>
          <a:ext cx="11139053" cy="13460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526707">
                  <a:extLst>
                    <a:ext uri="{9D8B030D-6E8A-4147-A177-3AD203B41FA5}">
                      <a16:colId xmlns:a16="http://schemas.microsoft.com/office/drawing/2014/main" val="3276402472"/>
                    </a:ext>
                  </a:extLst>
                </a:gridCol>
                <a:gridCol w="2663011">
                  <a:extLst>
                    <a:ext uri="{9D8B030D-6E8A-4147-A177-3AD203B41FA5}">
                      <a16:colId xmlns:a16="http://schemas.microsoft.com/office/drawing/2014/main" val="4208477689"/>
                    </a:ext>
                  </a:extLst>
                </a:gridCol>
                <a:gridCol w="1949335">
                  <a:extLst>
                    <a:ext uri="{9D8B030D-6E8A-4147-A177-3AD203B41FA5}">
                      <a16:colId xmlns:a16="http://schemas.microsoft.com/office/drawing/2014/main" val="2989111571"/>
                    </a:ext>
                  </a:extLst>
                </a:gridCol>
              </a:tblGrid>
              <a:tr h="3402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Наименование обучения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Количество обучаемых (чел.)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Сумма (тенге)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888257"/>
                  </a:ext>
                </a:extLst>
              </a:tr>
              <a:tr h="2729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Первичное обучение </a:t>
                      </a:r>
                      <a:r>
                        <a:rPr lang="ru-RU" sz="1200" dirty="0" err="1" smtClean="0">
                          <a:latin typeface="Century Gothic" panose="020B0502020202020204" pitchFamily="34" charset="0"/>
                        </a:rPr>
                        <a:t>парамедиков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36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400 000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120396"/>
                  </a:ext>
                </a:extLst>
              </a:tr>
              <a:tr h="2729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Повышение квалификации специалистов по Б и ОТ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4 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536 000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493488"/>
                  </a:ext>
                </a:extLst>
              </a:tr>
              <a:tr h="4252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Обучение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р</a:t>
                      </a:r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уководителей и лиц, ответственных за организацию Б и ОТ в соответствии с трудовым законодательством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65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650 000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266205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8470" y="142893"/>
            <a:ext cx="9494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ИНТЕГРИРОВАННАЯ СИСТЕМА БЕЗОПАСНОСТИ И ОХРАНЫ ТРУДА «АМАН»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12" y="46660"/>
            <a:ext cx="2254219" cy="53206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4011" y="143950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СОЦИАЛЬНОЙ ПОЛИТИКИ ТОО «ПНХЗ»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21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34347" y="620688"/>
            <a:ext cx="8550820" cy="0"/>
          </a:xfrm>
          <a:prstGeom prst="line">
            <a:avLst/>
          </a:prstGeom>
          <a:noFill/>
          <a:ln w="15875" cmpd="sng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110" y="1812775"/>
            <a:ext cx="1203818" cy="74207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79330" y="916922"/>
            <a:ext cx="11430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первом полугодии 2022г. на социальную поддержку работников завода выделено  – </a:t>
            </a: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614,2</a:t>
            </a:r>
            <a:r>
              <a:rPr lang="ru-RU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млн тенге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Социальный пакет  на 1 работника составил – </a:t>
            </a: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459,7 тыс. тенге</a:t>
            </a:r>
            <a:endParaRPr lang="ru-RU" sz="16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22714" y="1931813"/>
            <a:ext cx="5299087" cy="681324"/>
          </a:xfrm>
          <a:prstGeom prst="rect">
            <a:avLst/>
          </a:prstGeom>
          <a:noFill/>
          <a:ln>
            <a:noFill/>
          </a:ln>
        </p:spPr>
        <p:txBody>
          <a:bodyPr wrap="square" lIns="54000" tIns="0" rIns="0" bIns="0">
            <a:spAutoFit/>
          </a:bodyPr>
          <a:lstStyle/>
          <a:p>
            <a:pPr algn="just" defTabSz="685800" fontAlgn="ctr">
              <a:defRPr/>
            </a:pP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16 работников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завода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вступили в брак, создали семьи.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выплат </a:t>
            </a:r>
            <a:r>
              <a:rPr lang="ru-RU" sz="14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мат.помощи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молодожёнам составила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2,5 млн тенге</a:t>
            </a:r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122714" y="2744809"/>
            <a:ext cx="5313218" cy="985072"/>
          </a:xfrm>
          <a:prstGeom prst="rect">
            <a:avLst/>
          </a:prstGeom>
          <a:noFill/>
        </p:spPr>
        <p:txBody>
          <a:bodyPr wrap="square" lIns="54000" tIns="36000" rIns="36000" bIns="36000">
            <a:spAutoFit/>
          </a:bodyPr>
          <a:lstStyle/>
          <a:p>
            <a:pPr algn="just" defTabSz="685800" fontAlgn="ctr"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У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44-х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работников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завода родились дети, им выплачена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материальная помощь в размере 159000 тенге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каждого ребёнка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. Общая сумма выплат составила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7,2 млн тенге</a:t>
            </a:r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109751" y="3620871"/>
            <a:ext cx="5339145" cy="757963"/>
          </a:xfrm>
          <a:prstGeom prst="rect">
            <a:avLst/>
          </a:prstGeom>
          <a:noFill/>
        </p:spPr>
        <p:txBody>
          <a:bodyPr wrap="square" lIns="72000" tIns="36000" rIns="72000" bIns="36000">
            <a:spAutoFit/>
          </a:bodyPr>
          <a:lstStyle/>
          <a:p>
            <a:pPr algn="just" defTabSz="685800" fontAlgn="ctr"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Оказана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материальная помощь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60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работникам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завода, перенесшим тяжелые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заболевания и в других трудных жизненных ситуациях на сумму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4,5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млн тенге</a:t>
            </a: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161080" y="4317776"/>
            <a:ext cx="5313219" cy="757963"/>
          </a:xfrm>
          <a:prstGeom prst="rect">
            <a:avLst/>
          </a:prstGeom>
          <a:noFill/>
        </p:spPr>
        <p:txBody>
          <a:bodyPr wrap="square" lIns="72000" tIns="36000" rIns="36000" bIns="36000">
            <a:spAutoFit/>
          </a:bodyPr>
          <a:lstStyle/>
          <a:p>
            <a:pPr lvl="0" algn="just">
              <a:defRPr/>
            </a:pP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217 семей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работников отдохнули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Домах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отдыха, на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компенсацию стоимости путевок заводом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направлено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24,8 млн тенге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174350" y="5057525"/>
            <a:ext cx="5274546" cy="757963"/>
          </a:xfrm>
          <a:prstGeom prst="rect">
            <a:avLst/>
          </a:prstGeom>
          <a:noFill/>
        </p:spPr>
        <p:txBody>
          <a:bodyPr wrap="square" lIns="54000" tIns="36000" rIns="36000" bIns="36000">
            <a:spAutoFit/>
          </a:bodyPr>
          <a:lstStyle/>
          <a:p>
            <a:pPr algn="just" defTabSz="685800" fontAlgn="ctr">
              <a:defRPr/>
            </a:pP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12 работников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отметили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свои юбилейные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даты (50 и 60 лет).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Заводом выплачена им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мат.помощь на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общую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сумму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1,9 млн тенге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49" name="Picture 2" descr="https://yt3.ggpht.com/a/AATXAJxPhK0A6m9wWRdUmmnCNkA2Kcnf94B56JwpJ_So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9" y="3739826"/>
            <a:ext cx="535559" cy="48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89831" y="2006699"/>
            <a:ext cx="688906" cy="562044"/>
            <a:chOff x="501809" y="2006699"/>
            <a:chExt cx="576928" cy="436147"/>
          </a:xfrm>
        </p:grpSpPr>
        <p:sp>
          <p:nvSpPr>
            <p:cNvPr id="51" name="Блок-схема: узел 50"/>
            <p:cNvSpPr/>
            <p:nvPr/>
          </p:nvSpPr>
          <p:spPr>
            <a:xfrm>
              <a:off x="501809" y="2006699"/>
              <a:ext cx="576928" cy="436147"/>
            </a:xfrm>
            <a:prstGeom prst="flowChartConnector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Century Gothic" panose="020B0502020202020204" pitchFamily="34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505" y="2067243"/>
              <a:ext cx="397022" cy="315059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/>
          </p:spPr>
        </p:pic>
      </p:grpSp>
      <p:grpSp>
        <p:nvGrpSpPr>
          <p:cNvPr id="5" name="Группа 4"/>
          <p:cNvGrpSpPr/>
          <p:nvPr/>
        </p:nvGrpSpPr>
        <p:grpSpPr>
          <a:xfrm>
            <a:off x="389831" y="2796876"/>
            <a:ext cx="674994" cy="664798"/>
            <a:chOff x="473736" y="2762327"/>
            <a:chExt cx="597747" cy="480978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143" y="2855327"/>
              <a:ext cx="388260" cy="294978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Блок-схема: узел 54"/>
            <p:cNvSpPr/>
            <p:nvPr/>
          </p:nvSpPr>
          <p:spPr>
            <a:xfrm>
              <a:off x="473736" y="2762327"/>
              <a:ext cx="597747" cy="480978"/>
            </a:xfrm>
            <a:prstGeom prst="flowChartConnector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Century Gothic" panose="020B0502020202020204" pitchFamily="34" charset="0"/>
              </a:endParaRPr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43" y="5105477"/>
            <a:ext cx="791607" cy="62870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33" y="4330075"/>
            <a:ext cx="834566" cy="616403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135154" y="5845226"/>
            <a:ext cx="5339145" cy="77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fontAlgn="ctr">
              <a:defRPr/>
            </a:pP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Выплачена материальная помощь на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оздоровление в связи с уходом в ежегодный трудовой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отпуск на сумму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693,9 млн тенге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274304" y="2703711"/>
            <a:ext cx="4457002" cy="757963"/>
          </a:xfrm>
          <a:prstGeom prst="rect">
            <a:avLst/>
          </a:prstGeom>
          <a:noFill/>
        </p:spPr>
        <p:txBody>
          <a:bodyPr wrap="square" lIns="54000" tIns="36000" rIns="36000" bIns="36000">
            <a:spAutoFit/>
          </a:bodyPr>
          <a:lstStyle/>
          <a:p>
            <a:pPr algn="just" defTabSz="685800" fontAlgn="ctr">
              <a:defRPr/>
            </a:pP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84 работникам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, имеющим детей дошкольного возраста, произведена компенсация оплаты частных детских садов на сумму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13,8 млн  тенге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268957" y="3592758"/>
            <a:ext cx="4462349" cy="985072"/>
          </a:xfrm>
          <a:prstGeom prst="rect">
            <a:avLst/>
          </a:prstGeom>
          <a:noFill/>
        </p:spPr>
        <p:txBody>
          <a:bodyPr wrap="square" lIns="72000" tIns="36000" rIns="36000" bIns="36000">
            <a:spAutoFit/>
          </a:bodyPr>
          <a:lstStyle/>
          <a:p>
            <a:pPr algn="just" defTabSz="685800" fontAlgn="ctr">
              <a:defRPr/>
            </a:pP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30 работникам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– участникам жилищной программы, произведено возмещение затрат по погашению процентов по займу на сумму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10,5 млн тенге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376" y="3667382"/>
            <a:ext cx="661581" cy="61822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81" y="2744809"/>
            <a:ext cx="599481" cy="57005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8" y="5913640"/>
            <a:ext cx="607161" cy="569046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7218045" y="1887176"/>
            <a:ext cx="4498608" cy="77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fontAlgn="ctr">
              <a:defRPr/>
            </a:pP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Выплачена материальная помощь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28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работникам, имеющим  4-х и более детей на сумму 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2,8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млн тенге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481788" y="4648092"/>
            <a:ext cx="3971122" cy="357538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ЖИЛИЩНАЯ ПРОГРАММА 2022 Г</a:t>
            </a:r>
            <a:r>
              <a:rPr lang="ru-RU" sz="1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894021" y="4989271"/>
            <a:ext cx="4916979" cy="1848738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2022 году планируется выдача льготных  займов 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 работникам 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завода через банки второго уровня.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результатам заседаний цеховых комиссий отобрано 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93 кандидата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ведется подготовка к заводской жилищной комиссии</a:t>
            </a:r>
          </a:p>
          <a:p>
            <a:pPr algn="just"/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22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35527" y="195225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СОЦИАЛЬНО-БЫТОВАЯ СФЕРА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907383"/>
              </p:ext>
            </p:extLst>
          </p:nvPr>
        </p:nvGraphicFramePr>
        <p:xfrm>
          <a:off x="657927" y="1917380"/>
          <a:ext cx="10915134" cy="41788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23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1392">
                  <a:extLst>
                    <a:ext uri="{9D8B030D-6E8A-4147-A177-3AD203B41FA5}">
                      <a16:colId xmlns:a16="http://schemas.microsoft.com/office/drawing/2014/main" val="1098337719"/>
                    </a:ext>
                  </a:extLst>
                </a:gridCol>
              </a:tblGrid>
              <a:tr h="2645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Услуги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Формы контроля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470">
                <a:tc>
                  <a:txBody>
                    <a:bodyPr/>
                    <a:lstStyle/>
                    <a:p>
                      <a:pPr algn="l" rtl="0" fontAlgn="t"/>
                      <a:endParaRPr lang="ru-RU" sz="1200" b="1" u="none" strike="noStrike" dirty="0" smtClean="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r>
                        <a:rPr lang="ru-RU" sz="1200" b="1" u="none" strike="noStrike" dirty="0" err="1" smtClean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Клининговые</a:t>
                      </a:r>
                      <a:r>
                        <a:rPr lang="ru-RU" sz="1200" b="1" u="none" strike="noStrike" dirty="0" smtClean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rtl="0" fontAlgn="t"/>
                      <a:r>
                        <a:rPr lang="ru-RU" sz="1200" b="1" u="none" strike="noStrike" dirty="0" smtClean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услуги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5774" marT="4812" marB="0">
                    <a:lnL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 rtl="0" fontAlgn="t">
                        <a:buFont typeface="Wingdings" panose="05000000000000000000" pitchFamily="2" charset="2"/>
                        <a:buNone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indent="0" algn="just" rtl="0" fontAlgn="t">
                        <a:buFont typeface="Wingdings" panose="05000000000000000000" pitchFamily="2" charset="2"/>
                        <a:buNone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Согласно    ДП-ХI-60.12-01   "Контроль   качества   оказания   клининговых    услуг    ТОО «ПНХЗ» производятся   комиссионные проверки,   в  1-ом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полугодии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2022 года   заполнено 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44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контрольных листа,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проверки были проведены во всех АБК завода.</a:t>
                      </a:r>
                    </a:p>
                    <a:p>
                      <a:pPr marL="0" indent="0" algn="just" rtl="0" fontAlgn="t">
                        <a:buFont typeface="Wingdings" panose="05000000000000000000" pitchFamily="2" charset="2"/>
                        <a:buNone/>
                      </a:pPr>
                      <a:endParaRPr lang="ru-RU" sz="1200" b="0" i="0" u="none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5774" marT="4812" marB="0">
                    <a:lnL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353">
                <a:tc>
                  <a:txBody>
                    <a:bodyPr/>
                    <a:lstStyle/>
                    <a:p>
                      <a:pPr algn="l" rtl="0" fontAlgn="t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питанием работников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5774" marT="4812" marB="0">
                    <a:lnL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Согласно ДП-XХI-ЗУ-01.06-38  «Проведение контроля оказания услуг по обеспечению питанием ТОО «ПНХЗ» работниками отдела инфраструктурного обслуживания производится контроль качества оказания услуг по обеспечению питанием, а именно: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1 раза в месяц производится контроль качества готовой пищи методом контрольного взвешивания и органолептического анализа - бракераж. По результатам бракеража заполняется акт бракеража;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согласно распоряжению № 180 от 28.12.2021г. проводятся еженедельные комиссионные проверки, всего проведено 19 комиссионных проверок;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на постоянной основе производится анкетирование сотрудников для выявления удовлетворенности качеством питания, ассортиментом, санитарным состоянием и обслуживанием в столовых, всего заполнено 667 анкет;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производится контроль оказания услуг во всех столовых предприятия. В ходе проверки осуществляется строгий контроль за работниками столовых: за использованием работниками столовой перчаток и своевременностью их смены; контроль за своевременностью наполнения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санитайзеров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для рук. По результатам проверок заполняется оценочный лист, всего заполнено 23 оценочных листа.</a:t>
                      </a:r>
                    </a:p>
                  </a:txBody>
                  <a:tcPr marL="36000" marR="5774" marT="4812" marB="0">
                    <a:lnL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0969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8492" y="1040429"/>
            <a:ext cx="10984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         На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предприятии большое внимание уделяется социально-бытовым условиям, организации горячего питания, медицинского обслуживания работников, а также контролю качества оказания услуг в этой области подрядными организациями. </a:t>
            </a:r>
          </a:p>
        </p:txBody>
      </p:sp>
    </p:spTree>
    <p:extLst>
      <p:ext uri="{BB962C8B-B14F-4D97-AF65-F5344CB8AC3E}">
        <p14:creationId xmlns:p14="http://schemas.microsoft.com/office/powerpoint/2010/main" val="34970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23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35527" y="195225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КАДРОВАЯ ПОЛИТИКА</a:t>
            </a:r>
          </a:p>
        </p:txBody>
      </p:sp>
      <p:sp>
        <p:nvSpPr>
          <p:cNvPr id="7" name="Rectangle 19"/>
          <p:cNvSpPr>
            <a:spLocks/>
          </p:cNvSpPr>
          <p:nvPr/>
        </p:nvSpPr>
        <p:spPr>
          <a:xfrm>
            <a:off x="183260" y="5774786"/>
            <a:ext cx="4191033" cy="864207"/>
          </a:xfrm>
          <a:prstGeom prst="rect">
            <a:avLst/>
          </a:prstGeom>
          <a:solidFill>
            <a:srgbClr val="E7EAF3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k-KZ" sz="11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Основные причины </a:t>
            </a:r>
            <a:r>
              <a:rPr lang="kk-KZ" sz="11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расторжения трудового договора:</a:t>
            </a:r>
            <a:endParaRPr lang="kk-KZ" sz="11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kk-KZ" sz="11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Переход в другие компании по РК (60%)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kk-KZ" sz="11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Переезд в РФ и зарубежье (22%)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kk-KZ" sz="11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Достижение пенсионного возраста(18%)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527" y="3701575"/>
            <a:ext cx="4382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cap="none" spc="20" baseline="0">
                <a:solidFill>
                  <a:srgbClr val="4D4D4D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kk-KZ" sz="1200" b="1" spc="2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ДИНАМИКА УВОЛЬНЕНИЯ ПО ПРИЧИНАМ ТЕКУЧЕСТИ</a:t>
            </a:r>
            <a:endParaRPr lang="ru-RU" sz="1200" b="1" spc="2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870104"/>
              </p:ext>
            </p:extLst>
          </p:nvPr>
        </p:nvGraphicFramePr>
        <p:xfrm>
          <a:off x="202347" y="1420976"/>
          <a:ext cx="4027489" cy="99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854392"/>
              </p:ext>
            </p:extLst>
          </p:nvPr>
        </p:nvGraphicFramePr>
        <p:xfrm>
          <a:off x="501897" y="2415690"/>
          <a:ext cx="3727939" cy="1243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67" y="6043778"/>
            <a:ext cx="785126" cy="59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752042"/>
              </p:ext>
            </p:extLst>
          </p:nvPr>
        </p:nvGraphicFramePr>
        <p:xfrm>
          <a:off x="183258" y="4020816"/>
          <a:ext cx="4191035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790">
                  <a:extLst>
                    <a:ext uri="{9D8B030D-6E8A-4147-A177-3AD203B41FA5}">
                      <a16:colId xmlns:a16="http://schemas.microsoft.com/office/drawing/2014/main" val="3914699537"/>
                    </a:ext>
                  </a:extLst>
                </a:gridCol>
                <a:gridCol w="529428">
                  <a:extLst>
                    <a:ext uri="{9D8B030D-6E8A-4147-A177-3AD203B41FA5}">
                      <a16:colId xmlns:a16="http://schemas.microsoft.com/office/drawing/2014/main" val="3630356110"/>
                    </a:ext>
                  </a:extLst>
                </a:gridCol>
                <a:gridCol w="495340">
                  <a:extLst>
                    <a:ext uri="{9D8B030D-6E8A-4147-A177-3AD203B41FA5}">
                      <a16:colId xmlns:a16="http://schemas.microsoft.com/office/drawing/2014/main" val="2037819840"/>
                    </a:ext>
                  </a:extLst>
                </a:gridCol>
                <a:gridCol w="1129477">
                  <a:extLst>
                    <a:ext uri="{9D8B030D-6E8A-4147-A177-3AD203B41FA5}">
                      <a16:colId xmlns:a16="http://schemas.microsoft.com/office/drawing/2014/main" val="2768237822"/>
                    </a:ext>
                  </a:extLst>
                </a:gridCol>
              </a:tblGrid>
              <a:tr h="12973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Профессии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мес. 2022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087741"/>
                  </a:ext>
                </a:extLst>
              </a:tr>
              <a:tr h="22161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Всего уволено (чел):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85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88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87394"/>
                  </a:ext>
                </a:extLst>
              </a:tr>
              <a:tr h="22161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entury Gothic" panose="020B0502020202020204" pitchFamily="34" charset="0"/>
                        </a:rPr>
                        <a:t>В том числе</a:t>
                      </a:r>
                      <a:r>
                        <a:rPr lang="ru-RU" sz="1100" b="1" baseline="0" dirty="0" smtClean="0">
                          <a:latin typeface="Century Gothic" panose="020B0502020202020204" pitchFamily="34" charset="0"/>
                        </a:rPr>
                        <a:t> по рабочим профессиям (чел.):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418441"/>
                  </a:ext>
                </a:extLst>
              </a:tr>
              <a:tr h="22161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Операторы тех. установок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24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26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23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834206"/>
                  </a:ext>
                </a:extLst>
              </a:tr>
              <a:tr h="22161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Машинисты к/у, т/н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15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5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686003"/>
                  </a:ext>
                </a:extLst>
              </a:tr>
              <a:tr h="22161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Операторы товарные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8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8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3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048304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06839" y="842507"/>
            <a:ext cx="4857982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Численность персонала на 01.08.2022 г. – 1330 чел.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Средний возраст персонала - 38 лет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Средний стаж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на заводе – 12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лет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78887" y="722846"/>
            <a:ext cx="6977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ДУАЛЬНОЕ ОБУЧЕНИЕ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600696" y="968305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ЦЕЛЬ: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Сочетание теоретических знаний с практическим ознакомлением с процессами нефтепереработки</a:t>
            </a:r>
          </a:p>
          <a:p>
            <a:pPr algn="just"/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ПАРТНЕР, УЧЕБНОЕ ЗАВЕДЕНИЕ:</a:t>
            </a:r>
          </a:p>
          <a:p>
            <a:pPr marL="139303" indent="-139303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Павлодарский химико-механический колледж – с 2013 г.</a:t>
            </a:r>
          </a:p>
          <a:p>
            <a:pPr marL="139303" indent="-139303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НОУ «</a:t>
            </a:r>
            <a:r>
              <a:rPr lang="ru-RU" sz="1000" dirty="0" err="1">
                <a:latin typeface="Century Gothic" panose="020B0502020202020204" pitchFamily="34" charset="0"/>
                <a:cs typeface="Arial" panose="020B0604020202020204" pitchFamily="34" charset="0"/>
              </a:rPr>
              <a:t>Торайгыров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 Университет» – с 2018 г.</a:t>
            </a:r>
            <a:endParaRPr lang="ru-RU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30475" y="1727776"/>
            <a:ext cx="24553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ВЫПУСКИ СТУДЕНТОВ ДУАЛЬНОЙ ФОРМЫ ОБУЧЕНИЯ: </a:t>
            </a:r>
          </a:p>
          <a:p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ПХМК ; </a:t>
            </a: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2 -  НОУ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Торайгыров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Университет</a:t>
            </a:r>
          </a:p>
          <a:p>
            <a:endParaRPr lang="ru-RU" sz="1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Обучено – 2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28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чел., </a:t>
            </a: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Приняты на завод – 1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73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чел. (7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%)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541625" y="3097748"/>
            <a:ext cx="75431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ЖАС МАМАН</a:t>
            </a:r>
          </a:p>
          <a:p>
            <a:pPr algn="just"/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Подготовка кадров для предприятия в учебных заведениях РК, СНГ из числа выпускников школ, колледжей Павлодарской области </a:t>
            </a:r>
            <a:endParaRPr lang="ru-RU" sz="1000" b="1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ПАРТНЕРЫ, УЧЕБНЫЕ ЗАВЕДЕНИЯ: </a:t>
            </a:r>
          </a:p>
          <a:p>
            <a:pPr algn="just"/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- Уфимский государственный нефтяной технический университет с 2012 г. по 2019 г.  Обучено и трудоустроено на завод -  21 чел.</a:t>
            </a:r>
          </a:p>
          <a:p>
            <a:pPr algn="just"/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- Российский государственный университет нефти и газа им. И.М. Губкина (РГУ) – с 2017 г.</a:t>
            </a:r>
            <a:r>
              <a:rPr lang="en-US" sz="1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по 2022 г. Обучено и трудоустроено на завод – 4 чел.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572001" y="4328657"/>
            <a:ext cx="74126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НА ЗАВОДЕ СТУДЕНТОВ ВУЗОВ И КОЛЛЕДЖЕЙ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37098"/>
              </p:ext>
            </p:extLst>
          </p:nvPr>
        </p:nvGraphicFramePr>
        <p:xfrm>
          <a:off x="4641272" y="4652386"/>
          <a:ext cx="7431279" cy="44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9390">
                  <a:extLst>
                    <a:ext uri="{9D8B030D-6E8A-4147-A177-3AD203B41FA5}">
                      <a16:colId xmlns:a16="http://schemas.microsoft.com/office/drawing/2014/main" val="3588736061"/>
                    </a:ext>
                  </a:extLst>
                </a:gridCol>
                <a:gridCol w="767448">
                  <a:extLst>
                    <a:ext uri="{9D8B030D-6E8A-4147-A177-3AD203B41FA5}">
                      <a16:colId xmlns:a16="http://schemas.microsoft.com/office/drawing/2014/main" val="108247911"/>
                    </a:ext>
                  </a:extLst>
                </a:gridCol>
                <a:gridCol w="942809">
                  <a:extLst>
                    <a:ext uri="{9D8B030D-6E8A-4147-A177-3AD203B41FA5}">
                      <a16:colId xmlns:a16="http://schemas.microsoft.com/office/drawing/2014/main" val="3497413370"/>
                    </a:ext>
                  </a:extLst>
                </a:gridCol>
                <a:gridCol w="873457">
                  <a:extLst>
                    <a:ext uri="{9D8B030D-6E8A-4147-A177-3AD203B41FA5}">
                      <a16:colId xmlns:a16="http://schemas.microsoft.com/office/drawing/2014/main" val="2073102221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861157576"/>
                    </a:ext>
                  </a:extLst>
                </a:gridCol>
                <a:gridCol w="1727548">
                  <a:extLst>
                    <a:ext uri="{9D8B030D-6E8A-4147-A177-3AD203B41FA5}">
                      <a16:colId xmlns:a16="http://schemas.microsoft.com/office/drawing/2014/main" val="4152474615"/>
                    </a:ext>
                  </a:extLst>
                </a:gridCol>
              </a:tblGrid>
              <a:tr h="19926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Годы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2018 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2019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мес.  2022 г.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411789"/>
                  </a:ext>
                </a:extLst>
              </a:tr>
              <a:tr h="220313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Кол-во практикантов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256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199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68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66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185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66820"/>
                  </a:ext>
                </a:extLst>
              </a:tr>
            </a:tbl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6916042" y="5060477"/>
            <a:ext cx="28694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КАДРОВЫЙ РЕЗЕРВ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43338"/>
              </p:ext>
            </p:extLst>
          </p:nvPr>
        </p:nvGraphicFramePr>
        <p:xfrm>
          <a:off x="4641272" y="5351255"/>
          <a:ext cx="7443519" cy="436292"/>
        </p:xfrm>
        <a:graphic>
          <a:graphicData uri="http://schemas.openxmlformats.org/drawingml/2006/table">
            <a:tbl>
              <a:tblPr/>
              <a:tblGrid>
                <a:gridCol w="1690711">
                  <a:extLst>
                    <a:ext uri="{9D8B030D-6E8A-4147-A177-3AD203B41FA5}">
                      <a16:colId xmlns:a16="http://schemas.microsoft.com/office/drawing/2014/main" val="2867332898"/>
                    </a:ext>
                  </a:extLst>
                </a:gridCol>
                <a:gridCol w="1219172">
                  <a:extLst>
                    <a:ext uri="{9D8B030D-6E8A-4147-A177-3AD203B41FA5}">
                      <a16:colId xmlns:a16="http://schemas.microsoft.com/office/drawing/2014/main" val="2403068950"/>
                    </a:ext>
                  </a:extLst>
                </a:gridCol>
                <a:gridCol w="1548174">
                  <a:extLst>
                    <a:ext uri="{9D8B030D-6E8A-4147-A177-3AD203B41FA5}">
                      <a16:colId xmlns:a16="http://schemas.microsoft.com/office/drawing/2014/main" val="3847441973"/>
                    </a:ext>
                  </a:extLst>
                </a:gridCol>
                <a:gridCol w="1238146">
                  <a:extLst>
                    <a:ext uri="{9D8B030D-6E8A-4147-A177-3AD203B41FA5}">
                      <a16:colId xmlns:a16="http://schemas.microsoft.com/office/drawing/2014/main" val="692474092"/>
                    </a:ext>
                  </a:extLst>
                </a:gridCol>
                <a:gridCol w="1747316">
                  <a:extLst>
                    <a:ext uri="{9D8B030D-6E8A-4147-A177-3AD203B41FA5}">
                      <a16:colId xmlns:a16="http://schemas.microsoft.com/office/drawing/2014/main" val="3855520380"/>
                    </a:ext>
                  </a:extLst>
                </a:gridCol>
              </a:tblGrid>
              <a:tr h="267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ключевых должностей</a:t>
                      </a:r>
                    </a:p>
                  </a:txBody>
                  <a:tcPr marL="4786" marR="4786" marT="4786" marB="0" anchor="ctr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резервистов</a:t>
                      </a:r>
                    </a:p>
                  </a:txBody>
                  <a:tcPr marL="4786" marR="4786" marT="4786" marB="0" anchor="ctr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резервисты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35-лет</a:t>
                      </a:r>
                    </a:p>
                  </a:txBody>
                  <a:tcPr marL="4786" marR="4786" marT="4786" marB="0" anchor="ctr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назначенных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резервистов</a:t>
                      </a:r>
                    </a:p>
                  </a:txBody>
                  <a:tcPr marL="4786" marR="4786" marT="4786" marB="0" anchor="ctr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назначения</a:t>
                      </a:r>
                      <a:r>
                        <a:rPr lang="ru-RU" sz="9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из </a:t>
                      </a:r>
                      <a:r>
                        <a:rPr lang="ru-RU" sz="9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кадрового </a:t>
                      </a:r>
                      <a:r>
                        <a:rPr lang="ru-RU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9525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945672"/>
                  </a:ext>
                </a:extLst>
              </a:tr>
              <a:tr h="116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183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392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4786" marR="4786" marT="4786" marB="0" anchor="ctr">
                    <a:lnL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825136"/>
                  </a:ext>
                </a:extLst>
              </a:tr>
            </a:tbl>
          </a:graphicData>
        </a:graphic>
      </p:graphicFrame>
      <p:sp>
        <p:nvSpPr>
          <p:cNvPr id="51" name="Прямоугольник 50"/>
          <p:cNvSpPr/>
          <p:nvPr/>
        </p:nvSpPr>
        <p:spPr>
          <a:xfrm>
            <a:off x="4641271" y="5868639"/>
            <a:ext cx="7443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РАЗВИТИЕ ТАЛАНТОВ</a:t>
            </a:r>
          </a:p>
          <a:p>
            <a:pPr algn="just"/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Ежегодно на ПНХЗ проводятся конкурсы, способствующие выявлению и развитию талантливых кадров: 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kk-KZ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Үздік маман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», «Лучший технолог», «Лучшее технологическое решение», «Лучшее новаторское решение», «Лучшее производство», «Лучшая бригада</a:t>
            </a:r>
            <a:r>
              <a:rPr lang="ru-RU" sz="10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».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Также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работники активно принимают участие в областных и республиканских конкурсах 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kk-KZ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Еңбек жолы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»,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«Премия </a:t>
            </a:r>
            <a:r>
              <a:rPr lang="ru-RU" sz="10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Ерт</a:t>
            </a:r>
            <a:r>
              <a:rPr lang="kk-KZ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і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0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Дарыны</a:t>
            </a:r>
            <a:r>
              <a:rPr lang="ru-RU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1531695880"/>
              </p:ext>
            </p:extLst>
          </p:nvPr>
        </p:nvGraphicFramePr>
        <p:xfrm>
          <a:off x="4600696" y="1608499"/>
          <a:ext cx="5029224" cy="158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819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24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35527" y="195225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ДИСЦИПЛИНАРНЫЕ ВЗЫСКАНИЯ / НАГРАЖДЕНИЕ РАБОТНИКОВ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85641"/>
              </p:ext>
            </p:extLst>
          </p:nvPr>
        </p:nvGraphicFramePr>
        <p:xfrm>
          <a:off x="289445" y="1062445"/>
          <a:ext cx="4351827" cy="1303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466">
                  <a:extLst>
                    <a:ext uri="{9D8B030D-6E8A-4147-A177-3AD203B41FA5}">
                      <a16:colId xmlns:a16="http://schemas.microsoft.com/office/drawing/2014/main" val="4285971451"/>
                    </a:ext>
                  </a:extLst>
                </a:gridCol>
                <a:gridCol w="116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8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Виды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дисциплинарных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взысканий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2021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2022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66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Замечание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Выговор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Строгий выговор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Всего за 6 мес.: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771734998"/>
              </p:ext>
            </p:extLst>
          </p:nvPr>
        </p:nvGraphicFramePr>
        <p:xfrm>
          <a:off x="289445" y="2590800"/>
          <a:ext cx="4668610" cy="241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57104" y="5003032"/>
            <a:ext cx="4776721" cy="1736401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6 мес. 2022 года  работниками предприятия допущено 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r>
            <a:r>
              <a:rPr lang="ru-RU" sz="1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нарушений, в </a:t>
            </a:r>
            <a:r>
              <a:rPr lang="ru-RU" sz="1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.:  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5 -</a:t>
            </a:r>
            <a:r>
              <a:rPr lang="ru-RU" sz="1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связано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н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арушениями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норм Правил закупок товаров, работ и услуг АО ФНБ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Самрук-Казына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»,</a:t>
            </a:r>
            <a:r>
              <a:rPr lang="ru-RU" sz="1200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ru-RU" sz="1200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 с ненадлежащим исполнением должностных обязанностей, в </a:t>
            </a:r>
            <a:r>
              <a:rPr lang="ru-RU" sz="1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.: 2- неправильная сборка тех. схемы по ПКОН, 1 – отсутствие на рабочем месте </a:t>
            </a:r>
            <a:r>
              <a:rPr lang="ru-RU" sz="1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ДМТСиКО</a:t>
            </a: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сравнению  с аналогичным периодом 2021 года количество нарушений увеличилось на 1.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541" y="693113"/>
            <a:ext cx="4273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НАРУШЕНИЯ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06528"/>
              </p:ext>
            </p:extLst>
          </p:nvPr>
        </p:nvGraphicFramePr>
        <p:xfrm>
          <a:off x="5041937" y="1038500"/>
          <a:ext cx="6991890" cy="430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053">
                  <a:extLst>
                    <a:ext uri="{9D8B030D-6E8A-4147-A177-3AD203B41FA5}">
                      <a16:colId xmlns:a16="http://schemas.microsoft.com/office/drawing/2014/main" val="396079934"/>
                    </a:ext>
                  </a:extLst>
                </a:gridCol>
                <a:gridCol w="531228">
                  <a:extLst>
                    <a:ext uri="{9D8B030D-6E8A-4147-A177-3AD203B41FA5}">
                      <a16:colId xmlns:a16="http://schemas.microsoft.com/office/drawing/2014/main" val="1333468511"/>
                    </a:ext>
                  </a:extLst>
                </a:gridCol>
                <a:gridCol w="640935">
                  <a:extLst>
                    <a:ext uri="{9D8B030D-6E8A-4147-A177-3AD203B41FA5}">
                      <a16:colId xmlns:a16="http://schemas.microsoft.com/office/drawing/2014/main" val="2107560697"/>
                    </a:ext>
                  </a:extLst>
                </a:gridCol>
                <a:gridCol w="2037674">
                  <a:extLst>
                    <a:ext uri="{9D8B030D-6E8A-4147-A177-3AD203B41FA5}">
                      <a16:colId xmlns:a16="http://schemas.microsoft.com/office/drawing/2014/main" val="1942121664"/>
                    </a:ext>
                  </a:extLst>
                </a:gridCol>
              </a:tblGrid>
              <a:tr h="2702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Награждения за 6 мес.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Награжденные в 2022 г.</a:t>
                      </a:r>
                      <a:endParaRPr lang="ru-RU"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100538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Знак за заслуги перед областью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32603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Медаль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«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Енбек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ардагері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»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Ветераны, 2022 г.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040782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Благодарственное письмо </a:t>
                      </a:r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области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Куспекова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Б.Р.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125656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Благодарственное письмо </a:t>
                      </a:r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города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Каирбаева М.С.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131398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Почетная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грамота 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области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Обухова С.С.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374520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Почетная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грамота 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города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Фесик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 Н.С.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42677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Благодарственное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письмо АО ФНБ «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Самрук-Казына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»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Гронская А.А.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30200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Благодарственное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письмо АО НК «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КазМунайГаз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»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36836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Почетная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грамота АО НК «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КазМунайГаз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»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Оноприенко И.А.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932827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Памятный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 знак АО НК «</a:t>
                      </a:r>
                      <a:r>
                        <a:rPr lang="ru-RU" sz="1100" baseline="0" dirty="0" err="1" smtClean="0">
                          <a:latin typeface="Century Gothic" panose="020B0502020202020204" pitchFamily="34" charset="0"/>
                        </a:rPr>
                        <a:t>КазМунайГаз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»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Петрук С.В.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092051"/>
                  </a:ext>
                </a:extLst>
              </a:tr>
              <a:tr h="47924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Почетная грамота ПНХЗ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5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Фролова Н.Г., </a:t>
                      </a:r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Тонышева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 Е.Н., Кустаулетова С.А., Ярушина Е.А., Садовник Е.Т., </a:t>
                      </a:r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Тисбаева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 Г.Н.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293495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Благодарственное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письмо ПНХЗ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2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284479"/>
                  </a:ext>
                </a:extLst>
              </a:tr>
              <a:tr h="246883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Century Gothic" panose="020B0502020202020204" pitchFamily="34" charset="0"/>
                        </a:rPr>
                        <a:t>Итого: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entury Gothic" panose="020B0502020202020204" pitchFamily="34" charset="0"/>
                        </a:rPr>
                        <a:t>20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entury Gothic" panose="020B0502020202020204" pitchFamily="34" charset="0"/>
                        </a:rPr>
                        <a:t>20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03117"/>
                  </a:ext>
                </a:extLst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 r="660" b="13875"/>
          <a:stretch/>
        </p:blipFill>
        <p:spPr>
          <a:xfrm>
            <a:off x="9013778" y="5492666"/>
            <a:ext cx="2196028" cy="124676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29" y="5492666"/>
            <a:ext cx="2262314" cy="124676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135671" y="693113"/>
            <a:ext cx="68981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НАГРАЖДЕНИЯ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25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ОБУЧЕНИЕ И РАЗВИТИЕ ПЕРСОНАЛА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7408" y="884439"/>
            <a:ext cx="4902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И РАЗВИТИЕ ПЕРСОНАЛА 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403601"/>
              </p:ext>
            </p:extLst>
          </p:nvPr>
        </p:nvGraphicFramePr>
        <p:xfrm>
          <a:off x="223001" y="1407659"/>
          <a:ext cx="4902737" cy="3630432"/>
        </p:xfrm>
        <a:graphic>
          <a:graphicData uri="http://schemas.openxmlformats.org/drawingml/2006/table">
            <a:tbl>
              <a:tblPr>
                <a:tableStyleId>{91EBBBCC-DAD2-459C-BE2E-F6DE35CF9A28}</a:tableStyleId>
              </a:tblPr>
              <a:tblGrid>
                <a:gridCol w="2824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1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Вид обучения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6 мес. 2021 года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За 6 мес.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2022 года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квалификации,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123</a:t>
                      </a: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Рабочего персонала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217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РСС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Подготовка/переподготовка по промышленной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безопасности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948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602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1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Обучение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с использованием тренажерных комплексов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461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551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Расходы на обучение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персонала, тыс. тенге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9893,6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3358,9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801643" y="88443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НА КОМПЬЮТЕРНЫХ ТРЕНАЖЕРНЫХ КОМПЛЕКСАХ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663900"/>
              </p:ext>
            </p:extLst>
          </p:nvPr>
        </p:nvGraphicFramePr>
        <p:xfrm>
          <a:off x="5320144" y="1407659"/>
          <a:ext cx="6716685" cy="3914474"/>
        </p:xfrm>
        <a:graphic>
          <a:graphicData uri="http://schemas.openxmlformats.org/drawingml/2006/table">
            <a:tbl>
              <a:tblPr/>
              <a:tblGrid>
                <a:gridCol w="928256">
                  <a:extLst>
                    <a:ext uri="{9D8B030D-6E8A-4147-A177-3AD203B41FA5}">
                      <a16:colId xmlns:a16="http://schemas.microsoft.com/office/drawing/2014/main" val="4227816802"/>
                    </a:ext>
                  </a:extLst>
                </a:gridCol>
                <a:gridCol w="1277815">
                  <a:extLst>
                    <a:ext uri="{9D8B030D-6E8A-4147-A177-3AD203B41FA5}">
                      <a16:colId xmlns:a16="http://schemas.microsoft.com/office/drawing/2014/main" val="1849834658"/>
                    </a:ext>
                  </a:extLst>
                </a:gridCol>
                <a:gridCol w="1234605">
                  <a:extLst>
                    <a:ext uri="{9D8B030D-6E8A-4147-A177-3AD203B41FA5}">
                      <a16:colId xmlns:a16="http://schemas.microsoft.com/office/drawing/2014/main" val="1690077868"/>
                    </a:ext>
                  </a:extLst>
                </a:gridCol>
                <a:gridCol w="849335">
                  <a:extLst>
                    <a:ext uri="{9D8B030D-6E8A-4147-A177-3AD203B41FA5}">
                      <a16:colId xmlns:a16="http://schemas.microsoft.com/office/drawing/2014/main" val="1878168535"/>
                    </a:ext>
                  </a:extLst>
                </a:gridCol>
                <a:gridCol w="795507">
                  <a:extLst>
                    <a:ext uri="{9D8B030D-6E8A-4147-A177-3AD203B41FA5}">
                      <a16:colId xmlns:a16="http://schemas.microsoft.com/office/drawing/2014/main" val="1870628164"/>
                    </a:ext>
                  </a:extLst>
                </a:gridCol>
                <a:gridCol w="908130">
                  <a:extLst>
                    <a:ext uri="{9D8B030D-6E8A-4147-A177-3AD203B41FA5}">
                      <a16:colId xmlns:a16="http://schemas.microsoft.com/office/drawing/2014/main" val="2729284337"/>
                    </a:ext>
                  </a:extLst>
                </a:gridCol>
                <a:gridCol w="723037">
                  <a:extLst>
                    <a:ext uri="{9D8B030D-6E8A-4147-A177-3AD203B41FA5}">
                      <a16:colId xmlns:a16="http://schemas.microsoft.com/office/drawing/2014/main" val="3675421277"/>
                    </a:ext>
                  </a:extLst>
                </a:gridCol>
              </a:tblGrid>
              <a:tr h="2865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Произв. комплекс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установки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Дата ввода в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эксплуатацию КТК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Количество 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обученных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  темам тренингов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28" marR="7228" marT="7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1" marR="5421" marT="5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525235"/>
                  </a:ext>
                </a:extLst>
              </a:tr>
              <a:tr h="353679"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8" marR="7228" marT="72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8" marR="7228" marT="72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8" marR="7228" marT="72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мес. </a:t>
                      </a:r>
                      <a:endParaRPr lang="en-US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402082"/>
                  </a:ext>
                </a:extLst>
              </a:tr>
              <a:tr h="603365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ППТНО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замедленного коксования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06.12.2019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96 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129 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423507"/>
                  </a:ext>
                </a:extLst>
              </a:tr>
              <a:tr h="711357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ПСН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изомеризации и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сплиттера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нафты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17.02.2020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413708"/>
                  </a:ext>
                </a:extLst>
              </a:tr>
              <a:tr h="888073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ПППН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гидроочистки дизельного топлива и керосина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31.12.2020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913081"/>
                  </a:ext>
                </a:extLst>
              </a:tr>
              <a:tr h="534640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ПСиОЗХ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производства серы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 кв. 2021 г.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624667"/>
                  </a:ext>
                </a:extLst>
              </a:tr>
              <a:tr h="357924">
                <a:tc>
                  <a:txBody>
                    <a:bodyPr/>
                    <a:lstStyle/>
                    <a:p>
                      <a:pPr marL="180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551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192631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15279" y="6186922"/>
            <a:ext cx="5104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** На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2022 год утвержденный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бюджет на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обучение  -   </a:t>
            </a:r>
            <a:r>
              <a:rPr lang="en-US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142,17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млн. тенге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426" y="5511055"/>
            <a:ext cx="1881679" cy="115679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20211" r="577" b="9540"/>
          <a:stretch/>
        </p:blipFill>
        <p:spPr>
          <a:xfrm>
            <a:off x="7819157" y="5511055"/>
            <a:ext cx="1809875" cy="115465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6926"/>
          <a:stretch/>
        </p:blipFill>
        <p:spPr>
          <a:xfrm>
            <a:off x="9917084" y="5511055"/>
            <a:ext cx="1838864" cy="115465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23002" y="5448258"/>
            <a:ext cx="5097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* В связи с изменением правил закупа услуг по обучению, корпоративные семинары перенесены на 2 полугодие 2022 года</a:t>
            </a:r>
            <a:endParaRPr lang="ru-RU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26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КОНКУРС «ҮЗДІК МАМАН - 2022»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7649" y="1052301"/>
            <a:ext cx="9823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ПЕРИОД С 16 МАЯ ПО 28 ИЮНЯ 2022 ГОДА  В ТОО «ПНХЗ» ПРОШЕЛ </a:t>
            </a:r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ЭТАП КОНКУРСА «ҮЗДІК МАМАН»</a:t>
            </a:r>
            <a:r>
              <a:rPr lang="kk-KZ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01856"/>
              </p:ext>
            </p:extLst>
          </p:nvPr>
        </p:nvGraphicFramePr>
        <p:xfrm>
          <a:off x="366060" y="1524294"/>
          <a:ext cx="10821363" cy="2545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9315">
                  <a:extLst>
                    <a:ext uri="{9D8B030D-6E8A-4147-A177-3AD203B41FA5}">
                      <a16:colId xmlns:a16="http://schemas.microsoft.com/office/drawing/2014/main" val="342672999"/>
                    </a:ext>
                  </a:extLst>
                </a:gridCol>
                <a:gridCol w="3367405">
                  <a:extLst>
                    <a:ext uri="{9D8B030D-6E8A-4147-A177-3AD203B41FA5}">
                      <a16:colId xmlns:a16="http://schemas.microsoft.com/office/drawing/2014/main" val="3858632168"/>
                    </a:ext>
                  </a:extLst>
                </a:gridCol>
                <a:gridCol w="3264643">
                  <a:extLst>
                    <a:ext uri="{9D8B030D-6E8A-4147-A177-3AD203B41FA5}">
                      <a16:colId xmlns:a16="http://schemas.microsoft.com/office/drawing/2014/main" val="2319684670"/>
                    </a:ext>
                  </a:extLst>
                </a:gridCol>
              </a:tblGrid>
              <a:tr h="28641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Победители конкурса,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занявшие 1 места в номинациях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 опытом работы более 3-х лет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 опытом работы менее  3-х лет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81687"/>
                  </a:ext>
                </a:extLst>
              </a:tr>
              <a:tr h="1856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Ф.И.О., структурное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подразделение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Ф.И.О, структурное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подразделение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487868"/>
                  </a:ext>
                </a:extLst>
              </a:tr>
              <a:tr h="375956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оператор технологических установок»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Бабенко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Антон Валерьевич, ПППН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Постников Сергей Васильевич, ПСН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1728"/>
                  </a:ext>
                </a:extLst>
              </a:tr>
              <a:tr h="382417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«Лучший оператор товарный»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Жусупбаев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Мирас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Камидоллаевич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ПКОН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282238"/>
                  </a:ext>
                </a:extLst>
              </a:tr>
              <a:tr h="39454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машинист технологических насосов»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Какенов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Рыссудан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Ашербекович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 ПСН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Иващенко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Александр Олегович,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ПСиОЗХ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705737"/>
                  </a:ext>
                </a:extLst>
              </a:tr>
              <a:tr h="372575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машинист компрессорных установок»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Искаков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Бауыржан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Сакенович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ПГПН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Айдаргалин Дастан Берикович, ПГПН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23828"/>
                  </a:ext>
                </a:extLst>
              </a:tr>
              <a:tr h="524762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лаборант химического анализа»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Вовк Дарья Владимировна,</a:t>
                      </a: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kk-KZ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санитарная лаборатория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76292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366060" y="4534422"/>
            <a:ext cx="11408405" cy="1728592"/>
            <a:chOff x="898854" y="4732696"/>
            <a:chExt cx="9899688" cy="143256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854" y="4732696"/>
              <a:ext cx="2148840" cy="143256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314" y="4732696"/>
              <a:ext cx="2005570" cy="143256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8283" y="4732696"/>
              <a:ext cx="2168881" cy="143256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024" y="4732696"/>
              <a:ext cx="2081518" cy="143256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9649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27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17593" y="107434"/>
            <a:ext cx="9396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ИССЛЕДОВАНИЙ ИНДЕКСА СОЦИАЛЬНОЙ СТАБИЛЬНОСТИ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ТОО «ПНХЗ» ЗА I-Е ПОЛУГОДИЕ 2022 ГОДА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87066" y="1532238"/>
            <a:ext cx="2068827" cy="18447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19367" y="1945441"/>
            <a:ext cx="172590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 социальной стабильности – 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78%</a:t>
            </a: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1499" y="1015545"/>
            <a:ext cx="7597588" cy="97821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06305" y="1296283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ВОВЛЕЧЕННОСТЬ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91882" y="1105834"/>
            <a:ext cx="473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условия 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 безопасность труда </a:t>
            </a:r>
            <a:endParaRPr lang="en-US" sz="1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справедливость, доверие и лояльность </a:t>
            </a:r>
            <a:endParaRPr lang="en-US" sz="1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понимание поручений и взаимоотношения</a:t>
            </a:r>
          </a:p>
        </p:txBody>
      </p:sp>
      <p:sp>
        <p:nvSpPr>
          <p:cNvPr id="5" name="Пятиугольник 4"/>
          <p:cNvSpPr/>
          <p:nvPr/>
        </p:nvSpPr>
        <p:spPr>
          <a:xfrm flipH="1">
            <a:off x="2449649" y="1015545"/>
            <a:ext cx="1781849" cy="963247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3137966" y="1080256"/>
            <a:ext cx="1023547" cy="35362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78%</a:t>
            </a: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908228" y="1376562"/>
            <a:ext cx="1323271" cy="58413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стабильная ситуация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37178" y="2042445"/>
            <a:ext cx="7597588" cy="82037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06305" y="213761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СОЦИАЛЬНОЕ </a:t>
            </a:r>
            <a:endParaRPr lang="en-US" sz="1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БЛАГОПОЛУЧИЕ</a:t>
            </a:r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1882" y="2132734"/>
            <a:ext cx="464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социальное самочувствие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материальное благосостояние</a:t>
            </a:r>
          </a:p>
        </p:txBody>
      </p:sp>
      <p:sp>
        <p:nvSpPr>
          <p:cNvPr id="24" name="Пятиугольник 23"/>
          <p:cNvSpPr/>
          <p:nvPr/>
        </p:nvSpPr>
        <p:spPr>
          <a:xfrm flipH="1">
            <a:off x="2449650" y="2042445"/>
            <a:ext cx="1787528" cy="806961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143645" y="2107156"/>
            <a:ext cx="1023547" cy="33573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33477" y="2312244"/>
            <a:ext cx="1573687" cy="58413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напряженная </a:t>
            </a:r>
            <a:r>
              <a:rPr lang="ru-RU" sz="1400" b="1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37178" y="2976576"/>
            <a:ext cx="7597588" cy="82037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506305" y="3071744"/>
            <a:ext cx="1712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СОЦИАЛЬНОЕ</a:t>
            </a:r>
            <a:endParaRPr lang="en-US" sz="1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СПОКОЙСТВИЕ</a:t>
            </a:r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1882" y="3066865"/>
            <a:ext cx="464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напряженность в коллективах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протестный потенциал</a:t>
            </a:r>
          </a:p>
        </p:txBody>
      </p:sp>
      <p:sp>
        <p:nvSpPr>
          <p:cNvPr id="30" name="Пятиугольник 29"/>
          <p:cNvSpPr/>
          <p:nvPr/>
        </p:nvSpPr>
        <p:spPr>
          <a:xfrm flipH="1">
            <a:off x="2449650" y="2976576"/>
            <a:ext cx="1787528" cy="80541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143645" y="3041287"/>
            <a:ext cx="1023547" cy="33573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33477" y="3246375"/>
            <a:ext cx="1573687" cy="58413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стабильная</a:t>
            </a:r>
            <a:r>
              <a:rPr lang="ru-RU" sz="1400" b="1" dirty="0" smtClean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ситуация</a:t>
            </a:r>
          </a:p>
        </p:txBody>
      </p:sp>
      <p:sp>
        <p:nvSpPr>
          <p:cNvPr id="33" name="Заголовок 2"/>
          <p:cNvSpPr txBox="1">
            <a:spLocks/>
          </p:cNvSpPr>
          <p:nvPr/>
        </p:nvSpPr>
        <p:spPr>
          <a:xfrm>
            <a:off x="0" y="4066747"/>
            <a:ext cx="4695568" cy="4996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ПНХЗ-ГРУППА КОМПАНИЙ КМГ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4" name="Диаграмма 33"/>
          <p:cNvGraphicFramePr/>
          <p:nvPr>
            <p:extLst/>
          </p:nvPr>
        </p:nvGraphicFramePr>
        <p:xfrm>
          <a:off x="319367" y="4640996"/>
          <a:ext cx="4428381" cy="186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Диаграмма 34"/>
          <p:cNvGraphicFramePr/>
          <p:nvPr>
            <p:extLst/>
          </p:nvPr>
        </p:nvGraphicFramePr>
        <p:xfrm>
          <a:off x="4947668" y="4646032"/>
          <a:ext cx="7124884" cy="186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5103341" y="4066747"/>
            <a:ext cx="708865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МОНИТОРИНГ ИСС ТОО «ПНХЗ» ЗА 2020-2022 ГГ.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67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28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МЕРОПРИЯТИЯ СОВЕТА ПО ДЕЛАМ МОЛОДЕЖИ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ТОО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«ПНХЗ»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1" y="941030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53100" y="2832559"/>
            <a:ext cx="215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Знакомство новых членов молодых работников с активистами СДМ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BF7CD0-9F52-28DE-F6D5-04AA33EAD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1" y="2690298"/>
            <a:ext cx="3091472" cy="177479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653100" y="4949945"/>
            <a:ext cx="21871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Члены СДМ завоевывают 1-ое и 3-е место в конкурсе «</a:t>
            </a:r>
            <a:r>
              <a:rPr lang="en-US" sz="1200" dirty="0">
                <a:latin typeface="Century Gothic" panose="020B0502020202020204" pitchFamily="34" charset="0"/>
                <a:cs typeface="Arial" panose="020B0604020202020204" pitchFamily="34" charset="0"/>
              </a:rPr>
              <a:t>Smart nation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» на знание послания президента РК среди других предприятий города в здании ЦРМИ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825351-CC3A-F345-BBBA-70A181F23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" y="4658370"/>
            <a:ext cx="3117557" cy="192354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7" name="TextBox 26"/>
          <p:cNvSpPr txBox="1"/>
          <p:nvPr/>
        </p:nvSpPr>
        <p:spPr>
          <a:xfrm>
            <a:off x="9142439" y="2832559"/>
            <a:ext cx="273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Производственный </a:t>
            </a:r>
            <a:r>
              <a:rPr lang="ru-RU" sz="1200" dirty="0" err="1">
                <a:latin typeface="Century Gothic" panose="020B0502020202020204" pitchFamily="34" charset="0"/>
                <a:cs typeface="Arial" panose="020B0604020202020204" pitchFamily="34" charset="0"/>
              </a:rPr>
              <a:t>квиз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 на тему «</a:t>
            </a:r>
            <a:r>
              <a:rPr lang="ru-RU" sz="1200" dirty="0" err="1">
                <a:latin typeface="Century Gothic" panose="020B0502020202020204" pitchFamily="34" charset="0"/>
                <a:cs typeface="Arial" panose="020B0604020202020204" pitchFamily="34" charset="0"/>
              </a:rPr>
              <a:t>Нефтепереработчик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» с участием членов СДМ и студентов дуальной формы обучения</a:t>
            </a:r>
            <a:endParaRPr lang="en-US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029D8D1-2565-F6AF-DC1A-901AFF691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42" y="2626078"/>
            <a:ext cx="2829910" cy="183901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626649" y="822895"/>
            <a:ext cx="101634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ЗАДАЧИ СДМ </a:t>
            </a:r>
            <a:endParaRPr lang="ru-RU" sz="1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Объединить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молодежь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предприятия;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Постоянно работать над повышением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квалификации;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Принимать активное участие в социально-производственных мероприятиях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завода;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Активно работать с вновь прибывшей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молодежью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предприятия;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Участвовать в реализации политики в области качества, экологии, охраны здоровья и обеспечения труда, энергосбережения и энергоэффективности, корпоративной социальной ответственности ТОО «ПНХЗ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D5BF2C-CCE0-1C61-0074-58061A207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242" y="4644690"/>
            <a:ext cx="2829910" cy="18789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9231793" y="4949945"/>
            <a:ext cx="2558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Совет по делам молодежи поздравляет тружеников тыла Великой Отечественной Войны с 77-летием Победы</a:t>
            </a:r>
          </a:p>
        </p:txBody>
      </p:sp>
    </p:spTree>
    <p:extLst>
      <p:ext uri="{BB962C8B-B14F-4D97-AF65-F5344CB8AC3E}">
        <p14:creationId xmlns:p14="http://schemas.microsoft.com/office/powerpoint/2010/main" val="30941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29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МЕРОПРИЯТИЯ СОВЕТА ПО ДЕЛАМ МОЛОДЕЖИ 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ТОО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«ПНХЗ»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5" y="751691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3429" y="6239095"/>
            <a:ext cx="4386639" cy="46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Участие Членов СДМ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</a:t>
            </a:r>
            <a:endParaRPr lang="ru-RU" sz="12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общегородском Марафоне Чистоты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2C889F-836D-63F3-E9DA-13C5103153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19563" r="4655" b="16967"/>
          <a:stretch/>
        </p:blipFill>
        <p:spPr>
          <a:xfrm>
            <a:off x="1325322" y="4353734"/>
            <a:ext cx="4017079" cy="183929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9236B0A-5F37-4946-910F-A63880EB5B50}"/>
              </a:ext>
            </a:extLst>
          </p:cNvPr>
          <p:cNvSpPr/>
          <p:nvPr/>
        </p:nvSpPr>
        <p:spPr>
          <a:xfrm>
            <a:off x="4186110" y="3639950"/>
            <a:ext cx="3281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Участие активистов СДМ в профориентационном форуме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для</a:t>
            </a:r>
            <a:b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старшеклассников «Путевка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в жизнь».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65E839-D0C9-B50A-4A3B-A8DC6145A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84" y="1695773"/>
            <a:ext cx="2913712" cy="193820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7679597" y="3646801"/>
            <a:ext cx="3954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Поездка членов СДМ в коррекционную школу-интернат в село Песчаное для поздравления воспитанников школы с днем защиты детей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CA559E-3EE3-4417-B7DD-286BAB5557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/>
        </p:blipFill>
        <p:spPr>
          <a:xfrm>
            <a:off x="444421" y="1641677"/>
            <a:ext cx="3158757" cy="192694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49351" y="3639951"/>
            <a:ext cx="3548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Участие членов СДМ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во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встрече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вице-министром информации и общественного развития Даниловым А.С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B4CDEA7-297E-4D7C-B321-CA6EAF7D5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6" b="9655"/>
          <a:stretch/>
        </p:blipFill>
        <p:spPr>
          <a:xfrm>
            <a:off x="6269321" y="4408136"/>
            <a:ext cx="4744650" cy="173049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1" name="Прямоугольник 40"/>
          <p:cNvSpPr/>
          <p:nvPr/>
        </p:nvSpPr>
        <p:spPr>
          <a:xfrm>
            <a:off x="5826633" y="6126887"/>
            <a:ext cx="5807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Участие членов СДМ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награждении матерей активных членов первичной партийной организации партии «</a:t>
            </a:r>
            <a:r>
              <a:rPr lang="en-US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AMANAT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 и встреча детей с особыми потребностями в рамках проекта «</a:t>
            </a:r>
            <a:r>
              <a:rPr lang="kk-KZ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Бақытты отбасы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FE50CC-2F4C-4124-99C4-72A2FE55A7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/>
          <a:stretch/>
        </p:blipFill>
        <p:spPr>
          <a:xfrm>
            <a:off x="4371796" y="1628503"/>
            <a:ext cx="2909670" cy="197265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968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193173" y="176155"/>
            <a:ext cx="8050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ВЫПЛАТЫ ТОО «ПНХЗ» В БЮДЖЕТ РК ЗА 2018-2022 гг.,  млн тенге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220942"/>
              </p:ext>
            </p:extLst>
          </p:nvPr>
        </p:nvGraphicFramePr>
        <p:xfrm>
          <a:off x="393203" y="952620"/>
          <a:ext cx="11424725" cy="3750638"/>
        </p:xfrm>
        <a:graphic>
          <a:graphicData uri="http://schemas.openxmlformats.org/drawingml/2006/table">
            <a:tbl>
              <a:tblPr/>
              <a:tblGrid>
                <a:gridCol w="3959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4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42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42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44277">
                  <a:extLst>
                    <a:ext uri="{9D8B030D-6E8A-4147-A177-3AD203B41FA5}">
                      <a16:colId xmlns:a16="http://schemas.microsoft.com/office/drawing/2014/main" val="2793796314"/>
                    </a:ext>
                  </a:extLst>
                </a:gridCol>
              </a:tblGrid>
              <a:tr h="40845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</a:t>
                      </a:r>
                    </a:p>
                  </a:txBody>
                  <a:tcPr marL="7621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год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2019 год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2020 год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2021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мес.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2022 года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 год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Прогноз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Уплачено  платежей в республиканский бюджет, всего</a:t>
                      </a: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3 118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852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542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14 055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6 878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8 550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в том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числе: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НДС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1 064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231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9 269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2 746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КПН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1 288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219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4 778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4 128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3 546           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Таможенные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платежи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226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Уплачено  платежей в местный бюджет, всего</a:t>
                      </a: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265</a:t>
                      </a:r>
                      <a:endParaRPr lang="ru-RU" sz="12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24 785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45 869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46 968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43 010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100 273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 том числе: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ИПН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635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655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459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896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70258"/>
                  </a:ext>
                </a:extLst>
              </a:tr>
              <a:tr h="208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Социальный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налог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534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522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375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00031"/>
                  </a:ext>
                </a:extLst>
              </a:tr>
              <a:tr h="234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Акцизы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22 000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21 650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42 750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43 800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41 400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97 100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87350"/>
                  </a:ext>
                </a:extLst>
              </a:tr>
              <a:tr h="3728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Плата за эмиссию в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окружающую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среду</a:t>
                      </a:r>
                    </a:p>
                  </a:txBody>
                  <a:tcPr marL="274354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311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121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017558"/>
                  </a:ext>
                </a:extLst>
              </a:tr>
              <a:tr h="313213">
                <a:tc>
                  <a:txBody>
                    <a:bodyPr/>
                    <a:lstStyle/>
                    <a:p>
                      <a:pPr marL="266700" indent="0" algn="l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Итого </a:t>
                      </a: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платежей в </a:t>
                      </a: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бюджет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1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383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25 637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46 411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023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49 888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108 823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81052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29633" y="4788306"/>
            <a:ext cx="11422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ПНХЗ является крупнейшим налогоплательщиком региона.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Доля налоговых отчислений ПНХЗ</a:t>
            </a:r>
          </a:p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общем поступлении налогов в городской бюджет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составила: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2021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году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- 43%, за 6 месяцев 2022 года - 55%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КОРПОРАТИВНЫЕ МЕРОПРИЯТИЯ ЗА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ПОЛУГОДИЕ 2022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26605" y="5321909"/>
            <a:ext cx="2953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18.03.2022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</a:t>
            </a: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преддверии Наурыза на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ПНХЗ по традиции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угостили трудовой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коллектив национальными праздничными яствами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92033" y="941734"/>
            <a:ext cx="2615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21.03.2022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</a:t>
            </a:r>
            <a:endParaRPr lang="ru-RU" sz="120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В канун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Наурыза на ПНХЗ вручили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продуктовые корзины двадцати восьми главам многодетных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семей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65449" y="2485495"/>
            <a:ext cx="291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23.03.2021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</a:t>
            </a:r>
          </a:p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ПНХЗ принял участие в народных гуляниях на Наурыз.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6605" y="3831560"/>
            <a:ext cx="257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26.</a:t>
            </a: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.20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21 г.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ПНХЗ стал обладателем кубка по баскетболу среди промпредприятий области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09666" y="1126400"/>
            <a:ext cx="2304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12.01.2022 </a:t>
            </a:r>
            <a:r>
              <a:rPr lang="kk-KZ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</a:t>
            </a: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Павлодарские нефтепереработчики выступили в роли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доноров.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09666" y="2364429"/>
            <a:ext cx="2609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24.02.2022 </a:t>
            </a:r>
            <a:r>
              <a:rPr lang="kk-KZ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</a:t>
            </a: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Работники ПНХЗ-воины-интернационалисты почтили память погибших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товарищей, возложив цветы в «Парке афганцев».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14" y="857565"/>
            <a:ext cx="2056215" cy="1368668"/>
          </a:xfrm>
          <a:prstGeom prst="rect">
            <a:avLst/>
          </a:prstGeom>
          <a:ln w="9525">
            <a:noFill/>
          </a:ln>
          <a:effectLst>
            <a:softEdge rad="63500"/>
          </a:effectLst>
        </p:spPr>
      </p:pic>
      <p:pic>
        <p:nvPicPr>
          <p:cNvPr id="23" name="Picture 4" descr="Работники ПНХЗ-воины-интернационалисты почтили память погибших товарищ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6" y="2364429"/>
            <a:ext cx="2108793" cy="1298347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ПНХЗ чтит традиции Наурыз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60" y="5255791"/>
            <a:ext cx="2142670" cy="13247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ПНХЗ поздравил глав многодетных семей-работников предприят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40" y="884993"/>
            <a:ext cx="2158203" cy="13138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ПНХЗ принял участие в народных гуляниях на Наурыз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40" y="2308719"/>
            <a:ext cx="2158203" cy="13540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ПНХЗ стал обладателем кубка по баскетболу среди промпредприятий област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11020"/>
          <a:stretch/>
        </p:blipFill>
        <p:spPr bwMode="auto">
          <a:xfrm>
            <a:off x="841960" y="3800239"/>
            <a:ext cx="2142669" cy="1303459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ПНХЗ продолжает поддерживать в порядке санитарно-защитную зону предприятия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40" y="3868493"/>
            <a:ext cx="2158203" cy="134093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65449" y="3979021"/>
            <a:ext cx="2654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30.04.2022</a:t>
            </a:r>
          </a:p>
          <a:p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Сотрудники </a:t>
            </a:r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ПНХЗ и сервисных компаний провели уборку на территории санитарно-защитной зоны предприятия.</a:t>
            </a:r>
          </a:p>
        </p:txBody>
      </p:sp>
      <p:pic>
        <p:nvPicPr>
          <p:cNvPr id="34" name="Picture 6" descr="Шестерых ветеранов-нефтепереработчиков ПНХЗ наградили медалью «Еңбек ардагері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36" y="5311758"/>
            <a:ext cx="2136307" cy="13306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8817431" y="5410346"/>
            <a:ext cx="2489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04.05.2022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Шестерых ветеранов-нефтепереработчиков ПНХЗ наградили медалью «Еңбек ардагері»</a:t>
            </a:r>
          </a:p>
        </p:txBody>
      </p:sp>
    </p:spTree>
    <p:extLst>
      <p:ext uri="{BB962C8B-B14F-4D97-AF65-F5344CB8AC3E}">
        <p14:creationId xmlns:p14="http://schemas.microsoft.com/office/powerpoint/2010/main" val="6674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31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КОРПОРАТИВНЫЕ МЕРОПРИЯТИЯ ЗА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ПОЛУГОДИЕ 2022 ГОДА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108000" y="1010466"/>
            <a:ext cx="2477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06.05.2022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>
                <a:latin typeface="Century Gothic" panose="020B0502020202020204" pitchFamily="34" charset="0"/>
                <a:cs typeface="Arial" panose="020B0604020202020204" pitchFamily="34" charset="0"/>
              </a:rPr>
              <a:t>ПНХЗ поздравил тружеников тыла с 9 </a:t>
            </a:r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Мая. </a:t>
            </a:r>
            <a:r>
              <a:rPr lang="ru-RU" sz="1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8" descr="ПНХЗ поздравил тружеников тыла с 9 М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1" y="870848"/>
            <a:ext cx="1943184" cy="12221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 На ПНХЗ провели соревнования по баскетболу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1" y="5210432"/>
            <a:ext cx="1943184" cy="137012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3108000" y="5309973"/>
            <a:ext cx="2975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01.05-30.05.2022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Прошла Спартакиада ПНХЗ среди структурных подразделений завода, включающая соревнования по разным видам спорта, а также эстафета «Мама, папа, я». 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ttps://www.pnhz.kz/upload/medialibrary/906/IMG_3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1" y="2269601"/>
            <a:ext cx="1943184" cy="129419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108000" y="2075112"/>
            <a:ext cx="2892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20.05.2022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ПНХЗ с представителями республиканского штаба общественной поддержки референдума по Павлодарской области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обсудили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изменения, которые принесет Республиканский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референдум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" b="8165"/>
          <a:stretch/>
        </p:blipFill>
        <p:spPr>
          <a:xfrm>
            <a:off x="6652518" y="870848"/>
            <a:ext cx="1980114" cy="131805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8727426" y="950440"/>
            <a:ext cx="2750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03.06.2022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Сотрудники завода исполнили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гимн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Казахстана в преддверии Дня государственных символов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61" y="2318306"/>
            <a:ext cx="2007973" cy="133864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8752139" y="2309682"/>
            <a:ext cx="27508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07.06.2022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заводе наградили победителей конкурса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детского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рисунка «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Таза әлем – Чистый мир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приуроченного к Всемирному дню охраны окружающей среды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14" y="3786357"/>
            <a:ext cx="2046073" cy="136404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8785093" y="3833684"/>
            <a:ext cx="2750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15.06.2022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Обучение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сфере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 от Департамента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ЧС Павлодарской области и организации «Красный полумесяц Казахстана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75" y="5249947"/>
            <a:ext cx="2067697" cy="137846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8822162" y="5262949"/>
            <a:ext cx="2750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16.06.2022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Визит делегации КМГ для разъяснения коллективу ПНХЗ изменения системы работы портала рационализаторов «Банк идей». 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6" descr="Сотрудник ПНХЗ принял участие в Абаевских чтениях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39" y="3740395"/>
            <a:ext cx="1943186" cy="12934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108000" y="3893710"/>
            <a:ext cx="289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23.05.2022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Работник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ПНХЗ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Андрей Смык принял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городских Абаевских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чтениях</a:t>
            </a:r>
          </a:p>
        </p:txBody>
      </p:sp>
    </p:spTree>
    <p:extLst>
      <p:ext uri="{BB962C8B-B14F-4D97-AF65-F5344CB8AC3E}">
        <p14:creationId xmlns:p14="http://schemas.microsoft.com/office/powerpoint/2010/main" val="340763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32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СПОРТИВНЫЕ  МЕРОПРИЯТИЯ: СПАРТАКИАДА КМГ, 08-11 августа 2022 г.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691042" y="1027100"/>
            <a:ext cx="539210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Легкоатлеты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ПНХЗ  заняли 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4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endParaRPr lang="en-US" sz="1400" b="1" dirty="0" smtClean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среди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8-ми команд ДЗО КМГ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Волейбол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(мужчины) – 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1400" b="1" dirty="0" smtClean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Баскетбол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(мужчины) –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Плавание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(мужчины) – 4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место.</a:t>
            </a:r>
            <a:endParaRPr lang="en-US" sz="14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Плавание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(женщины) –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14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Шахматы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(женщины) – 4 место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6" y="962735"/>
            <a:ext cx="2216370" cy="129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6" y="2435122"/>
            <a:ext cx="2226450" cy="129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6" y="3905561"/>
            <a:ext cx="2216370" cy="129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5" y="5379897"/>
            <a:ext cx="2216371" cy="123907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7600" r="2401" b="17800"/>
          <a:stretch/>
        </p:blipFill>
        <p:spPr>
          <a:xfrm>
            <a:off x="3937774" y="962735"/>
            <a:ext cx="2234841" cy="129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22001" r="6134" b="8001"/>
          <a:stretch/>
        </p:blipFill>
        <p:spPr>
          <a:xfrm>
            <a:off x="3939894" y="5358975"/>
            <a:ext cx="2242800" cy="12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94" y="3905561"/>
            <a:ext cx="2242800" cy="12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94" y="2452148"/>
            <a:ext cx="2232721" cy="12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43" y="5358975"/>
            <a:ext cx="2038531" cy="12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43" y="3905561"/>
            <a:ext cx="2038531" cy="12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180" y="5322975"/>
            <a:ext cx="2183880" cy="129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180" y="3905561"/>
            <a:ext cx="2183880" cy="12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742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33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3001" y="171892"/>
            <a:ext cx="93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ОСНОВНЫЕ ЗАДАЧИ  НА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II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ПОЛУГОДИЕ 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2022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7609" y="1205565"/>
            <a:ext cx="117781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1. Обеспечить </a:t>
            </a:r>
            <a:r>
              <a:rPr lang="ru-RU" sz="1600" dirty="0">
                <a:latin typeface="Century Gothic" panose="020B0502020202020204" pitchFamily="34" charset="0"/>
              </a:rPr>
              <a:t>исполнение производственной </a:t>
            </a:r>
            <a:r>
              <a:rPr lang="ru-RU" sz="1600" dirty="0" smtClean="0">
                <a:latin typeface="Century Gothic" panose="020B0502020202020204" pitchFamily="34" charset="0"/>
              </a:rPr>
              <a:t>программы за 2022 год </a:t>
            </a:r>
            <a:r>
              <a:rPr lang="ru-RU" sz="1600" dirty="0">
                <a:latin typeface="Century Gothic" panose="020B0502020202020204" pitchFamily="34" charset="0"/>
              </a:rPr>
              <a:t>в полном объеме: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переработка нефти -</a:t>
            </a:r>
            <a:r>
              <a:rPr lang="ru-RU" sz="1600" dirty="0" smtClean="0">
                <a:latin typeface="Century Gothic" panose="020B0502020202020204" pitchFamily="34" charset="0"/>
              </a:rPr>
              <a:t>5,4 </a:t>
            </a:r>
            <a:r>
              <a:rPr lang="ru-RU" sz="1600" dirty="0" smtClean="0">
                <a:latin typeface="Century Gothic" panose="020B0502020202020204" pitchFamily="34" charset="0"/>
              </a:rPr>
              <a:t>млн. </a:t>
            </a:r>
            <a:r>
              <a:rPr lang="ru-RU" sz="1600" dirty="0">
                <a:latin typeface="Century Gothic" panose="020B0502020202020204" pitchFamily="34" charset="0"/>
              </a:rPr>
              <a:t>тонн, </a:t>
            </a:r>
            <a:r>
              <a:rPr lang="ru-RU" sz="1600" dirty="0" smtClean="0">
                <a:latin typeface="Century Gothic" panose="020B0502020202020204" pitchFamily="34" charset="0"/>
              </a:rPr>
              <a:t>выход </a:t>
            </a:r>
            <a:r>
              <a:rPr lang="ru-RU" sz="1600" dirty="0">
                <a:latin typeface="Century Gothic" panose="020B0502020202020204" pitchFamily="34" charset="0"/>
              </a:rPr>
              <a:t>светлых нефтепродуктов </a:t>
            </a:r>
            <a:r>
              <a:rPr lang="ru-RU" sz="1600" dirty="0" smtClean="0">
                <a:latin typeface="Century Gothic" panose="020B0502020202020204" pitchFamily="34" charset="0"/>
              </a:rPr>
              <a:t>- не менее </a:t>
            </a:r>
            <a:r>
              <a:rPr lang="ru-RU" sz="1600" dirty="0">
                <a:latin typeface="Century Gothic" panose="020B0502020202020204" pitchFamily="34" charset="0"/>
              </a:rPr>
              <a:t>67,1</a:t>
            </a:r>
            <a:r>
              <a:rPr lang="ru-RU" sz="1600" dirty="0" smtClean="0">
                <a:latin typeface="Century Gothic" panose="020B0502020202020204" pitchFamily="34" charset="0"/>
              </a:rPr>
              <a:t>%.</a:t>
            </a:r>
          </a:p>
          <a:p>
            <a:pPr algn="just"/>
            <a:endParaRPr lang="ru-RU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2. </a:t>
            </a:r>
            <a:r>
              <a:rPr lang="ru-RU" sz="1600" dirty="0">
                <a:latin typeface="Century Gothic" panose="020B0502020202020204" pitchFamily="34" charset="0"/>
              </a:rPr>
              <a:t>Обеспечить безаварийную работу оборудования и отсутствие </a:t>
            </a:r>
            <a:r>
              <a:rPr lang="ru-RU" sz="1600" dirty="0" smtClean="0">
                <a:latin typeface="Century Gothic" panose="020B0502020202020204" pitchFamily="34" charset="0"/>
              </a:rPr>
              <a:t>травматизма.</a:t>
            </a:r>
          </a:p>
          <a:p>
            <a:pPr algn="just"/>
            <a:endParaRPr lang="ru-RU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3</a:t>
            </a:r>
            <a:r>
              <a:rPr lang="ru-RU" sz="1600" dirty="0">
                <a:latin typeface="Century Gothic" panose="020B0502020202020204" pitchFamily="34" charset="0"/>
              </a:rPr>
              <a:t>. </a:t>
            </a:r>
            <a:r>
              <a:rPr lang="ru-RU" sz="1600" dirty="0" smtClean="0">
                <a:latin typeface="Century Gothic" panose="020B0502020202020204" pitchFamily="34" charset="0"/>
              </a:rPr>
              <a:t>Обеспечить своевременное техническое обслуживание </a:t>
            </a:r>
            <a:r>
              <a:rPr lang="ru-RU" sz="1600" dirty="0">
                <a:latin typeface="Century Gothic" panose="020B0502020202020204" pitchFamily="34" charset="0"/>
              </a:rPr>
              <a:t>и </a:t>
            </a:r>
            <a:r>
              <a:rPr lang="ru-RU" sz="1600" dirty="0" smtClean="0">
                <a:latin typeface="Century Gothic" panose="020B0502020202020204" pitchFamily="34" charset="0"/>
              </a:rPr>
              <a:t>ремонт </a:t>
            </a:r>
            <a:r>
              <a:rPr lang="ru-RU" sz="1600" dirty="0">
                <a:latin typeface="Century Gothic" panose="020B0502020202020204" pitchFamily="34" charset="0"/>
              </a:rPr>
              <a:t>оборудования </a:t>
            </a:r>
            <a:r>
              <a:rPr lang="ru-RU" sz="1600" dirty="0" smtClean="0">
                <a:latin typeface="Century Gothic" panose="020B0502020202020204" pitchFamily="34" charset="0"/>
              </a:rPr>
              <a:t>и инфраструктуры завода.</a:t>
            </a:r>
          </a:p>
          <a:p>
            <a:pPr algn="just"/>
            <a:endParaRPr lang="ru-RU" sz="1600" dirty="0" smtClean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4. Продолжить выполнение мероприятий по </a:t>
            </a:r>
            <a:r>
              <a:rPr lang="ru-RU" sz="1600" dirty="0">
                <a:latin typeface="Century Gothic" panose="020B0502020202020204" pitchFamily="34" charset="0"/>
              </a:rPr>
              <a:t>повышению </a:t>
            </a:r>
            <a:r>
              <a:rPr lang="ru-RU" sz="1600" dirty="0" err="1">
                <a:latin typeface="Century Gothic" panose="020B0502020202020204" pitchFamily="34" charset="0"/>
              </a:rPr>
              <a:t>энергоэффективности</a:t>
            </a:r>
            <a:r>
              <a:rPr lang="ru-RU" sz="1600" dirty="0">
                <a:latin typeface="Century Gothic" panose="020B0502020202020204" pitchFamily="34" charset="0"/>
              </a:rPr>
              <a:t>, </a:t>
            </a:r>
            <a:r>
              <a:rPr lang="ru-RU" sz="1600" dirty="0" smtClean="0">
                <a:latin typeface="Century Gothic" panose="020B0502020202020204" pitchFamily="34" charset="0"/>
              </a:rPr>
              <a:t>снижению потребления</a:t>
            </a: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тепло-энергоресурсов</a:t>
            </a:r>
            <a:endParaRPr lang="ru-RU" sz="1600" dirty="0">
              <a:latin typeface="Century Gothic" panose="020B0502020202020204" pitchFamily="34" charset="0"/>
            </a:endParaRPr>
          </a:p>
          <a:p>
            <a:pPr algn="just"/>
            <a:endParaRPr lang="ru-RU" sz="1600" dirty="0">
              <a:latin typeface="Century Gothic" panose="020B0502020202020204" pitchFamily="34" charset="0"/>
            </a:endParaRP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5. </a:t>
            </a:r>
            <a:r>
              <a:rPr lang="ru-RU" sz="1600" dirty="0">
                <a:latin typeface="Century Gothic" panose="020B0502020202020204" pitchFamily="34" charset="0"/>
              </a:rPr>
              <a:t>Обеспечить </a:t>
            </a:r>
            <a:r>
              <a:rPr lang="ru-RU" sz="1600" dirty="0" smtClean="0">
                <a:latin typeface="Century Gothic" panose="020B0502020202020204" pitchFamily="34" charset="0"/>
              </a:rPr>
              <a:t>неукоснительное соблюдение </a:t>
            </a:r>
            <a:r>
              <a:rPr lang="ru-RU" sz="1600" dirty="0">
                <a:latin typeface="Century Gothic" panose="020B0502020202020204" pitchFamily="34" charset="0"/>
              </a:rPr>
              <a:t>бюджетной </a:t>
            </a:r>
            <a:r>
              <a:rPr lang="ru-RU" sz="1600" dirty="0" smtClean="0">
                <a:latin typeface="Century Gothic" panose="020B0502020202020204" pitchFamily="34" charset="0"/>
              </a:rPr>
              <a:t>д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исциплины.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6. Продолжить выполнение мероприятий по </a:t>
            </a:r>
            <a:r>
              <a:rPr lang="ru-RU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цифровизации</a:t>
            </a:r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и автоматизации бизнес-процессов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7. Продолжить реализацию инвестиционных проектов ПНХЗ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8. </a:t>
            </a:r>
            <a:r>
              <a:rPr lang="kk-KZ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Разработать меропритяи по подготовке к капитальному ремонту ПНХЗ в 2023г.</a:t>
            </a:r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179318" y="0"/>
            <a:ext cx="868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ВЫПОЛНЕНИЕ ОСНОВНЫХ ПРОИЗВОДСТВЕННЫХ ПОКАЗАТЕЛЕЙ </a:t>
            </a:r>
            <a:endParaRPr lang="en-US" b="1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ПОЛУГОДИЕ 2022 ГОДА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344247"/>
              </p:ext>
            </p:extLst>
          </p:nvPr>
        </p:nvGraphicFramePr>
        <p:xfrm>
          <a:off x="674346" y="810500"/>
          <a:ext cx="10843308" cy="5795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1362">
                  <a:extLst>
                    <a:ext uri="{9D8B030D-6E8A-4147-A177-3AD203B41FA5}">
                      <a16:colId xmlns:a16="http://schemas.microsoft.com/office/drawing/2014/main" val="3211243061"/>
                    </a:ext>
                  </a:extLst>
                </a:gridCol>
                <a:gridCol w="2584888">
                  <a:extLst>
                    <a:ext uri="{9D8B030D-6E8A-4147-A177-3AD203B41FA5}">
                      <a16:colId xmlns:a16="http://schemas.microsoft.com/office/drawing/2014/main" val="629859277"/>
                    </a:ext>
                  </a:extLst>
                </a:gridCol>
                <a:gridCol w="2262911">
                  <a:extLst>
                    <a:ext uri="{9D8B030D-6E8A-4147-A177-3AD203B41FA5}">
                      <a16:colId xmlns:a16="http://schemas.microsoft.com/office/drawing/2014/main" val="3952526180"/>
                    </a:ext>
                  </a:extLst>
                </a:gridCol>
                <a:gridCol w="1744147">
                  <a:extLst>
                    <a:ext uri="{9D8B030D-6E8A-4147-A177-3AD203B41FA5}">
                      <a16:colId xmlns:a16="http://schemas.microsoft.com/office/drawing/2014/main" val="4033056423"/>
                    </a:ext>
                  </a:extLst>
                </a:gridCol>
              </a:tblGrid>
              <a:tr h="43846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План МЭ РК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Исполнение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63572"/>
                  </a:ext>
                </a:extLst>
              </a:tr>
              <a:tr h="283917">
                <a:tc vMerge="1">
                  <a:txBody>
                    <a:bodyPr/>
                    <a:lstStyle/>
                    <a:p>
                      <a:pPr algn="l" rtl="0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60524"/>
                  </a:ext>
                </a:extLst>
              </a:tr>
              <a:tr h="3067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Переработка сырья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2 839 224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2 839 224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214539"/>
                  </a:ext>
                </a:extLst>
              </a:tr>
              <a:tr h="102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36660"/>
                  </a:ext>
                </a:extLst>
              </a:tr>
              <a:tr h="3067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 smtClean="0">
                          <a:effectLst/>
                          <a:latin typeface="Century Gothic" panose="020B0502020202020204" pitchFamily="34" charset="0"/>
                        </a:rPr>
                        <a:t>Автобензины</a:t>
                      </a:r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832 680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832 680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883891"/>
                  </a:ext>
                </a:extLst>
              </a:tr>
              <a:tr h="26347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i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Аи-92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632 337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632 337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665096"/>
                  </a:ext>
                </a:extLst>
              </a:tr>
              <a:tr h="23889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i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Аи-95/98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200 343</a:t>
                      </a:r>
                      <a:endParaRPr lang="ru-RU" sz="1200" b="0" i="1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200 343</a:t>
                      </a:r>
                      <a:endParaRPr lang="ru-RU" sz="1200" b="0" i="1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9046"/>
                  </a:ext>
                </a:extLst>
              </a:tr>
              <a:tr h="271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Авиатопливо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109 298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109 298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820862"/>
                  </a:ext>
                </a:extLst>
              </a:tr>
              <a:tr h="2471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Дизельное топливо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933 876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933 876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564912"/>
                  </a:ext>
                </a:extLst>
              </a:tr>
              <a:tr h="1894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Печное топливо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7 605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7 605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017641"/>
                  </a:ext>
                </a:extLst>
              </a:tr>
              <a:tr h="2122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Сырье для </a:t>
                      </a:r>
                      <a:r>
                        <a:rPr lang="ru-RU" sz="1200" u="none" strike="noStrike" dirty="0" err="1" smtClean="0">
                          <a:effectLst/>
                          <a:latin typeface="Century Gothic" panose="020B0502020202020204" pitchFamily="34" charset="0"/>
                        </a:rPr>
                        <a:t>техуглерода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9 541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9 541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75267"/>
                  </a:ext>
                </a:extLst>
              </a:tr>
              <a:tr h="2553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Мазут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332 728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332 728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23365"/>
                  </a:ext>
                </a:extLst>
              </a:tr>
              <a:tr h="2059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Битум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143 848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143 848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196668"/>
                  </a:ext>
                </a:extLst>
              </a:tr>
              <a:tr h="2224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Кокс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129 147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129 147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674796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Сера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28 072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28 072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32028"/>
                  </a:ext>
                </a:extLst>
              </a:tr>
              <a:tr h="3231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Сжиженный газ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161 779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161 779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390726"/>
                  </a:ext>
                </a:extLst>
              </a:tr>
              <a:tr h="3212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Топливо и потери </a:t>
                      </a:r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всего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6,11%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6,11%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144228"/>
                  </a:ext>
                </a:extLst>
              </a:tr>
              <a:tr h="3053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в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т.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ч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 Топливо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5,19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5,19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017293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Потери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0,92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0,92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831279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Глубина переработки,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87,36%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87,36%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71059"/>
                  </a:ext>
                </a:extLst>
              </a:tr>
              <a:tr h="3695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Сумма светлых,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71,60%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71,60%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5389" marR="5389" marT="5389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4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5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79" y="42837"/>
            <a:ext cx="2254219" cy="532060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123531" y="162759"/>
            <a:ext cx="5029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ИНВЕСТИЦИОННЫЕ ПРОЕКТЫ ПНХЗ</a:t>
            </a:r>
            <a:endParaRPr lang="ru-RU" altLang="en-US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337"/>
          <a:stretch/>
        </p:blipFill>
        <p:spPr>
          <a:xfrm>
            <a:off x="3166962" y="4115271"/>
            <a:ext cx="2658670" cy="2604833"/>
          </a:xfrm>
          <a:prstGeom prst="rect">
            <a:avLst/>
          </a:prstGeom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77959" y="959632"/>
            <a:ext cx="5252227" cy="1413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x-none" sz="1000" dirty="0">
                <a:latin typeface="Century Gothic" panose="020B0502020202020204" pitchFamily="34" charset="0"/>
                <a:cs typeface="Arial" panose="020B0604020202020204" pitchFamily="34" charset="0"/>
              </a:rPr>
              <a:t>сжиженных углеводородных</a:t>
            </a:r>
            <a:r>
              <a:rPr lang="kk-KZ" sz="1000" dirty="0">
                <a:latin typeface="Century Gothic" panose="020B0502020202020204" pitchFamily="34" charset="0"/>
                <a:cs typeface="Arial" panose="020B0604020202020204" pitchFamily="34" charset="0"/>
              </a:rPr>
              <a:t> (СУГ</a:t>
            </a:r>
            <a:r>
              <a:rPr lang="kk-KZ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ОСНОВНЫХ ЭТАПОВ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2019-2024</a:t>
            </a:r>
            <a:endParaRPr lang="ru-RU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УСТАНОВКИ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100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тыс. тонн в год</a:t>
            </a:r>
          </a:p>
          <a:p>
            <a:pPr algn="just">
              <a:spcBef>
                <a:spcPts val="100"/>
              </a:spcBef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ЕРС-ПОДРЯДЧИК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ТОО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«ЭОН </a:t>
            </a:r>
            <a:r>
              <a:rPr lang="ru-RU" sz="1000" dirty="0" err="1">
                <a:latin typeface="Century Gothic" panose="020B0502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 </a:t>
            </a:r>
            <a:endParaRPr lang="ru-RU" sz="1000" b="1" dirty="0"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2065" y="990401"/>
            <a:ext cx="331663" cy="1263717"/>
            <a:chOff x="112065" y="982089"/>
            <a:chExt cx="331663" cy="121678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14355" y="982089"/>
              <a:ext cx="320199" cy="265150"/>
              <a:chOff x="136051" y="1391752"/>
              <a:chExt cx="419286" cy="434523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65254C21-239F-EE3D-D336-8D2B4C9077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6051" y="1391752"/>
                <a:ext cx="419286" cy="4345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18" name="Freeform 99"/>
              <p:cNvSpPr>
                <a:spLocks noEditPoints="1"/>
              </p:cNvSpPr>
              <p:nvPr/>
            </p:nvSpPr>
            <p:spPr bwMode="auto">
              <a:xfrm>
                <a:off x="199092" y="1465786"/>
                <a:ext cx="292599" cy="293167"/>
              </a:xfrm>
              <a:custGeom>
                <a:avLst/>
                <a:gdLst>
                  <a:gd name="T0" fmla="*/ 0 w 714"/>
                  <a:gd name="T1" fmla="*/ 357 h 715"/>
                  <a:gd name="T2" fmla="*/ 714 w 714"/>
                  <a:gd name="T3" fmla="*/ 357 h 715"/>
                  <a:gd name="T4" fmla="*/ 357 w 714"/>
                  <a:gd name="T5" fmla="*/ 14 h 715"/>
                  <a:gd name="T6" fmla="*/ 357 w 714"/>
                  <a:gd name="T7" fmla="*/ 701 h 715"/>
                  <a:gd name="T8" fmla="*/ 357 w 714"/>
                  <a:gd name="T9" fmla="*/ 14 h 715"/>
                  <a:gd name="T10" fmla="*/ 272 w 714"/>
                  <a:gd name="T11" fmla="*/ 358 h 715"/>
                  <a:gd name="T12" fmla="*/ 442 w 714"/>
                  <a:gd name="T13" fmla="*/ 358 h 715"/>
                  <a:gd name="T14" fmla="*/ 357 w 714"/>
                  <a:gd name="T15" fmla="*/ 287 h 715"/>
                  <a:gd name="T16" fmla="*/ 357 w 714"/>
                  <a:gd name="T17" fmla="*/ 428 h 715"/>
                  <a:gd name="T18" fmla="*/ 357 w 714"/>
                  <a:gd name="T19" fmla="*/ 287 h 715"/>
                  <a:gd name="T20" fmla="*/ 364 w 714"/>
                  <a:gd name="T21" fmla="*/ 7 h 715"/>
                  <a:gd name="T22" fmla="*/ 350 w 714"/>
                  <a:gd name="T23" fmla="*/ 7 h 715"/>
                  <a:gd name="T24" fmla="*/ 357 w 714"/>
                  <a:gd name="T25" fmla="*/ 111 h 715"/>
                  <a:gd name="T26" fmla="*/ 364 w 714"/>
                  <a:gd name="T27" fmla="*/ 708 h 715"/>
                  <a:gd name="T28" fmla="*/ 357 w 714"/>
                  <a:gd name="T29" fmla="*/ 604 h 715"/>
                  <a:gd name="T30" fmla="*/ 350 w 714"/>
                  <a:gd name="T31" fmla="*/ 708 h 715"/>
                  <a:gd name="T32" fmla="*/ 364 w 714"/>
                  <a:gd name="T33" fmla="*/ 708 h 715"/>
                  <a:gd name="T34" fmla="*/ 707 w 714"/>
                  <a:gd name="T35" fmla="*/ 351 h 715"/>
                  <a:gd name="T36" fmla="*/ 603 w 714"/>
                  <a:gd name="T37" fmla="*/ 358 h 715"/>
                  <a:gd name="T38" fmla="*/ 707 w 714"/>
                  <a:gd name="T39" fmla="*/ 365 h 715"/>
                  <a:gd name="T40" fmla="*/ 111 w 714"/>
                  <a:gd name="T41" fmla="*/ 358 h 715"/>
                  <a:gd name="T42" fmla="*/ 7 w 714"/>
                  <a:gd name="T43" fmla="*/ 351 h 715"/>
                  <a:gd name="T44" fmla="*/ 7 w 714"/>
                  <a:gd name="T45" fmla="*/ 365 h 715"/>
                  <a:gd name="T46" fmla="*/ 111 w 714"/>
                  <a:gd name="T47" fmla="*/ 358 h 715"/>
                  <a:gd name="T48" fmla="*/ 364 w 714"/>
                  <a:gd name="T49" fmla="*/ 249 h 715"/>
                  <a:gd name="T50" fmla="*/ 350 w 714"/>
                  <a:gd name="T51" fmla="*/ 249 h 715"/>
                  <a:gd name="T52" fmla="*/ 357 w 714"/>
                  <a:gd name="T53" fmla="*/ 286 h 715"/>
                  <a:gd name="T54" fmla="*/ 364 w 714"/>
                  <a:gd name="T55" fmla="*/ 466 h 715"/>
                  <a:gd name="T56" fmla="*/ 357 w 714"/>
                  <a:gd name="T57" fmla="*/ 429 h 715"/>
                  <a:gd name="T58" fmla="*/ 350 w 714"/>
                  <a:gd name="T59" fmla="*/ 466 h 715"/>
                  <a:gd name="T60" fmla="*/ 364 w 714"/>
                  <a:gd name="T61" fmla="*/ 466 h 715"/>
                  <a:gd name="T62" fmla="*/ 466 w 714"/>
                  <a:gd name="T63" fmla="*/ 351 h 715"/>
                  <a:gd name="T64" fmla="*/ 429 w 714"/>
                  <a:gd name="T65" fmla="*/ 358 h 715"/>
                  <a:gd name="T66" fmla="*/ 466 w 714"/>
                  <a:gd name="T67" fmla="*/ 365 h 715"/>
                  <a:gd name="T68" fmla="*/ 286 w 714"/>
                  <a:gd name="T69" fmla="*/ 358 h 715"/>
                  <a:gd name="T70" fmla="*/ 249 w 714"/>
                  <a:gd name="T71" fmla="*/ 351 h 715"/>
                  <a:gd name="T72" fmla="*/ 249 w 714"/>
                  <a:gd name="T73" fmla="*/ 365 h 715"/>
                  <a:gd name="T74" fmla="*/ 286 w 714"/>
                  <a:gd name="T75" fmla="*/ 358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4" h="715">
                    <a:moveTo>
                      <a:pt x="357" y="715"/>
                    </a:moveTo>
                    <a:cubicBezTo>
                      <a:pt x="160" y="715"/>
                      <a:pt x="0" y="554"/>
                      <a:pt x="0" y="357"/>
                    </a:cubicBezTo>
                    <a:cubicBezTo>
                      <a:pt x="0" y="161"/>
                      <a:pt x="160" y="0"/>
                      <a:pt x="357" y="0"/>
                    </a:cubicBezTo>
                    <a:cubicBezTo>
                      <a:pt x="554" y="0"/>
                      <a:pt x="714" y="161"/>
                      <a:pt x="714" y="357"/>
                    </a:cubicBezTo>
                    <a:cubicBezTo>
                      <a:pt x="714" y="554"/>
                      <a:pt x="554" y="715"/>
                      <a:pt x="357" y="715"/>
                    </a:cubicBezTo>
                    <a:close/>
                    <a:moveTo>
                      <a:pt x="357" y="14"/>
                    </a:moveTo>
                    <a:cubicBezTo>
                      <a:pt x="168" y="14"/>
                      <a:pt x="14" y="168"/>
                      <a:pt x="14" y="357"/>
                    </a:cubicBezTo>
                    <a:cubicBezTo>
                      <a:pt x="14" y="547"/>
                      <a:pt x="168" y="701"/>
                      <a:pt x="357" y="701"/>
                    </a:cubicBezTo>
                    <a:cubicBezTo>
                      <a:pt x="546" y="701"/>
                      <a:pt x="700" y="547"/>
                      <a:pt x="700" y="357"/>
                    </a:cubicBezTo>
                    <a:cubicBezTo>
                      <a:pt x="700" y="168"/>
                      <a:pt x="546" y="14"/>
                      <a:pt x="357" y="14"/>
                    </a:cubicBezTo>
                    <a:close/>
                    <a:moveTo>
                      <a:pt x="357" y="442"/>
                    </a:moveTo>
                    <a:cubicBezTo>
                      <a:pt x="310" y="442"/>
                      <a:pt x="272" y="404"/>
                      <a:pt x="272" y="358"/>
                    </a:cubicBezTo>
                    <a:cubicBezTo>
                      <a:pt x="272" y="311"/>
                      <a:pt x="310" y="273"/>
                      <a:pt x="357" y="273"/>
                    </a:cubicBezTo>
                    <a:cubicBezTo>
                      <a:pt x="404" y="273"/>
                      <a:pt x="442" y="311"/>
                      <a:pt x="442" y="358"/>
                    </a:cubicBezTo>
                    <a:cubicBezTo>
                      <a:pt x="442" y="404"/>
                      <a:pt x="404" y="442"/>
                      <a:pt x="357" y="442"/>
                    </a:cubicBezTo>
                    <a:close/>
                    <a:moveTo>
                      <a:pt x="357" y="287"/>
                    </a:moveTo>
                    <a:cubicBezTo>
                      <a:pt x="318" y="287"/>
                      <a:pt x="286" y="318"/>
                      <a:pt x="286" y="358"/>
                    </a:cubicBezTo>
                    <a:cubicBezTo>
                      <a:pt x="286" y="397"/>
                      <a:pt x="318" y="428"/>
                      <a:pt x="357" y="428"/>
                    </a:cubicBezTo>
                    <a:cubicBezTo>
                      <a:pt x="396" y="428"/>
                      <a:pt x="428" y="397"/>
                      <a:pt x="428" y="358"/>
                    </a:cubicBezTo>
                    <a:cubicBezTo>
                      <a:pt x="428" y="318"/>
                      <a:pt x="396" y="287"/>
                      <a:pt x="357" y="287"/>
                    </a:cubicBezTo>
                    <a:close/>
                    <a:moveTo>
                      <a:pt x="364" y="104"/>
                    </a:moveTo>
                    <a:cubicBezTo>
                      <a:pt x="364" y="7"/>
                      <a:pt x="364" y="7"/>
                      <a:pt x="364" y="7"/>
                    </a:cubicBezTo>
                    <a:cubicBezTo>
                      <a:pt x="364" y="4"/>
                      <a:pt x="361" y="0"/>
                      <a:pt x="357" y="0"/>
                    </a:cubicBezTo>
                    <a:cubicBezTo>
                      <a:pt x="353" y="0"/>
                      <a:pt x="350" y="4"/>
                      <a:pt x="350" y="7"/>
                    </a:cubicBezTo>
                    <a:cubicBezTo>
                      <a:pt x="350" y="104"/>
                      <a:pt x="350" y="104"/>
                      <a:pt x="350" y="104"/>
                    </a:cubicBezTo>
                    <a:cubicBezTo>
                      <a:pt x="350" y="108"/>
                      <a:pt x="353" y="111"/>
                      <a:pt x="357" y="111"/>
                    </a:cubicBezTo>
                    <a:cubicBezTo>
                      <a:pt x="361" y="111"/>
                      <a:pt x="364" y="108"/>
                      <a:pt x="364" y="104"/>
                    </a:cubicBezTo>
                    <a:close/>
                    <a:moveTo>
                      <a:pt x="364" y="708"/>
                    </a:moveTo>
                    <a:cubicBezTo>
                      <a:pt x="364" y="611"/>
                      <a:pt x="364" y="611"/>
                      <a:pt x="364" y="611"/>
                    </a:cubicBezTo>
                    <a:cubicBezTo>
                      <a:pt x="364" y="607"/>
                      <a:pt x="361" y="604"/>
                      <a:pt x="357" y="604"/>
                    </a:cubicBezTo>
                    <a:cubicBezTo>
                      <a:pt x="353" y="604"/>
                      <a:pt x="350" y="607"/>
                      <a:pt x="350" y="611"/>
                    </a:cubicBezTo>
                    <a:cubicBezTo>
                      <a:pt x="350" y="708"/>
                      <a:pt x="350" y="708"/>
                      <a:pt x="350" y="708"/>
                    </a:cubicBezTo>
                    <a:cubicBezTo>
                      <a:pt x="350" y="711"/>
                      <a:pt x="353" y="715"/>
                      <a:pt x="357" y="715"/>
                    </a:cubicBezTo>
                    <a:cubicBezTo>
                      <a:pt x="361" y="715"/>
                      <a:pt x="364" y="711"/>
                      <a:pt x="364" y="708"/>
                    </a:cubicBezTo>
                    <a:close/>
                    <a:moveTo>
                      <a:pt x="714" y="358"/>
                    </a:moveTo>
                    <a:cubicBezTo>
                      <a:pt x="714" y="354"/>
                      <a:pt x="711" y="351"/>
                      <a:pt x="707" y="351"/>
                    </a:cubicBezTo>
                    <a:cubicBezTo>
                      <a:pt x="610" y="351"/>
                      <a:pt x="610" y="351"/>
                      <a:pt x="610" y="351"/>
                    </a:cubicBezTo>
                    <a:cubicBezTo>
                      <a:pt x="606" y="351"/>
                      <a:pt x="603" y="354"/>
                      <a:pt x="603" y="358"/>
                    </a:cubicBezTo>
                    <a:cubicBezTo>
                      <a:pt x="603" y="361"/>
                      <a:pt x="606" y="365"/>
                      <a:pt x="610" y="365"/>
                    </a:cubicBezTo>
                    <a:cubicBezTo>
                      <a:pt x="707" y="365"/>
                      <a:pt x="707" y="365"/>
                      <a:pt x="707" y="365"/>
                    </a:cubicBezTo>
                    <a:cubicBezTo>
                      <a:pt x="711" y="365"/>
                      <a:pt x="714" y="361"/>
                      <a:pt x="714" y="358"/>
                    </a:cubicBezTo>
                    <a:close/>
                    <a:moveTo>
                      <a:pt x="111" y="358"/>
                    </a:moveTo>
                    <a:cubicBezTo>
                      <a:pt x="111" y="354"/>
                      <a:pt x="108" y="351"/>
                      <a:pt x="104" y="351"/>
                    </a:cubicBezTo>
                    <a:cubicBezTo>
                      <a:pt x="7" y="351"/>
                      <a:pt x="7" y="351"/>
                      <a:pt x="7" y="351"/>
                    </a:cubicBezTo>
                    <a:cubicBezTo>
                      <a:pt x="3" y="351"/>
                      <a:pt x="0" y="354"/>
                      <a:pt x="0" y="358"/>
                    </a:cubicBezTo>
                    <a:cubicBezTo>
                      <a:pt x="0" y="361"/>
                      <a:pt x="3" y="365"/>
                      <a:pt x="7" y="365"/>
                    </a:cubicBezTo>
                    <a:cubicBezTo>
                      <a:pt x="104" y="365"/>
                      <a:pt x="104" y="365"/>
                      <a:pt x="104" y="365"/>
                    </a:cubicBezTo>
                    <a:cubicBezTo>
                      <a:pt x="108" y="365"/>
                      <a:pt x="111" y="361"/>
                      <a:pt x="111" y="358"/>
                    </a:cubicBezTo>
                    <a:close/>
                    <a:moveTo>
                      <a:pt x="364" y="279"/>
                    </a:moveTo>
                    <a:cubicBezTo>
                      <a:pt x="364" y="249"/>
                      <a:pt x="364" y="249"/>
                      <a:pt x="364" y="249"/>
                    </a:cubicBezTo>
                    <a:cubicBezTo>
                      <a:pt x="364" y="245"/>
                      <a:pt x="361" y="242"/>
                      <a:pt x="357" y="242"/>
                    </a:cubicBezTo>
                    <a:cubicBezTo>
                      <a:pt x="353" y="242"/>
                      <a:pt x="350" y="245"/>
                      <a:pt x="350" y="24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350" y="283"/>
                      <a:pt x="353" y="286"/>
                      <a:pt x="357" y="286"/>
                    </a:cubicBezTo>
                    <a:cubicBezTo>
                      <a:pt x="361" y="286"/>
                      <a:pt x="364" y="283"/>
                      <a:pt x="364" y="279"/>
                    </a:cubicBezTo>
                    <a:close/>
                    <a:moveTo>
                      <a:pt x="364" y="466"/>
                    </a:moveTo>
                    <a:cubicBezTo>
                      <a:pt x="364" y="436"/>
                      <a:pt x="364" y="436"/>
                      <a:pt x="364" y="436"/>
                    </a:cubicBezTo>
                    <a:cubicBezTo>
                      <a:pt x="364" y="432"/>
                      <a:pt x="361" y="429"/>
                      <a:pt x="357" y="429"/>
                    </a:cubicBezTo>
                    <a:cubicBezTo>
                      <a:pt x="353" y="429"/>
                      <a:pt x="350" y="432"/>
                      <a:pt x="350" y="436"/>
                    </a:cubicBezTo>
                    <a:cubicBezTo>
                      <a:pt x="350" y="466"/>
                      <a:pt x="350" y="466"/>
                      <a:pt x="350" y="466"/>
                    </a:cubicBezTo>
                    <a:cubicBezTo>
                      <a:pt x="350" y="470"/>
                      <a:pt x="353" y="473"/>
                      <a:pt x="357" y="473"/>
                    </a:cubicBezTo>
                    <a:cubicBezTo>
                      <a:pt x="361" y="473"/>
                      <a:pt x="364" y="470"/>
                      <a:pt x="364" y="466"/>
                    </a:cubicBezTo>
                    <a:close/>
                    <a:moveTo>
                      <a:pt x="473" y="358"/>
                    </a:moveTo>
                    <a:cubicBezTo>
                      <a:pt x="473" y="354"/>
                      <a:pt x="470" y="351"/>
                      <a:pt x="466" y="351"/>
                    </a:cubicBezTo>
                    <a:cubicBezTo>
                      <a:pt x="436" y="351"/>
                      <a:pt x="436" y="351"/>
                      <a:pt x="436" y="351"/>
                    </a:cubicBezTo>
                    <a:cubicBezTo>
                      <a:pt x="432" y="351"/>
                      <a:pt x="429" y="354"/>
                      <a:pt x="429" y="358"/>
                    </a:cubicBezTo>
                    <a:cubicBezTo>
                      <a:pt x="429" y="361"/>
                      <a:pt x="432" y="365"/>
                      <a:pt x="436" y="365"/>
                    </a:cubicBezTo>
                    <a:cubicBezTo>
                      <a:pt x="466" y="365"/>
                      <a:pt x="466" y="365"/>
                      <a:pt x="466" y="365"/>
                    </a:cubicBezTo>
                    <a:cubicBezTo>
                      <a:pt x="470" y="365"/>
                      <a:pt x="473" y="361"/>
                      <a:pt x="473" y="358"/>
                    </a:cubicBezTo>
                    <a:close/>
                    <a:moveTo>
                      <a:pt x="286" y="358"/>
                    </a:moveTo>
                    <a:cubicBezTo>
                      <a:pt x="286" y="354"/>
                      <a:pt x="282" y="351"/>
                      <a:pt x="279" y="351"/>
                    </a:cubicBezTo>
                    <a:cubicBezTo>
                      <a:pt x="249" y="351"/>
                      <a:pt x="249" y="351"/>
                      <a:pt x="249" y="351"/>
                    </a:cubicBezTo>
                    <a:cubicBezTo>
                      <a:pt x="245" y="351"/>
                      <a:pt x="242" y="354"/>
                      <a:pt x="242" y="358"/>
                    </a:cubicBezTo>
                    <a:cubicBezTo>
                      <a:pt x="242" y="361"/>
                      <a:pt x="245" y="365"/>
                      <a:pt x="249" y="365"/>
                    </a:cubicBezTo>
                    <a:cubicBezTo>
                      <a:pt x="279" y="365"/>
                      <a:pt x="279" y="365"/>
                      <a:pt x="279" y="365"/>
                    </a:cubicBezTo>
                    <a:cubicBezTo>
                      <a:pt x="282" y="365"/>
                      <a:pt x="286" y="361"/>
                      <a:pt x="286" y="3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2065" y="1298889"/>
              <a:ext cx="320197" cy="265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112066" y="1338896"/>
              <a:ext cx="320197" cy="547810"/>
              <a:chOff x="54053" y="1014778"/>
              <a:chExt cx="253615" cy="520642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65254C21-239F-EE3D-D336-8D2B4C9077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4053" y="1283420"/>
                <a:ext cx="253615" cy="25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31" name="Freeform 98"/>
              <p:cNvSpPr>
                <a:spLocks noEditPoints="1"/>
              </p:cNvSpPr>
              <p:nvPr/>
            </p:nvSpPr>
            <p:spPr bwMode="auto">
              <a:xfrm>
                <a:off x="86898" y="1014778"/>
                <a:ext cx="180000" cy="180000"/>
              </a:xfrm>
              <a:custGeom>
                <a:avLst/>
                <a:gdLst>
                  <a:gd name="T0" fmla="*/ 486 w 714"/>
                  <a:gd name="T1" fmla="*/ 214 h 715"/>
                  <a:gd name="T2" fmla="*/ 375 w 714"/>
                  <a:gd name="T3" fmla="*/ 329 h 715"/>
                  <a:gd name="T4" fmla="*/ 357 w 714"/>
                  <a:gd name="T5" fmla="*/ 324 h 715"/>
                  <a:gd name="T6" fmla="*/ 342 w 714"/>
                  <a:gd name="T7" fmla="*/ 327 h 715"/>
                  <a:gd name="T8" fmla="*/ 183 w 714"/>
                  <a:gd name="T9" fmla="*/ 124 h 715"/>
                  <a:gd name="T10" fmla="*/ 173 w 714"/>
                  <a:gd name="T11" fmla="*/ 123 h 715"/>
                  <a:gd name="T12" fmla="*/ 172 w 714"/>
                  <a:gd name="T13" fmla="*/ 133 h 715"/>
                  <a:gd name="T14" fmla="*/ 331 w 714"/>
                  <a:gd name="T15" fmla="*/ 336 h 715"/>
                  <a:gd name="T16" fmla="*/ 323 w 714"/>
                  <a:gd name="T17" fmla="*/ 358 h 715"/>
                  <a:gd name="T18" fmla="*/ 357 w 714"/>
                  <a:gd name="T19" fmla="*/ 391 h 715"/>
                  <a:gd name="T20" fmla="*/ 390 w 714"/>
                  <a:gd name="T21" fmla="*/ 358 h 715"/>
                  <a:gd name="T22" fmla="*/ 385 w 714"/>
                  <a:gd name="T23" fmla="*/ 339 h 715"/>
                  <a:gd name="T24" fmla="*/ 496 w 714"/>
                  <a:gd name="T25" fmla="*/ 223 h 715"/>
                  <a:gd name="T26" fmla="*/ 496 w 714"/>
                  <a:gd name="T27" fmla="*/ 213 h 715"/>
                  <a:gd name="T28" fmla="*/ 486 w 714"/>
                  <a:gd name="T29" fmla="*/ 214 h 715"/>
                  <a:gd name="T30" fmla="*/ 357 w 714"/>
                  <a:gd name="T31" fmla="*/ 377 h 715"/>
                  <a:gd name="T32" fmla="*/ 337 w 714"/>
                  <a:gd name="T33" fmla="*/ 358 h 715"/>
                  <a:gd name="T34" fmla="*/ 357 w 714"/>
                  <a:gd name="T35" fmla="*/ 338 h 715"/>
                  <a:gd name="T36" fmla="*/ 376 w 714"/>
                  <a:gd name="T37" fmla="*/ 358 h 715"/>
                  <a:gd name="T38" fmla="*/ 357 w 714"/>
                  <a:gd name="T39" fmla="*/ 377 h 715"/>
                  <a:gd name="T40" fmla="*/ 714 w 714"/>
                  <a:gd name="T41" fmla="*/ 358 h 715"/>
                  <a:gd name="T42" fmla="*/ 714 w 714"/>
                  <a:gd name="T43" fmla="*/ 358 h 715"/>
                  <a:gd name="T44" fmla="*/ 357 w 714"/>
                  <a:gd name="T45" fmla="*/ 0 h 715"/>
                  <a:gd name="T46" fmla="*/ 357 w 714"/>
                  <a:gd name="T47" fmla="*/ 0 h 715"/>
                  <a:gd name="T48" fmla="*/ 357 w 714"/>
                  <a:gd name="T49" fmla="*/ 0 h 715"/>
                  <a:gd name="T50" fmla="*/ 357 w 714"/>
                  <a:gd name="T51" fmla="*/ 0 h 715"/>
                  <a:gd name="T52" fmla="*/ 0 w 714"/>
                  <a:gd name="T53" fmla="*/ 358 h 715"/>
                  <a:gd name="T54" fmla="*/ 0 w 714"/>
                  <a:gd name="T55" fmla="*/ 358 h 715"/>
                  <a:gd name="T56" fmla="*/ 0 w 714"/>
                  <a:gd name="T57" fmla="*/ 358 h 715"/>
                  <a:gd name="T58" fmla="*/ 0 w 714"/>
                  <a:gd name="T59" fmla="*/ 358 h 715"/>
                  <a:gd name="T60" fmla="*/ 357 w 714"/>
                  <a:gd name="T61" fmla="*/ 715 h 715"/>
                  <a:gd name="T62" fmla="*/ 357 w 714"/>
                  <a:gd name="T63" fmla="*/ 715 h 715"/>
                  <a:gd name="T64" fmla="*/ 357 w 714"/>
                  <a:gd name="T65" fmla="*/ 715 h 715"/>
                  <a:gd name="T66" fmla="*/ 357 w 714"/>
                  <a:gd name="T67" fmla="*/ 715 h 715"/>
                  <a:gd name="T68" fmla="*/ 714 w 714"/>
                  <a:gd name="T69" fmla="*/ 358 h 715"/>
                  <a:gd name="T70" fmla="*/ 714 w 714"/>
                  <a:gd name="T71" fmla="*/ 358 h 715"/>
                  <a:gd name="T72" fmla="*/ 364 w 714"/>
                  <a:gd name="T73" fmla="*/ 700 h 715"/>
                  <a:gd name="T74" fmla="*/ 364 w 714"/>
                  <a:gd name="T75" fmla="*/ 662 h 715"/>
                  <a:gd name="T76" fmla="*/ 357 w 714"/>
                  <a:gd name="T77" fmla="*/ 655 h 715"/>
                  <a:gd name="T78" fmla="*/ 350 w 714"/>
                  <a:gd name="T79" fmla="*/ 662 h 715"/>
                  <a:gd name="T80" fmla="*/ 350 w 714"/>
                  <a:gd name="T81" fmla="*/ 700 h 715"/>
                  <a:gd name="T82" fmla="*/ 14 w 714"/>
                  <a:gd name="T83" fmla="*/ 365 h 715"/>
                  <a:gd name="T84" fmla="*/ 52 w 714"/>
                  <a:gd name="T85" fmla="*/ 365 h 715"/>
                  <a:gd name="T86" fmla="*/ 59 w 714"/>
                  <a:gd name="T87" fmla="*/ 358 h 715"/>
                  <a:gd name="T88" fmla="*/ 52 w 714"/>
                  <a:gd name="T89" fmla="*/ 351 h 715"/>
                  <a:gd name="T90" fmla="*/ 14 w 714"/>
                  <a:gd name="T91" fmla="*/ 351 h 715"/>
                  <a:gd name="T92" fmla="*/ 350 w 714"/>
                  <a:gd name="T93" fmla="*/ 15 h 715"/>
                  <a:gd name="T94" fmla="*/ 350 w 714"/>
                  <a:gd name="T95" fmla="*/ 53 h 715"/>
                  <a:gd name="T96" fmla="*/ 357 w 714"/>
                  <a:gd name="T97" fmla="*/ 60 h 715"/>
                  <a:gd name="T98" fmla="*/ 364 w 714"/>
                  <a:gd name="T99" fmla="*/ 53 h 715"/>
                  <a:gd name="T100" fmla="*/ 364 w 714"/>
                  <a:gd name="T101" fmla="*/ 15 h 715"/>
                  <a:gd name="T102" fmla="*/ 699 w 714"/>
                  <a:gd name="T103" fmla="*/ 351 h 715"/>
                  <a:gd name="T104" fmla="*/ 661 w 714"/>
                  <a:gd name="T105" fmla="*/ 351 h 715"/>
                  <a:gd name="T106" fmla="*/ 654 w 714"/>
                  <a:gd name="T107" fmla="*/ 358 h 715"/>
                  <a:gd name="T108" fmla="*/ 661 w 714"/>
                  <a:gd name="T109" fmla="*/ 365 h 715"/>
                  <a:gd name="T110" fmla="*/ 699 w 714"/>
                  <a:gd name="T111" fmla="*/ 365 h 715"/>
                  <a:gd name="T112" fmla="*/ 364 w 714"/>
                  <a:gd name="T113" fmla="*/ 700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4" h="715">
                    <a:moveTo>
                      <a:pt x="486" y="214"/>
                    </a:moveTo>
                    <a:cubicBezTo>
                      <a:pt x="375" y="329"/>
                      <a:pt x="375" y="329"/>
                      <a:pt x="375" y="329"/>
                    </a:cubicBezTo>
                    <a:cubicBezTo>
                      <a:pt x="369" y="326"/>
                      <a:pt x="363" y="324"/>
                      <a:pt x="357" y="324"/>
                    </a:cubicBezTo>
                    <a:cubicBezTo>
                      <a:pt x="351" y="324"/>
                      <a:pt x="346" y="325"/>
                      <a:pt x="342" y="327"/>
                    </a:cubicBezTo>
                    <a:cubicBezTo>
                      <a:pt x="183" y="124"/>
                      <a:pt x="183" y="124"/>
                      <a:pt x="183" y="124"/>
                    </a:cubicBezTo>
                    <a:cubicBezTo>
                      <a:pt x="180" y="121"/>
                      <a:pt x="176" y="121"/>
                      <a:pt x="173" y="123"/>
                    </a:cubicBezTo>
                    <a:cubicBezTo>
                      <a:pt x="170" y="126"/>
                      <a:pt x="169" y="130"/>
                      <a:pt x="172" y="133"/>
                    </a:cubicBezTo>
                    <a:cubicBezTo>
                      <a:pt x="331" y="336"/>
                      <a:pt x="331" y="336"/>
                      <a:pt x="331" y="336"/>
                    </a:cubicBezTo>
                    <a:cubicBezTo>
                      <a:pt x="326" y="342"/>
                      <a:pt x="323" y="349"/>
                      <a:pt x="323" y="358"/>
                    </a:cubicBezTo>
                    <a:cubicBezTo>
                      <a:pt x="323" y="376"/>
                      <a:pt x="338" y="391"/>
                      <a:pt x="357" y="391"/>
                    </a:cubicBezTo>
                    <a:cubicBezTo>
                      <a:pt x="375" y="391"/>
                      <a:pt x="390" y="376"/>
                      <a:pt x="390" y="358"/>
                    </a:cubicBezTo>
                    <a:cubicBezTo>
                      <a:pt x="390" y="351"/>
                      <a:pt x="388" y="344"/>
                      <a:pt x="385" y="339"/>
                    </a:cubicBezTo>
                    <a:cubicBezTo>
                      <a:pt x="496" y="223"/>
                      <a:pt x="496" y="223"/>
                      <a:pt x="496" y="223"/>
                    </a:cubicBezTo>
                    <a:cubicBezTo>
                      <a:pt x="499" y="220"/>
                      <a:pt x="499" y="216"/>
                      <a:pt x="496" y="213"/>
                    </a:cubicBezTo>
                    <a:cubicBezTo>
                      <a:pt x="493" y="211"/>
                      <a:pt x="489" y="211"/>
                      <a:pt x="486" y="214"/>
                    </a:cubicBezTo>
                    <a:close/>
                    <a:moveTo>
                      <a:pt x="357" y="377"/>
                    </a:moveTo>
                    <a:cubicBezTo>
                      <a:pt x="346" y="377"/>
                      <a:pt x="337" y="368"/>
                      <a:pt x="337" y="358"/>
                    </a:cubicBezTo>
                    <a:cubicBezTo>
                      <a:pt x="337" y="347"/>
                      <a:pt x="346" y="338"/>
                      <a:pt x="357" y="338"/>
                    </a:cubicBezTo>
                    <a:cubicBezTo>
                      <a:pt x="368" y="338"/>
                      <a:pt x="376" y="347"/>
                      <a:pt x="376" y="358"/>
                    </a:cubicBezTo>
                    <a:cubicBezTo>
                      <a:pt x="376" y="368"/>
                      <a:pt x="368" y="377"/>
                      <a:pt x="357" y="377"/>
                    </a:cubicBezTo>
                    <a:close/>
                    <a:moveTo>
                      <a:pt x="714" y="358"/>
                    </a:moveTo>
                    <a:cubicBezTo>
                      <a:pt x="714" y="358"/>
                      <a:pt x="714" y="358"/>
                      <a:pt x="714" y="358"/>
                    </a:cubicBezTo>
                    <a:cubicBezTo>
                      <a:pt x="714" y="161"/>
                      <a:pt x="553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160" y="0"/>
                      <a:pt x="0" y="161"/>
                      <a:pt x="0" y="358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554"/>
                      <a:pt x="160" y="715"/>
                      <a:pt x="357" y="715"/>
                    </a:cubicBezTo>
                    <a:cubicBezTo>
                      <a:pt x="357" y="715"/>
                      <a:pt x="357" y="715"/>
                      <a:pt x="357" y="715"/>
                    </a:cubicBezTo>
                    <a:cubicBezTo>
                      <a:pt x="357" y="715"/>
                      <a:pt x="357" y="715"/>
                      <a:pt x="357" y="715"/>
                    </a:cubicBezTo>
                    <a:cubicBezTo>
                      <a:pt x="357" y="715"/>
                      <a:pt x="357" y="715"/>
                      <a:pt x="357" y="715"/>
                    </a:cubicBezTo>
                    <a:cubicBezTo>
                      <a:pt x="553" y="715"/>
                      <a:pt x="714" y="554"/>
                      <a:pt x="714" y="358"/>
                    </a:cubicBezTo>
                    <a:cubicBezTo>
                      <a:pt x="714" y="358"/>
                      <a:pt x="714" y="358"/>
                      <a:pt x="714" y="358"/>
                    </a:cubicBezTo>
                    <a:close/>
                    <a:moveTo>
                      <a:pt x="364" y="700"/>
                    </a:moveTo>
                    <a:cubicBezTo>
                      <a:pt x="364" y="662"/>
                      <a:pt x="364" y="662"/>
                      <a:pt x="364" y="662"/>
                    </a:cubicBezTo>
                    <a:cubicBezTo>
                      <a:pt x="364" y="658"/>
                      <a:pt x="360" y="655"/>
                      <a:pt x="357" y="655"/>
                    </a:cubicBezTo>
                    <a:cubicBezTo>
                      <a:pt x="353" y="655"/>
                      <a:pt x="350" y="658"/>
                      <a:pt x="350" y="662"/>
                    </a:cubicBezTo>
                    <a:cubicBezTo>
                      <a:pt x="350" y="700"/>
                      <a:pt x="350" y="700"/>
                      <a:pt x="350" y="700"/>
                    </a:cubicBezTo>
                    <a:cubicBezTo>
                      <a:pt x="166" y="697"/>
                      <a:pt x="17" y="548"/>
                      <a:pt x="14" y="365"/>
                    </a:cubicBezTo>
                    <a:cubicBezTo>
                      <a:pt x="52" y="365"/>
                      <a:pt x="52" y="365"/>
                      <a:pt x="52" y="365"/>
                    </a:cubicBezTo>
                    <a:cubicBezTo>
                      <a:pt x="56" y="365"/>
                      <a:pt x="59" y="361"/>
                      <a:pt x="59" y="358"/>
                    </a:cubicBezTo>
                    <a:cubicBezTo>
                      <a:pt x="59" y="354"/>
                      <a:pt x="56" y="351"/>
                      <a:pt x="52" y="351"/>
                    </a:cubicBezTo>
                    <a:cubicBezTo>
                      <a:pt x="14" y="351"/>
                      <a:pt x="14" y="351"/>
                      <a:pt x="14" y="351"/>
                    </a:cubicBezTo>
                    <a:cubicBezTo>
                      <a:pt x="17" y="167"/>
                      <a:pt x="166" y="18"/>
                      <a:pt x="350" y="15"/>
                    </a:cubicBezTo>
                    <a:cubicBezTo>
                      <a:pt x="350" y="53"/>
                      <a:pt x="350" y="53"/>
                      <a:pt x="350" y="53"/>
                    </a:cubicBezTo>
                    <a:cubicBezTo>
                      <a:pt x="350" y="57"/>
                      <a:pt x="353" y="60"/>
                      <a:pt x="357" y="60"/>
                    </a:cubicBezTo>
                    <a:cubicBezTo>
                      <a:pt x="360" y="60"/>
                      <a:pt x="364" y="57"/>
                      <a:pt x="364" y="53"/>
                    </a:cubicBezTo>
                    <a:cubicBezTo>
                      <a:pt x="364" y="15"/>
                      <a:pt x="364" y="15"/>
                      <a:pt x="364" y="15"/>
                    </a:cubicBezTo>
                    <a:cubicBezTo>
                      <a:pt x="547" y="18"/>
                      <a:pt x="696" y="167"/>
                      <a:pt x="699" y="351"/>
                    </a:cubicBezTo>
                    <a:cubicBezTo>
                      <a:pt x="661" y="351"/>
                      <a:pt x="661" y="351"/>
                      <a:pt x="661" y="351"/>
                    </a:cubicBezTo>
                    <a:cubicBezTo>
                      <a:pt x="657" y="351"/>
                      <a:pt x="654" y="354"/>
                      <a:pt x="654" y="358"/>
                    </a:cubicBezTo>
                    <a:cubicBezTo>
                      <a:pt x="654" y="361"/>
                      <a:pt x="657" y="365"/>
                      <a:pt x="661" y="365"/>
                    </a:cubicBezTo>
                    <a:cubicBezTo>
                      <a:pt x="699" y="365"/>
                      <a:pt x="699" y="365"/>
                      <a:pt x="699" y="365"/>
                    </a:cubicBezTo>
                    <a:cubicBezTo>
                      <a:pt x="696" y="548"/>
                      <a:pt x="547" y="697"/>
                      <a:pt x="364" y="7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123531" y="1655872"/>
              <a:ext cx="320197" cy="543006"/>
              <a:chOff x="67778" y="1369834"/>
              <a:chExt cx="253615" cy="516076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65254C21-239F-EE3D-D336-8D2B4C9077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7778" y="1633910"/>
                <a:ext cx="253615" cy="25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36" name="Freeform 123"/>
              <p:cNvSpPr>
                <a:spLocks noEditPoints="1"/>
              </p:cNvSpPr>
              <p:nvPr/>
            </p:nvSpPr>
            <p:spPr bwMode="auto">
              <a:xfrm>
                <a:off x="87893" y="1369834"/>
                <a:ext cx="177546" cy="166821"/>
              </a:xfrm>
              <a:custGeom>
                <a:avLst/>
                <a:gdLst>
                  <a:gd name="T0" fmla="*/ 529 w 676"/>
                  <a:gd name="T1" fmla="*/ 279 h 678"/>
                  <a:gd name="T2" fmla="*/ 431 w 676"/>
                  <a:gd name="T3" fmla="*/ 293 h 678"/>
                  <a:gd name="T4" fmla="*/ 409 w 676"/>
                  <a:gd name="T5" fmla="*/ 210 h 678"/>
                  <a:gd name="T6" fmla="*/ 367 w 676"/>
                  <a:gd name="T7" fmla="*/ 125 h 678"/>
                  <a:gd name="T8" fmla="*/ 401 w 676"/>
                  <a:gd name="T9" fmla="*/ 58 h 678"/>
                  <a:gd name="T10" fmla="*/ 504 w 676"/>
                  <a:gd name="T11" fmla="*/ 6 h 678"/>
                  <a:gd name="T12" fmla="*/ 579 w 676"/>
                  <a:gd name="T13" fmla="*/ 18 h 678"/>
                  <a:gd name="T14" fmla="*/ 659 w 676"/>
                  <a:gd name="T15" fmla="*/ 100 h 678"/>
                  <a:gd name="T16" fmla="*/ 676 w 676"/>
                  <a:gd name="T17" fmla="*/ 169 h 678"/>
                  <a:gd name="T18" fmla="*/ 605 w 676"/>
                  <a:gd name="T19" fmla="*/ 241 h 678"/>
                  <a:gd name="T20" fmla="*/ 558 w 676"/>
                  <a:gd name="T21" fmla="*/ 314 h 678"/>
                  <a:gd name="T22" fmla="*/ 539 w 676"/>
                  <a:gd name="T23" fmla="*/ 267 h 678"/>
                  <a:gd name="T24" fmla="*/ 590 w 676"/>
                  <a:gd name="T25" fmla="*/ 242 h 678"/>
                  <a:gd name="T26" fmla="*/ 626 w 676"/>
                  <a:gd name="T27" fmla="*/ 172 h 678"/>
                  <a:gd name="T28" fmla="*/ 655 w 676"/>
                  <a:gd name="T29" fmla="*/ 114 h 678"/>
                  <a:gd name="T30" fmla="*/ 566 w 676"/>
                  <a:gd name="T31" fmla="*/ 67 h 678"/>
                  <a:gd name="T32" fmla="*/ 517 w 676"/>
                  <a:gd name="T33" fmla="*/ 15 h 678"/>
                  <a:gd name="T34" fmla="*/ 500 w 676"/>
                  <a:gd name="T35" fmla="*/ 56 h 678"/>
                  <a:gd name="T36" fmla="*/ 401 w 676"/>
                  <a:gd name="T37" fmla="*/ 73 h 678"/>
                  <a:gd name="T38" fmla="*/ 413 w 676"/>
                  <a:gd name="T39" fmla="*/ 144 h 678"/>
                  <a:gd name="T40" fmla="*/ 422 w 676"/>
                  <a:gd name="T41" fmla="*/ 215 h 678"/>
                  <a:gd name="T42" fmla="*/ 463 w 676"/>
                  <a:gd name="T43" fmla="*/ 255 h 678"/>
                  <a:gd name="T44" fmla="*/ 532 w 676"/>
                  <a:gd name="T45" fmla="*/ 264 h 678"/>
                  <a:gd name="T46" fmla="*/ 478 w 676"/>
                  <a:gd name="T47" fmla="*/ 160 h 678"/>
                  <a:gd name="T48" fmla="*/ 517 w 676"/>
                  <a:gd name="T49" fmla="*/ 199 h 678"/>
                  <a:gd name="T50" fmla="*/ 517 w 676"/>
                  <a:gd name="T51" fmla="*/ 185 h 678"/>
                  <a:gd name="T52" fmla="*/ 258 w 676"/>
                  <a:gd name="T53" fmla="*/ 678 h 678"/>
                  <a:gd name="T54" fmla="*/ 233 w 676"/>
                  <a:gd name="T55" fmla="*/ 615 h 678"/>
                  <a:gd name="T56" fmla="*/ 105 w 676"/>
                  <a:gd name="T57" fmla="*/ 628 h 678"/>
                  <a:gd name="T58" fmla="*/ 90 w 676"/>
                  <a:gd name="T59" fmla="*/ 522 h 678"/>
                  <a:gd name="T60" fmla="*/ 0 w 676"/>
                  <a:gd name="T61" fmla="*/ 424 h 678"/>
                  <a:gd name="T62" fmla="*/ 14 w 676"/>
                  <a:gd name="T63" fmla="*/ 350 h 678"/>
                  <a:gd name="T64" fmla="*/ 91 w 676"/>
                  <a:gd name="T65" fmla="*/ 229 h 678"/>
                  <a:gd name="T66" fmla="*/ 159 w 676"/>
                  <a:gd name="T67" fmla="*/ 185 h 678"/>
                  <a:gd name="T68" fmla="*/ 276 w 676"/>
                  <a:gd name="T69" fmla="*/ 222 h 678"/>
                  <a:gd name="T70" fmla="*/ 378 w 676"/>
                  <a:gd name="T71" fmla="*/ 190 h 678"/>
                  <a:gd name="T72" fmla="*/ 423 w 676"/>
                  <a:gd name="T73" fmla="*/ 310 h 678"/>
                  <a:gd name="T74" fmla="*/ 513 w 676"/>
                  <a:gd name="T75" fmla="*/ 370 h 678"/>
                  <a:gd name="T76" fmla="*/ 456 w 676"/>
                  <a:gd name="T77" fmla="*/ 419 h 678"/>
                  <a:gd name="T78" fmla="*/ 494 w 676"/>
                  <a:gd name="T79" fmla="*/ 527 h 678"/>
                  <a:gd name="T80" fmla="*/ 393 w 676"/>
                  <a:gd name="T81" fmla="*/ 564 h 678"/>
                  <a:gd name="T82" fmla="*/ 325 w 676"/>
                  <a:gd name="T83" fmla="*/ 669 h 678"/>
                  <a:gd name="T84" fmla="*/ 165 w 676"/>
                  <a:gd name="T85" fmla="*/ 577 h 678"/>
                  <a:gd name="T86" fmla="*/ 261 w 676"/>
                  <a:gd name="T87" fmla="*/ 664 h 678"/>
                  <a:gd name="T88" fmla="*/ 323 w 676"/>
                  <a:gd name="T89" fmla="*/ 591 h 678"/>
                  <a:gd name="T90" fmla="*/ 449 w 676"/>
                  <a:gd name="T91" fmla="*/ 573 h 678"/>
                  <a:gd name="T92" fmla="*/ 432 w 676"/>
                  <a:gd name="T93" fmla="*/ 479 h 678"/>
                  <a:gd name="T94" fmla="*/ 445 w 676"/>
                  <a:gd name="T95" fmla="*/ 396 h 678"/>
                  <a:gd name="T96" fmla="*/ 421 w 676"/>
                  <a:gd name="T97" fmla="*/ 325 h 678"/>
                  <a:gd name="T98" fmla="*/ 356 w 676"/>
                  <a:gd name="T99" fmla="*/ 258 h 678"/>
                  <a:gd name="T100" fmla="*/ 286 w 676"/>
                  <a:gd name="T101" fmla="*/ 233 h 678"/>
                  <a:gd name="T102" fmla="*/ 199 w 676"/>
                  <a:gd name="T103" fmla="*/ 245 h 678"/>
                  <a:gd name="T104" fmla="*/ 106 w 676"/>
                  <a:gd name="T105" fmla="*/ 228 h 678"/>
                  <a:gd name="T106" fmla="*/ 85 w 676"/>
                  <a:gd name="T107" fmla="*/ 357 h 678"/>
                  <a:gd name="T108" fmla="*/ 14 w 676"/>
                  <a:gd name="T109" fmla="*/ 419 h 678"/>
                  <a:gd name="T110" fmla="*/ 104 w 676"/>
                  <a:gd name="T111" fmla="*/ 519 h 678"/>
                  <a:gd name="T112" fmla="*/ 109 w 676"/>
                  <a:gd name="T113" fmla="*/ 613 h 678"/>
                  <a:gd name="T114" fmla="*/ 258 w 676"/>
                  <a:gd name="T115" fmla="*/ 484 h 678"/>
                  <a:gd name="T116" fmla="*/ 323 w 676"/>
                  <a:gd name="T117" fmla="*/ 419 h 678"/>
                  <a:gd name="T118" fmla="*/ 207 w 676"/>
                  <a:gd name="T119" fmla="*/ 419 h 678"/>
                  <a:gd name="T120" fmla="*/ 258 w 676"/>
                  <a:gd name="T121" fmla="*/ 368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678">
                    <a:moveTo>
                      <a:pt x="556" y="314"/>
                    </a:moveTo>
                    <a:cubicBezTo>
                      <a:pt x="554" y="314"/>
                      <a:pt x="551" y="313"/>
                      <a:pt x="550" y="311"/>
                    </a:cubicBezTo>
                    <a:cubicBezTo>
                      <a:pt x="529" y="279"/>
                      <a:pt x="529" y="279"/>
                      <a:pt x="529" y="279"/>
                    </a:cubicBezTo>
                    <a:cubicBezTo>
                      <a:pt x="508" y="281"/>
                      <a:pt x="488" y="277"/>
                      <a:pt x="468" y="269"/>
                    </a:cubicBezTo>
                    <a:cubicBezTo>
                      <a:pt x="439" y="293"/>
                      <a:pt x="439" y="293"/>
                      <a:pt x="439" y="293"/>
                    </a:cubicBezTo>
                    <a:cubicBezTo>
                      <a:pt x="437" y="295"/>
                      <a:pt x="433" y="295"/>
                      <a:pt x="431" y="293"/>
                    </a:cubicBezTo>
                    <a:cubicBezTo>
                      <a:pt x="412" y="281"/>
                      <a:pt x="397" y="266"/>
                      <a:pt x="385" y="248"/>
                    </a:cubicBezTo>
                    <a:cubicBezTo>
                      <a:pt x="383" y="245"/>
                      <a:pt x="383" y="242"/>
                      <a:pt x="385" y="239"/>
                    </a:cubicBezTo>
                    <a:cubicBezTo>
                      <a:pt x="409" y="210"/>
                      <a:pt x="409" y="210"/>
                      <a:pt x="409" y="210"/>
                    </a:cubicBezTo>
                    <a:cubicBezTo>
                      <a:pt x="401" y="194"/>
                      <a:pt x="398" y="177"/>
                      <a:pt x="398" y="160"/>
                    </a:cubicBezTo>
                    <a:cubicBezTo>
                      <a:pt x="398" y="155"/>
                      <a:pt x="398" y="151"/>
                      <a:pt x="398" y="146"/>
                    </a:cubicBezTo>
                    <a:cubicBezTo>
                      <a:pt x="367" y="125"/>
                      <a:pt x="367" y="125"/>
                      <a:pt x="367" y="125"/>
                    </a:cubicBezTo>
                    <a:cubicBezTo>
                      <a:pt x="364" y="124"/>
                      <a:pt x="363" y="120"/>
                      <a:pt x="364" y="117"/>
                    </a:cubicBezTo>
                    <a:cubicBezTo>
                      <a:pt x="370" y="96"/>
                      <a:pt x="380" y="77"/>
                      <a:pt x="393" y="60"/>
                    </a:cubicBezTo>
                    <a:cubicBezTo>
                      <a:pt x="395" y="57"/>
                      <a:pt x="399" y="57"/>
                      <a:pt x="401" y="58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53" y="57"/>
                      <a:pt x="472" y="47"/>
                      <a:pt x="494" y="43"/>
                    </a:cubicBezTo>
                    <a:cubicBezTo>
                      <a:pt x="504" y="6"/>
                      <a:pt x="504" y="6"/>
                      <a:pt x="504" y="6"/>
                    </a:cubicBezTo>
                    <a:cubicBezTo>
                      <a:pt x="505" y="3"/>
                      <a:pt x="507" y="1"/>
                      <a:pt x="510" y="1"/>
                    </a:cubicBezTo>
                    <a:cubicBezTo>
                      <a:pt x="532" y="0"/>
                      <a:pt x="554" y="4"/>
                      <a:pt x="574" y="11"/>
                    </a:cubicBezTo>
                    <a:cubicBezTo>
                      <a:pt x="577" y="12"/>
                      <a:pt x="579" y="15"/>
                      <a:pt x="579" y="18"/>
                    </a:cubicBezTo>
                    <a:cubicBezTo>
                      <a:pt x="577" y="56"/>
                      <a:pt x="577" y="56"/>
                      <a:pt x="577" y="56"/>
                    </a:cubicBezTo>
                    <a:cubicBezTo>
                      <a:pt x="596" y="67"/>
                      <a:pt x="611" y="83"/>
                      <a:pt x="621" y="102"/>
                    </a:cubicBezTo>
                    <a:cubicBezTo>
                      <a:pt x="659" y="100"/>
                      <a:pt x="659" y="100"/>
                      <a:pt x="659" y="100"/>
                    </a:cubicBezTo>
                    <a:cubicBezTo>
                      <a:pt x="662" y="100"/>
                      <a:pt x="665" y="102"/>
                      <a:pt x="666" y="105"/>
                    </a:cubicBezTo>
                    <a:cubicBezTo>
                      <a:pt x="673" y="122"/>
                      <a:pt x="676" y="141"/>
                      <a:pt x="676" y="160"/>
                    </a:cubicBezTo>
                    <a:cubicBezTo>
                      <a:pt x="676" y="163"/>
                      <a:pt x="676" y="166"/>
                      <a:pt x="676" y="169"/>
                    </a:cubicBezTo>
                    <a:cubicBezTo>
                      <a:pt x="676" y="172"/>
                      <a:pt x="674" y="174"/>
                      <a:pt x="671" y="17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29" y="206"/>
                      <a:pt x="619" y="225"/>
                      <a:pt x="605" y="241"/>
                    </a:cubicBezTo>
                    <a:cubicBezTo>
                      <a:pt x="618" y="277"/>
                      <a:pt x="618" y="277"/>
                      <a:pt x="618" y="277"/>
                    </a:cubicBezTo>
                    <a:cubicBezTo>
                      <a:pt x="619" y="279"/>
                      <a:pt x="618" y="283"/>
                      <a:pt x="616" y="284"/>
                    </a:cubicBezTo>
                    <a:cubicBezTo>
                      <a:pt x="598" y="298"/>
                      <a:pt x="579" y="308"/>
                      <a:pt x="558" y="314"/>
                    </a:cubicBezTo>
                    <a:cubicBezTo>
                      <a:pt x="557" y="314"/>
                      <a:pt x="557" y="314"/>
                      <a:pt x="556" y="314"/>
                    </a:cubicBezTo>
                    <a:close/>
                    <a:moveTo>
                      <a:pt x="533" y="264"/>
                    </a:moveTo>
                    <a:cubicBezTo>
                      <a:pt x="535" y="264"/>
                      <a:pt x="538" y="265"/>
                      <a:pt x="539" y="267"/>
                    </a:cubicBezTo>
                    <a:cubicBezTo>
                      <a:pt x="559" y="299"/>
                      <a:pt x="559" y="299"/>
                      <a:pt x="559" y="299"/>
                    </a:cubicBezTo>
                    <a:cubicBezTo>
                      <a:pt x="575" y="294"/>
                      <a:pt x="590" y="286"/>
                      <a:pt x="603" y="277"/>
                    </a:cubicBezTo>
                    <a:cubicBezTo>
                      <a:pt x="590" y="242"/>
                      <a:pt x="590" y="242"/>
                      <a:pt x="590" y="242"/>
                    </a:cubicBezTo>
                    <a:cubicBezTo>
                      <a:pt x="589" y="239"/>
                      <a:pt x="590" y="236"/>
                      <a:pt x="592" y="234"/>
                    </a:cubicBezTo>
                    <a:cubicBezTo>
                      <a:pt x="607" y="219"/>
                      <a:pt x="617" y="199"/>
                      <a:pt x="621" y="178"/>
                    </a:cubicBezTo>
                    <a:cubicBezTo>
                      <a:pt x="621" y="175"/>
                      <a:pt x="623" y="173"/>
                      <a:pt x="626" y="172"/>
                    </a:cubicBezTo>
                    <a:cubicBezTo>
                      <a:pt x="662" y="163"/>
                      <a:pt x="662" y="163"/>
                      <a:pt x="662" y="163"/>
                    </a:cubicBezTo>
                    <a:cubicBezTo>
                      <a:pt x="662" y="162"/>
                      <a:pt x="662" y="161"/>
                      <a:pt x="662" y="160"/>
                    </a:cubicBezTo>
                    <a:cubicBezTo>
                      <a:pt x="662" y="144"/>
                      <a:pt x="660" y="129"/>
                      <a:pt x="655" y="114"/>
                    </a:cubicBezTo>
                    <a:cubicBezTo>
                      <a:pt x="618" y="116"/>
                      <a:pt x="618" y="116"/>
                      <a:pt x="618" y="116"/>
                    </a:cubicBezTo>
                    <a:cubicBezTo>
                      <a:pt x="615" y="116"/>
                      <a:pt x="612" y="114"/>
                      <a:pt x="611" y="112"/>
                    </a:cubicBezTo>
                    <a:cubicBezTo>
                      <a:pt x="601" y="92"/>
                      <a:pt x="586" y="77"/>
                      <a:pt x="566" y="67"/>
                    </a:cubicBezTo>
                    <a:cubicBezTo>
                      <a:pt x="564" y="65"/>
                      <a:pt x="562" y="63"/>
                      <a:pt x="563" y="60"/>
                    </a:cubicBezTo>
                    <a:cubicBezTo>
                      <a:pt x="565" y="23"/>
                      <a:pt x="565" y="23"/>
                      <a:pt x="565" y="23"/>
                    </a:cubicBezTo>
                    <a:cubicBezTo>
                      <a:pt x="549" y="17"/>
                      <a:pt x="533" y="15"/>
                      <a:pt x="517" y="15"/>
                    </a:cubicBezTo>
                    <a:cubicBezTo>
                      <a:pt x="517" y="15"/>
                      <a:pt x="516" y="15"/>
                      <a:pt x="516" y="15"/>
                    </a:cubicBezTo>
                    <a:cubicBezTo>
                      <a:pt x="506" y="51"/>
                      <a:pt x="506" y="51"/>
                      <a:pt x="506" y="51"/>
                    </a:cubicBezTo>
                    <a:cubicBezTo>
                      <a:pt x="505" y="53"/>
                      <a:pt x="503" y="55"/>
                      <a:pt x="500" y="56"/>
                    </a:cubicBezTo>
                    <a:cubicBezTo>
                      <a:pt x="479" y="59"/>
                      <a:pt x="459" y="69"/>
                      <a:pt x="443" y="84"/>
                    </a:cubicBezTo>
                    <a:cubicBezTo>
                      <a:pt x="442" y="86"/>
                      <a:pt x="439" y="87"/>
                      <a:pt x="436" y="86"/>
                    </a:cubicBezTo>
                    <a:cubicBezTo>
                      <a:pt x="401" y="73"/>
                      <a:pt x="401" y="73"/>
                      <a:pt x="401" y="73"/>
                    </a:cubicBezTo>
                    <a:cubicBezTo>
                      <a:pt x="391" y="86"/>
                      <a:pt x="384" y="101"/>
                      <a:pt x="379" y="116"/>
                    </a:cubicBezTo>
                    <a:cubicBezTo>
                      <a:pt x="410" y="137"/>
                      <a:pt x="410" y="137"/>
                      <a:pt x="410" y="137"/>
                    </a:cubicBezTo>
                    <a:cubicBezTo>
                      <a:pt x="412" y="138"/>
                      <a:pt x="413" y="141"/>
                      <a:pt x="413" y="144"/>
                    </a:cubicBezTo>
                    <a:cubicBezTo>
                      <a:pt x="412" y="149"/>
                      <a:pt x="412" y="154"/>
                      <a:pt x="412" y="160"/>
                    </a:cubicBezTo>
                    <a:cubicBezTo>
                      <a:pt x="412" y="176"/>
                      <a:pt x="415" y="193"/>
                      <a:pt x="423" y="207"/>
                    </a:cubicBezTo>
                    <a:cubicBezTo>
                      <a:pt x="424" y="210"/>
                      <a:pt x="424" y="213"/>
                      <a:pt x="422" y="215"/>
                    </a:cubicBezTo>
                    <a:cubicBezTo>
                      <a:pt x="399" y="244"/>
                      <a:pt x="399" y="244"/>
                      <a:pt x="399" y="244"/>
                    </a:cubicBezTo>
                    <a:cubicBezTo>
                      <a:pt x="409" y="258"/>
                      <a:pt x="421" y="269"/>
                      <a:pt x="434" y="279"/>
                    </a:cubicBezTo>
                    <a:cubicBezTo>
                      <a:pt x="463" y="255"/>
                      <a:pt x="463" y="255"/>
                      <a:pt x="463" y="255"/>
                    </a:cubicBezTo>
                    <a:cubicBezTo>
                      <a:pt x="465" y="254"/>
                      <a:pt x="468" y="253"/>
                      <a:pt x="471" y="254"/>
                    </a:cubicBezTo>
                    <a:cubicBezTo>
                      <a:pt x="485" y="262"/>
                      <a:pt x="501" y="265"/>
                      <a:pt x="517" y="265"/>
                    </a:cubicBezTo>
                    <a:cubicBezTo>
                      <a:pt x="522" y="265"/>
                      <a:pt x="527" y="265"/>
                      <a:pt x="532" y="264"/>
                    </a:cubicBezTo>
                    <a:cubicBezTo>
                      <a:pt x="532" y="264"/>
                      <a:pt x="533" y="264"/>
                      <a:pt x="533" y="264"/>
                    </a:cubicBezTo>
                    <a:close/>
                    <a:moveTo>
                      <a:pt x="517" y="199"/>
                    </a:moveTo>
                    <a:cubicBezTo>
                      <a:pt x="496" y="199"/>
                      <a:pt x="478" y="181"/>
                      <a:pt x="478" y="160"/>
                    </a:cubicBezTo>
                    <a:cubicBezTo>
                      <a:pt x="478" y="138"/>
                      <a:pt x="496" y="121"/>
                      <a:pt x="517" y="121"/>
                    </a:cubicBezTo>
                    <a:cubicBezTo>
                      <a:pt x="539" y="121"/>
                      <a:pt x="556" y="138"/>
                      <a:pt x="556" y="160"/>
                    </a:cubicBezTo>
                    <a:cubicBezTo>
                      <a:pt x="556" y="181"/>
                      <a:pt x="539" y="199"/>
                      <a:pt x="517" y="199"/>
                    </a:cubicBezTo>
                    <a:close/>
                    <a:moveTo>
                      <a:pt x="517" y="135"/>
                    </a:moveTo>
                    <a:cubicBezTo>
                      <a:pt x="503" y="135"/>
                      <a:pt x="492" y="146"/>
                      <a:pt x="492" y="160"/>
                    </a:cubicBezTo>
                    <a:cubicBezTo>
                      <a:pt x="492" y="174"/>
                      <a:pt x="503" y="185"/>
                      <a:pt x="517" y="185"/>
                    </a:cubicBezTo>
                    <a:cubicBezTo>
                      <a:pt x="531" y="185"/>
                      <a:pt x="542" y="174"/>
                      <a:pt x="542" y="160"/>
                    </a:cubicBezTo>
                    <a:cubicBezTo>
                      <a:pt x="542" y="146"/>
                      <a:pt x="531" y="135"/>
                      <a:pt x="517" y="135"/>
                    </a:cubicBezTo>
                    <a:close/>
                    <a:moveTo>
                      <a:pt x="258" y="678"/>
                    </a:moveTo>
                    <a:cubicBezTo>
                      <a:pt x="256" y="678"/>
                      <a:pt x="256" y="678"/>
                      <a:pt x="256" y="678"/>
                    </a:cubicBezTo>
                    <a:cubicBezTo>
                      <a:pt x="252" y="678"/>
                      <a:pt x="250" y="676"/>
                      <a:pt x="249" y="673"/>
                    </a:cubicBezTo>
                    <a:cubicBezTo>
                      <a:pt x="233" y="615"/>
                      <a:pt x="233" y="615"/>
                      <a:pt x="233" y="615"/>
                    </a:cubicBezTo>
                    <a:cubicBezTo>
                      <a:pt x="208" y="612"/>
                      <a:pt x="184" y="604"/>
                      <a:pt x="162" y="592"/>
                    </a:cubicBezTo>
                    <a:cubicBezTo>
                      <a:pt x="113" y="628"/>
                      <a:pt x="113" y="628"/>
                      <a:pt x="113" y="628"/>
                    </a:cubicBezTo>
                    <a:cubicBezTo>
                      <a:pt x="111" y="630"/>
                      <a:pt x="108" y="630"/>
                      <a:pt x="105" y="628"/>
                    </a:cubicBezTo>
                    <a:cubicBezTo>
                      <a:pt x="86" y="614"/>
                      <a:pt x="69" y="598"/>
                      <a:pt x="55" y="579"/>
                    </a:cubicBezTo>
                    <a:cubicBezTo>
                      <a:pt x="53" y="577"/>
                      <a:pt x="53" y="574"/>
                      <a:pt x="55" y="571"/>
                    </a:cubicBezTo>
                    <a:cubicBezTo>
                      <a:pt x="90" y="522"/>
                      <a:pt x="90" y="522"/>
                      <a:pt x="90" y="522"/>
                    </a:cubicBezTo>
                    <a:cubicBezTo>
                      <a:pt x="75" y="499"/>
                      <a:pt x="66" y="474"/>
                      <a:pt x="62" y="447"/>
                    </a:cubicBezTo>
                    <a:cubicBezTo>
                      <a:pt x="5" y="431"/>
                      <a:pt x="5" y="431"/>
                      <a:pt x="5" y="431"/>
                    </a:cubicBezTo>
                    <a:cubicBezTo>
                      <a:pt x="2" y="430"/>
                      <a:pt x="0" y="427"/>
                      <a:pt x="0" y="424"/>
                    </a:cubicBezTo>
                    <a:cubicBezTo>
                      <a:pt x="0" y="423"/>
                      <a:pt x="0" y="421"/>
                      <a:pt x="0" y="419"/>
                    </a:cubicBezTo>
                    <a:cubicBezTo>
                      <a:pt x="0" y="398"/>
                      <a:pt x="2" y="376"/>
                      <a:pt x="8" y="355"/>
                    </a:cubicBezTo>
                    <a:cubicBezTo>
                      <a:pt x="8" y="352"/>
                      <a:pt x="11" y="350"/>
                      <a:pt x="14" y="350"/>
                    </a:cubicBezTo>
                    <a:cubicBezTo>
                      <a:pt x="74" y="348"/>
                      <a:pt x="74" y="348"/>
                      <a:pt x="74" y="348"/>
                    </a:cubicBezTo>
                    <a:cubicBezTo>
                      <a:pt x="83" y="324"/>
                      <a:pt x="97" y="302"/>
                      <a:pt x="114" y="283"/>
                    </a:cubicBezTo>
                    <a:cubicBezTo>
                      <a:pt x="91" y="229"/>
                      <a:pt x="91" y="229"/>
                      <a:pt x="91" y="229"/>
                    </a:cubicBezTo>
                    <a:cubicBezTo>
                      <a:pt x="89" y="226"/>
                      <a:pt x="90" y="223"/>
                      <a:pt x="93" y="221"/>
                    </a:cubicBezTo>
                    <a:cubicBezTo>
                      <a:pt x="110" y="206"/>
                      <a:pt x="130" y="193"/>
                      <a:pt x="151" y="184"/>
                    </a:cubicBezTo>
                    <a:cubicBezTo>
                      <a:pt x="154" y="182"/>
                      <a:pt x="157" y="183"/>
                      <a:pt x="159" y="185"/>
                    </a:cubicBezTo>
                    <a:cubicBezTo>
                      <a:pt x="199" y="230"/>
                      <a:pt x="199" y="230"/>
                      <a:pt x="199" y="230"/>
                    </a:cubicBezTo>
                    <a:cubicBezTo>
                      <a:pt x="218" y="224"/>
                      <a:pt x="238" y="221"/>
                      <a:pt x="258" y="221"/>
                    </a:cubicBezTo>
                    <a:cubicBezTo>
                      <a:pt x="264" y="221"/>
                      <a:pt x="270" y="222"/>
                      <a:pt x="276" y="222"/>
                    </a:cubicBezTo>
                    <a:cubicBezTo>
                      <a:pt x="304" y="170"/>
                      <a:pt x="304" y="170"/>
                      <a:pt x="304" y="170"/>
                    </a:cubicBezTo>
                    <a:cubicBezTo>
                      <a:pt x="306" y="167"/>
                      <a:pt x="309" y="165"/>
                      <a:pt x="312" y="166"/>
                    </a:cubicBezTo>
                    <a:cubicBezTo>
                      <a:pt x="335" y="171"/>
                      <a:pt x="357" y="179"/>
                      <a:pt x="378" y="190"/>
                    </a:cubicBezTo>
                    <a:cubicBezTo>
                      <a:pt x="380" y="191"/>
                      <a:pt x="382" y="194"/>
                      <a:pt x="381" y="197"/>
                    </a:cubicBezTo>
                    <a:cubicBezTo>
                      <a:pt x="371" y="256"/>
                      <a:pt x="371" y="256"/>
                      <a:pt x="371" y="256"/>
                    </a:cubicBezTo>
                    <a:cubicBezTo>
                      <a:pt x="391" y="271"/>
                      <a:pt x="410" y="289"/>
                      <a:pt x="423" y="310"/>
                    </a:cubicBezTo>
                    <a:cubicBezTo>
                      <a:pt x="482" y="300"/>
                      <a:pt x="482" y="300"/>
                      <a:pt x="482" y="300"/>
                    </a:cubicBezTo>
                    <a:cubicBezTo>
                      <a:pt x="485" y="299"/>
                      <a:pt x="489" y="301"/>
                      <a:pt x="490" y="303"/>
                    </a:cubicBezTo>
                    <a:cubicBezTo>
                      <a:pt x="500" y="325"/>
                      <a:pt x="508" y="347"/>
                      <a:pt x="513" y="370"/>
                    </a:cubicBezTo>
                    <a:cubicBezTo>
                      <a:pt x="513" y="373"/>
                      <a:pt x="512" y="376"/>
                      <a:pt x="509" y="378"/>
                    </a:cubicBezTo>
                    <a:cubicBezTo>
                      <a:pt x="456" y="406"/>
                      <a:pt x="456" y="406"/>
                      <a:pt x="456" y="406"/>
                    </a:cubicBezTo>
                    <a:cubicBezTo>
                      <a:pt x="456" y="410"/>
                      <a:pt x="456" y="415"/>
                      <a:pt x="456" y="419"/>
                    </a:cubicBezTo>
                    <a:cubicBezTo>
                      <a:pt x="456" y="439"/>
                      <a:pt x="453" y="459"/>
                      <a:pt x="447" y="479"/>
                    </a:cubicBezTo>
                    <a:cubicBezTo>
                      <a:pt x="492" y="519"/>
                      <a:pt x="492" y="519"/>
                      <a:pt x="492" y="519"/>
                    </a:cubicBezTo>
                    <a:cubicBezTo>
                      <a:pt x="494" y="521"/>
                      <a:pt x="495" y="524"/>
                      <a:pt x="494" y="527"/>
                    </a:cubicBezTo>
                    <a:cubicBezTo>
                      <a:pt x="484" y="548"/>
                      <a:pt x="471" y="568"/>
                      <a:pt x="456" y="586"/>
                    </a:cubicBezTo>
                    <a:cubicBezTo>
                      <a:pt x="454" y="589"/>
                      <a:pt x="451" y="589"/>
                      <a:pt x="448" y="588"/>
                    </a:cubicBezTo>
                    <a:cubicBezTo>
                      <a:pt x="393" y="564"/>
                      <a:pt x="393" y="564"/>
                      <a:pt x="393" y="564"/>
                    </a:cubicBezTo>
                    <a:cubicBezTo>
                      <a:pt x="375" y="581"/>
                      <a:pt x="355" y="594"/>
                      <a:pt x="333" y="603"/>
                    </a:cubicBezTo>
                    <a:cubicBezTo>
                      <a:pt x="330" y="663"/>
                      <a:pt x="330" y="663"/>
                      <a:pt x="330" y="663"/>
                    </a:cubicBezTo>
                    <a:cubicBezTo>
                      <a:pt x="330" y="666"/>
                      <a:pt x="328" y="669"/>
                      <a:pt x="325" y="669"/>
                    </a:cubicBezTo>
                    <a:cubicBezTo>
                      <a:pt x="303" y="675"/>
                      <a:pt x="281" y="678"/>
                      <a:pt x="258" y="678"/>
                    </a:cubicBezTo>
                    <a:close/>
                    <a:moveTo>
                      <a:pt x="161" y="576"/>
                    </a:moveTo>
                    <a:cubicBezTo>
                      <a:pt x="162" y="576"/>
                      <a:pt x="164" y="577"/>
                      <a:pt x="165" y="577"/>
                    </a:cubicBezTo>
                    <a:cubicBezTo>
                      <a:pt x="188" y="591"/>
                      <a:pt x="213" y="599"/>
                      <a:pt x="239" y="602"/>
                    </a:cubicBezTo>
                    <a:cubicBezTo>
                      <a:pt x="242" y="602"/>
                      <a:pt x="244" y="604"/>
                      <a:pt x="245" y="607"/>
                    </a:cubicBezTo>
                    <a:cubicBezTo>
                      <a:pt x="261" y="664"/>
                      <a:pt x="261" y="664"/>
                      <a:pt x="261" y="664"/>
                    </a:cubicBezTo>
                    <a:cubicBezTo>
                      <a:pt x="280" y="664"/>
                      <a:pt x="298" y="661"/>
                      <a:pt x="316" y="657"/>
                    </a:cubicBezTo>
                    <a:cubicBezTo>
                      <a:pt x="319" y="598"/>
                      <a:pt x="319" y="598"/>
                      <a:pt x="319" y="598"/>
                    </a:cubicBezTo>
                    <a:cubicBezTo>
                      <a:pt x="319" y="595"/>
                      <a:pt x="321" y="592"/>
                      <a:pt x="323" y="591"/>
                    </a:cubicBezTo>
                    <a:cubicBezTo>
                      <a:pt x="347" y="582"/>
                      <a:pt x="368" y="569"/>
                      <a:pt x="387" y="551"/>
                    </a:cubicBezTo>
                    <a:cubicBezTo>
                      <a:pt x="389" y="549"/>
                      <a:pt x="392" y="548"/>
                      <a:pt x="394" y="549"/>
                    </a:cubicBezTo>
                    <a:cubicBezTo>
                      <a:pt x="449" y="573"/>
                      <a:pt x="449" y="573"/>
                      <a:pt x="449" y="573"/>
                    </a:cubicBezTo>
                    <a:cubicBezTo>
                      <a:pt x="461" y="558"/>
                      <a:pt x="471" y="542"/>
                      <a:pt x="479" y="526"/>
                    </a:cubicBezTo>
                    <a:cubicBezTo>
                      <a:pt x="434" y="486"/>
                      <a:pt x="434" y="486"/>
                      <a:pt x="434" y="486"/>
                    </a:cubicBezTo>
                    <a:cubicBezTo>
                      <a:pt x="432" y="484"/>
                      <a:pt x="431" y="481"/>
                      <a:pt x="432" y="479"/>
                    </a:cubicBezTo>
                    <a:cubicBezTo>
                      <a:pt x="439" y="459"/>
                      <a:pt x="442" y="439"/>
                      <a:pt x="442" y="419"/>
                    </a:cubicBezTo>
                    <a:cubicBezTo>
                      <a:pt x="442" y="414"/>
                      <a:pt x="442" y="408"/>
                      <a:pt x="441" y="402"/>
                    </a:cubicBezTo>
                    <a:cubicBezTo>
                      <a:pt x="441" y="400"/>
                      <a:pt x="443" y="397"/>
                      <a:pt x="445" y="396"/>
                    </a:cubicBezTo>
                    <a:cubicBezTo>
                      <a:pt x="498" y="368"/>
                      <a:pt x="498" y="368"/>
                      <a:pt x="498" y="368"/>
                    </a:cubicBezTo>
                    <a:cubicBezTo>
                      <a:pt x="494" y="349"/>
                      <a:pt x="488" y="331"/>
                      <a:pt x="480" y="314"/>
                    </a:cubicBezTo>
                    <a:cubicBezTo>
                      <a:pt x="421" y="325"/>
                      <a:pt x="421" y="325"/>
                      <a:pt x="421" y="325"/>
                    </a:cubicBezTo>
                    <a:cubicBezTo>
                      <a:pt x="419" y="325"/>
                      <a:pt x="416" y="324"/>
                      <a:pt x="414" y="322"/>
                    </a:cubicBezTo>
                    <a:cubicBezTo>
                      <a:pt x="400" y="299"/>
                      <a:pt x="381" y="280"/>
                      <a:pt x="359" y="265"/>
                    </a:cubicBezTo>
                    <a:cubicBezTo>
                      <a:pt x="357" y="264"/>
                      <a:pt x="356" y="261"/>
                      <a:pt x="356" y="258"/>
                    </a:cubicBezTo>
                    <a:cubicBezTo>
                      <a:pt x="367" y="200"/>
                      <a:pt x="367" y="200"/>
                      <a:pt x="367" y="200"/>
                    </a:cubicBezTo>
                    <a:cubicBezTo>
                      <a:pt x="350" y="191"/>
                      <a:pt x="332" y="185"/>
                      <a:pt x="314" y="181"/>
                    </a:cubicBezTo>
                    <a:cubicBezTo>
                      <a:pt x="286" y="233"/>
                      <a:pt x="286" y="233"/>
                      <a:pt x="286" y="233"/>
                    </a:cubicBezTo>
                    <a:cubicBezTo>
                      <a:pt x="285" y="235"/>
                      <a:pt x="282" y="237"/>
                      <a:pt x="279" y="237"/>
                    </a:cubicBezTo>
                    <a:cubicBezTo>
                      <a:pt x="272" y="236"/>
                      <a:pt x="265" y="235"/>
                      <a:pt x="258" y="235"/>
                    </a:cubicBezTo>
                    <a:cubicBezTo>
                      <a:pt x="238" y="235"/>
                      <a:pt x="218" y="239"/>
                      <a:pt x="199" y="245"/>
                    </a:cubicBezTo>
                    <a:cubicBezTo>
                      <a:pt x="197" y="246"/>
                      <a:pt x="194" y="245"/>
                      <a:pt x="192" y="243"/>
                    </a:cubicBezTo>
                    <a:cubicBezTo>
                      <a:pt x="152" y="198"/>
                      <a:pt x="152" y="198"/>
                      <a:pt x="152" y="198"/>
                    </a:cubicBezTo>
                    <a:cubicBezTo>
                      <a:pt x="136" y="207"/>
                      <a:pt x="120" y="216"/>
                      <a:pt x="106" y="228"/>
                    </a:cubicBezTo>
                    <a:cubicBezTo>
                      <a:pt x="129" y="282"/>
                      <a:pt x="129" y="282"/>
                      <a:pt x="129" y="282"/>
                    </a:cubicBezTo>
                    <a:cubicBezTo>
                      <a:pt x="130" y="285"/>
                      <a:pt x="130" y="288"/>
                      <a:pt x="128" y="290"/>
                    </a:cubicBezTo>
                    <a:cubicBezTo>
                      <a:pt x="109" y="309"/>
                      <a:pt x="94" y="332"/>
                      <a:pt x="85" y="357"/>
                    </a:cubicBezTo>
                    <a:cubicBezTo>
                      <a:pt x="84" y="360"/>
                      <a:pt x="82" y="361"/>
                      <a:pt x="79" y="362"/>
                    </a:cubicBezTo>
                    <a:cubicBezTo>
                      <a:pt x="20" y="364"/>
                      <a:pt x="20" y="364"/>
                      <a:pt x="20" y="364"/>
                    </a:cubicBezTo>
                    <a:cubicBezTo>
                      <a:pt x="16" y="382"/>
                      <a:pt x="14" y="400"/>
                      <a:pt x="14" y="419"/>
                    </a:cubicBezTo>
                    <a:cubicBezTo>
                      <a:pt x="71" y="435"/>
                      <a:pt x="71" y="435"/>
                      <a:pt x="71" y="435"/>
                    </a:cubicBezTo>
                    <a:cubicBezTo>
                      <a:pt x="73" y="435"/>
                      <a:pt x="75" y="438"/>
                      <a:pt x="76" y="441"/>
                    </a:cubicBezTo>
                    <a:cubicBezTo>
                      <a:pt x="79" y="468"/>
                      <a:pt x="89" y="495"/>
                      <a:pt x="104" y="519"/>
                    </a:cubicBezTo>
                    <a:cubicBezTo>
                      <a:pt x="105" y="521"/>
                      <a:pt x="105" y="524"/>
                      <a:pt x="104" y="527"/>
                    </a:cubicBezTo>
                    <a:cubicBezTo>
                      <a:pt x="69" y="575"/>
                      <a:pt x="69" y="575"/>
                      <a:pt x="69" y="575"/>
                    </a:cubicBezTo>
                    <a:cubicBezTo>
                      <a:pt x="81" y="589"/>
                      <a:pt x="94" y="602"/>
                      <a:pt x="109" y="613"/>
                    </a:cubicBezTo>
                    <a:cubicBezTo>
                      <a:pt x="157" y="578"/>
                      <a:pt x="157" y="578"/>
                      <a:pt x="157" y="578"/>
                    </a:cubicBezTo>
                    <a:cubicBezTo>
                      <a:pt x="158" y="577"/>
                      <a:pt x="160" y="576"/>
                      <a:pt x="161" y="576"/>
                    </a:cubicBezTo>
                    <a:close/>
                    <a:moveTo>
                      <a:pt x="258" y="484"/>
                    </a:moveTo>
                    <a:cubicBezTo>
                      <a:pt x="223" y="484"/>
                      <a:pt x="193" y="455"/>
                      <a:pt x="193" y="419"/>
                    </a:cubicBezTo>
                    <a:cubicBezTo>
                      <a:pt x="193" y="383"/>
                      <a:pt x="223" y="354"/>
                      <a:pt x="258" y="354"/>
                    </a:cubicBezTo>
                    <a:cubicBezTo>
                      <a:pt x="294" y="354"/>
                      <a:pt x="323" y="383"/>
                      <a:pt x="323" y="419"/>
                    </a:cubicBezTo>
                    <a:cubicBezTo>
                      <a:pt x="323" y="455"/>
                      <a:pt x="294" y="484"/>
                      <a:pt x="258" y="484"/>
                    </a:cubicBezTo>
                    <a:close/>
                    <a:moveTo>
                      <a:pt x="258" y="368"/>
                    </a:moveTo>
                    <a:cubicBezTo>
                      <a:pt x="230" y="368"/>
                      <a:pt x="207" y="391"/>
                      <a:pt x="207" y="419"/>
                    </a:cubicBezTo>
                    <a:cubicBezTo>
                      <a:pt x="207" y="447"/>
                      <a:pt x="230" y="470"/>
                      <a:pt x="258" y="470"/>
                    </a:cubicBezTo>
                    <a:cubicBezTo>
                      <a:pt x="286" y="470"/>
                      <a:pt x="309" y="447"/>
                      <a:pt x="309" y="419"/>
                    </a:cubicBezTo>
                    <a:cubicBezTo>
                      <a:pt x="309" y="391"/>
                      <a:pt x="286" y="368"/>
                      <a:pt x="258" y="3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162498" y="1985912"/>
              <a:ext cx="232080" cy="161811"/>
              <a:chOff x="96438" y="1660238"/>
              <a:chExt cx="183821" cy="153786"/>
            </a:xfrm>
          </p:grpSpPr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96438" y="1660238"/>
                <a:ext cx="113980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199762" y="1684296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24" name="Рисунок 2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13" y="2763267"/>
            <a:ext cx="2622026" cy="1240345"/>
          </a:xfrm>
          <a:prstGeom prst="rect">
            <a:avLst/>
          </a:prstGeom>
          <a:ln w="9525">
            <a:noFill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5906935" y="701996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Прямоугольник 226"/>
          <p:cNvSpPr/>
          <p:nvPr/>
        </p:nvSpPr>
        <p:spPr>
          <a:xfrm>
            <a:off x="319584" y="703944"/>
            <a:ext cx="5206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СТРОИТЕЛЬСТВО УСТАНОВКИ ОЧИСТКИ СУГ 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91" name="Picture 2">
            <a:extLst>
              <a:ext uri="{FF2B5EF4-FFF2-40B4-BE49-F238E27FC236}">
                <a16:creationId xmlns:a16="http://schemas.microsoft.com/office/drawing/2014/main" id="{E8BFB986-428C-4E02-91EE-C0D71D23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7505" r="16990" b="7564"/>
          <a:stretch/>
        </p:blipFill>
        <p:spPr bwMode="auto">
          <a:xfrm>
            <a:off x="3166962" y="2154066"/>
            <a:ext cx="2636955" cy="1780009"/>
          </a:xfrm>
          <a:prstGeom prst="rect">
            <a:avLst/>
          </a:prstGeom>
          <a:ln w="9525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Рисунок 2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51" y="4134173"/>
            <a:ext cx="2602592" cy="1275352"/>
          </a:xfrm>
          <a:prstGeom prst="rect">
            <a:avLst/>
          </a:prstGeom>
          <a:ln w="9525">
            <a:noFill/>
          </a:ln>
        </p:spPr>
      </p:pic>
      <p:pic>
        <p:nvPicPr>
          <p:cNvPr id="226" name="Рисунок 2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60" y="5557735"/>
            <a:ext cx="2592186" cy="1162369"/>
          </a:xfrm>
          <a:prstGeom prst="rect">
            <a:avLst/>
          </a:prstGeom>
          <a:ln>
            <a:noFill/>
          </a:ln>
        </p:spPr>
      </p:pic>
      <p:sp>
        <p:nvSpPr>
          <p:cNvPr id="203" name="Прямоугольник 202"/>
          <p:cNvSpPr/>
          <p:nvPr/>
        </p:nvSpPr>
        <p:spPr>
          <a:xfrm>
            <a:off x="5906936" y="670012"/>
            <a:ext cx="6285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РЕКОНСТРУКЦИЯ УСТАНОВКИ ГОДТ С ИНТЕГРАЦИЕЙ БЛОКА ДЕПАРАФИНИЗАЦИИ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70" name="Рисунок 2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2887" y="1681777"/>
            <a:ext cx="2639629" cy="2705392"/>
          </a:xfrm>
          <a:prstGeom prst="rect">
            <a:avLst/>
          </a:prstGeom>
          <a:ln w="9525">
            <a:noFill/>
          </a:ln>
        </p:spPr>
      </p:pic>
      <p:grpSp>
        <p:nvGrpSpPr>
          <p:cNvPr id="276" name="Группа 275"/>
          <p:cNvGrpSpPr/>
          <p:nvPr/>
        </p:nvGrpSpPr>
        <p:grpSpPr>
          <a:xfrm>
            <a:off x="6162809" y="2826720"/>
            <a:ext cx="2886659" cy="1546476"/>
            <a:chOff x="6419158" y="236167"/>
            <a:chExt cx="6083078" cy="3383168"/>
          </a:xfrm>
        </p:grpSpPr>
        <p:pic>
          <p:nvPicPr>
            <p:cNvPr id="277" name="Рисунок 27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1" r="1797"/>
            <a:stretch/>
          </p:blipFill>
          <p:spPr>
            <a:xfrm>
              <a:off x="6419158" y="236167"/>
              <a:ext cx="5748424" cy="3068029"/>
            </a:xfrm>
            <a:prstGeom prst="rect">
              <a:avLst/>
            </a:prstGeom>
          </p:spPr>
        </p:pic>
        <p:sp>
          <p:nvSpPr>
            <p:cNvPr id="278" name="Прямоугольник 277"/>
            <p:cNvSpPr/>
            <p:nvPr/>
          </p:nvSpPr>
          <p:spPr>
            <a:xfrm>
              <a:off x="11320060" y="2684385"/>
              <a:ext cx="360041" cy="144017"/>
            </a:xfrm>
            <a:prstGeom prst="rect">
              <a:avLst/>
            </a:prstGeom>
            <a:solidFill>
              <a:srgbClr val="535C6D"/>
            </a:solidFill>
            <a:ln>
              <a:solidFill>
                <a:srgbClr val="535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/>
            </a:p>
          </p:txBody>
        </p:sp>
        <p:sp>
          <p:nvSpPr>
            <p:cNvPr id="279" name="Прямоугольник 278"/>
            <p:cNvSpPr/>
            <p:nvPr/>
          </p:nvSpPr>
          <p:spPr>
            <a:xfrm>
              <a:off x="11320062" y="2434600"/>
              <a:ext cx="360041" cy="144017"/>
            </a:xfrm>
            <a:prstGeom prst="rect">
              <a:avLst/>
            </a:prstGeom>
            <a:solidFill>
              <a:srgbClr val="8B776E"/>
            </a:solidFill>
            <a:ln>
              <a:solidFill>
                <a:srgbClr val="8B7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/>
            </a:p>
          </p:txBody>
        </p:sp>
        <p:sp>
          <p:nvSpPr>
            <p:cNvPr id="280" name="Прямоугольник 279"/>
            <p:cNvSpPr/>
            <p:nvPr/>
          </p:nvSpPr>
          <p:spPr>
            <a:xfrm>
              <a:off x="11323539" y="2931242"/>
              <a:ext cx="360041" cy="144017"/>
            </a:xfrm>
            <a:prstGeom prst="rect">
              <a:avLst/>
            </a:prstGeom>
            <a:solidFill>
              <a:srgbClr val="D6CFBD"/>
            </a:solidFill>
            <a:ln>
              <a:solidFill>
                <a:srgbClr val="D6C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/>
            </a:p>
          </p:txBody>
        </p:sp>
        <p:sp>
          <p:nvSpPr>
            <p:cNvPr id="281" name="Прямоугольник 280"/>
            <p:cNvSpPr/>
            <p:nvPr/>
          </p:nvSpPr>
          <p:spPr>
            <a:xfrm>
              <a:off x="11521052" y="2525674"/>
              <a:ext cx="963954" cy="443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>
                  <a:solidFill>
                    <a:schemeClr val="tx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- АНПЗ</a:t>
              </a:r>
              <a:endParaRPr lang="ru-RU" sz="600" b="1" dirty="0"/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1510362" y="2268340"/>
              <a:ext cx="991874" cy="443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>
                  <a:solidFill>
                    <a:schemeClr val="tx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- ПКОП</a:t>
              </a:r>
              <a:endParaRPr lang="ru-RU" sz="600" b="1" dirty="0"/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11529654" y="2782747"/>
              <a:ext cx="953481" cy="443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>
                  <a:solidFill>
                    <a:schemeClr val="tx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- ПНХЗ</a:t>
              </a:r>
              <a:endParaRPr lang="ru-RU" sz="600" b="1" dirty="0"/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6787076" y="3339316"/>
              <a:ext cx="360041" cy="144017"/>
            </a:xfrm>
            <a:prstGeom prst="rect">
              <a:avLst/>
            </a:prstGeom>
            <a:solidFill>
              <a:srgbClr val="389D75"/>
            </a:solidFill>
            <a:ln>
              <a:solidFill>
                <a:srgbClr val="389D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/>
            </a:p>
          </p:txBody>
        </p:sp>
        <p:sp>
          <p:nvSpPr>
            <p:cNvPr id="285" name="Прямоугольник 284"/>
            <p:cNvSpPr/>
            <p:nvPr/>
          </p:nvSpPr>
          <p:spPr>
            <a:xfrm>
              <a:off x="7011935" y="3175515"/>
              <a:ext cx="3316249" cy="443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>
                  <a:solidFill>
                    <a:schemeClr val="tx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- Импорт ДТЗ с РФ по регионам РК</a:t>
              </a:r>
              <a:endParaRPr lang="ru-RU" sz="600" b="1" dirty="0"/>
            </a:p>
          </p:txBody>
        </p:sp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CBBEEAE-C32D-4C15-8AFA-70898F982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784" y="1683654"/>
              <a:ext cx="191639" cy="195158"/>
            </a:xfrm>
            <a:prstGeom prst="rect">
              <a:avLst/>
            </a:prstGeom>
          </p:spPr>
        </p:pic>
        <p:pic>
          <p:nvPicPr>
            <p:cNvPr id="287" name="Рисунок 286">
              <a:extLst>
                <a:ext uri="{FF2B5EF4-FFF2-40B4-BE49-F238E27FC236}">
                  <a16:creationId xmlns:a16="http://schemas.microsoft.com/office/drawing/2014/main" id="{1CBBEEAE-C32D-4C15-8AFA-70898F982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9619" y="2604220"/>
              <a:ext cx="191639" cy="195158"/>
            </a:xfrm>
            <a:prstGeom prst="rect">
              <a:avLst/>
            </a:prstGeom>
          </p:spPr>
        </p:pic>
        <p:pic>
          <p:nvPicPr>
            <p:cNvPr id="288" name="Рисунок 287">
              <a:extLst>
                <a:ext uri="{FF2B5EF4-FFF2-40B4-BE49-F238E27FC236}">
                  <a16:creationId xmlns:a16="http://schemas.microsoft.com/office/drawing/2014/main" id="{1CBBEEAE-C32D-4C15-8AFA-70898F982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9833" y="615178"/>
              <a:ext cx="191639" cy="195158"/>
            </a:xfrm>
            <a:prstGeom prst="rect">
              <a:avLst/>
            </a:prstGeom>
          </p:spPr>
        </p:pic>
      </p:grpSp>
      <p:sp>
        <p:nvSpPr>
          <p:cNvPr id="308" name="TextBox 307"/>
          <p:cNvSpPr txBox="1"/>
          <p:nvPr/>
        </p:nvSpPr>
        <p:spPr>
          <a:xfrm>
            <a:off x="6266977" y="1023010"/>
            <a:ext cx="5725573" cy="1413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ПРОЕКТА:</a:t>
            </a:r>
          </a:p>
          <a:p>
            <a:pPr fontAlgn="base">
              <a:spcBef>
                <a:spcPts val="100"/>
              </a:spcBef>
            </a:pP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Получение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зимнего дизельного топлива с температурой помутнения минус 28℃</a:t>
            </a:r>
            <a:endParaRPr lang="ru-RU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ОСНОВНЫХ ЭТАПОВ:</a:t>
            </a: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2019-2025</a:t>
            </a:r>
            <a:endParaRPr lang="ru-RU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УСТАНОВКИ:</a:t>
            </a: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160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тыс. тонн в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год ДТЗ</a:t>
            </a:r>
            <a:endParaRPr lang="ru-RU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altLang="ru-RU" sz="10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ЕРС-ПОДРЯДЧИК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На стадии определение (тендер)</a:t>
            </a:r>
            <a:endParaRPr lang="ru-RU" sz="1000" b="1" dirty="0"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167" name="Рисунок 1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7086" y="4545132"/>
            <a:ext cx="5746634" cy="2077634"/>
          </a:xfrm>
          <a:prstGeom prst="rect">
            <a:avLst/>
          </a:prstGeom>
          <a:ln w="9525">
            <a:noFill/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6008924" y="1058231"/>
            <a:ext cx="331663" cy="1263717"/>
            <a:chOff x="112065" y="982089"/>
            <a:chExt cx="331663" cy="1216789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14355" y="982089"/>
              <a:ext cx="320199" cy="265150"/>
              <a:chOff x="136051" y="1391752"/>
              <a:chExt cx="419286" cy="434523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65254C21-239F-EE3D-D336-8D2B4C9077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6051" y="1391752"/>
                <a:ext cx="419286" cy="4345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8" name="Freeform 99"/>
              <p:cNvSpPr>
                <a:spLocks noEditPoints="1"/>
              </p:cNvSpPr>
              <p:nvPr/>
            </p:nvSpPr>
            <p:spPr bwMode="auto">
              <a:xfrm>
                <a:off x="199092" y="1465786"/>
                <a:ext cx="292599" cy="293167"/>
              </a:xfrm>
              <a:custGeom>
                <a:avLst/>
                <a:gdLst>
                  <a:gd name="T0" fmla="*/ 0 w 714"/>
                  <a:gd name="T1" fmla="*/ 357 h 715"/>
                  <a:gd name="T2" fmla="*/ 714 w 714"/>
                  <a:gd name="T3" fmla="*/ 357 h 715"/>
                  <a:gd name="T4" fmla="*/ 357 w 714"/>
                  <a:gd name="T5" fmla="*/ 14 h 715"/>
                  <a:gd name="T6" fmla="*/ 357 w 714"/>
                  <a:gd name="T7" fmla="*/ 701 h 715"/>
                  <a:gd name="T8" fmla="*/ 357 w 714"/>
                  <a:gd name="T9" fmla="*/ 14 h 715"/>
                  <a:gd name="T10" fmla="*/ 272 w 714"/>
                  <a:gd name="T11" fmla="*/ 358 h 715"/>
                  <a:gd name="T12" fmla="*/ 442 w 714"/>
                  <a:gd name="T13" fmla="*/ 358 h 715"/>
                  <a:gd name="T14" fmla="*/ 357 w 714"/>
                  <a:gd name="T15" fmla="*/ 287 h 715"/>
                  <a:gd name="T16" fmla="*/ 357 w 714"/>
                  <a:gd name="T17" fmla="*/ 428 h 715"/>
                  <a:gd name="T18" fmla="*/ 357 w 714"/>
                  <a:gd name="T19" fmla="*/ 287 h 715"/>
                  <a:gd name="T20" fmla="*/ 364 w 714"/>
                  <a:gd name="T21" fmla="*/ 7 h 715"/>
                  <a:gd name="T22" fmla="*/ 350 w 714"/>
                  <a:gd name="T23" fmla="*/ 7 h 715"/>
                  <a:gd name="T24" fmla="*/ 357 w 714"/>
                  <a:gd name="T25" fmla="*/ 111 h 715"/>
                  <a:gd name="T26" fmla="*/ 364 w 714"/>
                  <a:gd name="T27" fmla="*/ 708 h 715"/>
                  <a:gd name="T28" fmla="*/ 357 w 714"/>
                  <a:gd name="T29" fmla="*/ 604 h 715"/>
                  <a:gd name="T30" fmla="*/ 350 w 714"/>
                  <a:gd name="T31" fmla="*/ 708 h 715"/>
                  <a:gd name="T32" fmla="*/ 364 w 714"/>
                  <a:gd name="T33" fmla="*/ 708 h 715"/>
                  <a:gd name="T34" fmla="*/ 707 w 714"/>
                  <a:gd name="T35" fmla="*/ 351 h 715"/>
                  <a:gd name="T36" fmla="*/ 603 w 714"/>
                  <a:gd name="T37" fmla="*/ 358 h 715"/>
                  <a:gd name="T38" fmla="*/ 707 w 714"/>
                  <a:gd name="T39" fmla="*/ 365 h 715"/>
                  <a:gd name="T40" fmla="*/ 111 w 714"/>
                  <a:gd name="T41" fmla="*/ 358 h 715"/>
                  <a:gd name="T42" fmla="*/ 7 w 714"/>
                  <a:gd name="T43" fmla="*/ 351 h 715"/>
                  <a:gd name="T44" fmla="*/ 7 w 714"/>
                  <a:gd name="T45" fmla="*/ 365 h 715"/>
                  <a:gd name="T46" fmla="*/ 111 w 714"/>
                  <a:gd name="T47" fmla="*/ 358 h 715"/>
                  <a:gd name="T48" fmla="*/ 364 w 714"/>
                  <a:gd name="T49" fmla="*/ 249 h 715"/>
                  <a:gd name="T50" fmla="*/ 350 w 714"/>
                  <a:gd name="T51" fmla="*/ 249 h 715"/>
                  <a:gd name="T52" fmla="*/ 357 w 714"/>
                  <a:gd name="T53" fmla="*/ 286 h 715"/>
                  <a:gd name="T54" fmla="*/ 364 w 714"/>
                  <a:gd name="T55" fmla="*/ 466 h 715"/>
                  <a:gd name="T56" fmla="*/ 357 w 714"/>
                  <a:gd name="T57" fmla="*/ 429 h 715"/>
                  <a:gd name="T58" fmla="*/ 350 w 714"/>
                  <a:gd name="T59" fmla="*/ 466 h 715"/>
                  <a:gd name="T60" fmla="*/ 364 w 714"/>
                  <a:gd name="T61" fmla="*/ 466 h 715"/>
                  <a:gd name="T62" fmla="*/ 466 w 714"/>
                  <a:gd name="T63" fmla="*/ 351 h 715"/>
                  <a:gd name="T64" fmla="*/ 429 w 714"/>
                  <a:gd name="T65" fmla="*/ 358 h 715"/>
                  <a:gd name="T66" fmla="*/ 466 w 714"/>
                  <a:gd name="T67" fmla="*/ 365 h 715"/>
                  <a:gd name="T68" fmla="*/ 286 w 714"/>
                  <a:gd name="T69" fmla="*/ 358 h 715"/>
                  <a:gd name="T70" fmla="*/ 249 w 714"/>
                  <a:gd name="T71" fmla="*/ 351 h 715"/>
                  <a:gd name="T72" fmla="*/ 249 w 714"/>
                  <a:gd name="T73" fmla="*/ 365 h 715"/>
                  <a:gd name="T74" fmla="*/ 286 w 714"/>
                  <a:gd name="T75" fmla="*/ 358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4" h="715">
                    <a:moveTo>
                      <a:pt x="357" y="715"/>
                    </a:moveTo>
                    <a:cubicBezTo>
                      <a:pt x="160" y="715"/>
                      <a:pt x="0" y="554"/>
                      <a:pt x="0" y="357"/>
                    </a:cubicBezTo>
                    <a:cubicBezTo>
                      <a:pt x="0" y="161"/>
                      <a:pt x="160" y="0"/>
                      <a:pt x="357" y="0"/>
                    </a:cubicBezTo>
                    <a:cubicBezTo>
                      <a:pt x="554" y="0"/>
                      <a:pt x="714" y="161"/>
                      <a:pt x="714" y="357"/>
                    </a:cubicBezTo>
                    <a:cubicBezTo>
                      <a:pt x="714" y="554"/>
                      <a:pt x="554" y="715"/>
                      <a:pt x="357" y="715"/>
                    </a:cubicBezTo>
                    <a:close/>
                    <a:moveTo>
                      <a:pt x="357" y="14"/>
                    </a:moveTo>
                    <a:cubicBezTo>
                      <a:pt x="168" y="14"/>
                      <a:pt x="14" y="168"/>
                      <a:pt x="14" y="357"/>
                    </a:cubicBezTo>
                    <a:cubicBezTo>
                      <a:pt x="14" y="547"/>
                      <a:pt x="168" y="701"/>
                      <a:pt x="357" y="701"/>
                    </a:cubicBezTo>
                    <a:cubicBezTo>
                      <a:pt x="546" y="701"/>
                      <a:pt x="700" y="547"/>
                      <a:pt x="700" y="357"/>
                    </a:cubicBezTo>
                    <a:cubicBezTo>
                      <a:pt x="700" y="168"/>
                      <a:pt x="546" y="14"/>
                      <a:pt x="357" y="14"/>
                    </a:cubicBezTo>
                    <a:close/>
                    <a:moveTo>
                      <a:pt x="357" y="442"/>
                    </a:moveTo>
                    <a:cubicBezTo>
                      <a:pt x="310" y="442"/>
                      <a:pt x="272" y="404"/>
                      <a:pt x="272" y="358"/>
                    </a:cubicBezTo>
                    <a:cubicBezTo>
                      <a:pt x="272" y="311"/>
                      <a:pt x="310" y="273"/>
                      <a:pt x="357" y="273"/>
                    </a:cubicBezTo>
                    <a:cubicBezTo>
                      <a:pt x="404" y="273"/>
                      <a:pt x="442" y="311"/>
                      <a:pt x="442" y="358"/>
                    </a:cubicBezTo>
                    <a:cubicBezTo>
                      <a:pt x="442" y="404"/>
                      <a:pt x="404" y="442"/>
                      <a:pt x="357" y="442"/>
                    </a:cubicBezTo>
                    <a:close/>
                    <a:moveTo>
                      <a:pt x="357" y="287"/>
                    </a:moveTo>
                    <a:cubicBezTo>
                      <a:pt x="318" y="287"/>
                      <a:pt x="286" y="318"/>
                      <a:pt x="286" y="358"/>
                    </a:cubicBezTo>
                    <a:cubicBezTo>
                      <a:pt x="286" y="397"/>
                      <a:pt x="318" y="428"/>
                      <a:pt x="357" y="428"/>
                    </a:cubicBezTo>
                    <a:cubicBezTo>
                      <a:pt x="396" y="428"/>
                      <a:pt x="428" y="397"/>
                      <a:pt x="428" y="358"/>
                    </a:cubicBezTo>
                    <a:cubicBezTo>
                      <a:pt x="428" y="318"/>
                      <a:pt x="396" y="287"/>
                      <a:pt x="357" y="287"/>
                    </a:cubicBezTo>
                    <a:close/>
                    <a:moveTo>
                      <a:pt x="364" y="104"/>
                    </a:moveTo>
                    <a:cubicBezTo>
                      <a:pt x="364" y="7"/>
                      <a:pt x="364" y="7"/>
                      <a:pt x="364" y="7"/>
                    </a:cubicBezTo>
                    <a:cubicBezTo>
                      <a:pt x="364" y="4"/>
                      <a:pt x="361" y="0"/>
                      <a:pt x="357" y="0"/>
                    </a:cubicBezTo>
                    <a:cubicBezTo>
                      <a:pt x="353" y="0"/>
                      <a:pt x="350" y="4"/>
                      <a:pt x="350" y="7"/>
                    </a:cubicBezTo>
                    <a:cubicBezTo>
                      <a:pt x="350" y="104"/>
                      <a:pt x="350" y="104"/>
                      <a:pt x="350" y="104"/>
                    </a:cubicBezTo>
                    <a:cubicBezTo>
                      <a:pt x="350" y="108"/>
                      <a:pt x="353" y="111"/>
                      <a:pt x="357" y="111"/>
                    </a:cubicBezTo>
                    <a:cubicBezTo>
                      <a:pt x="361" y="111"/>
                      <a:pt x="364" y="108"/>
                      <a:pt x="364" y="104"/>
                    </a:cubicBezTo>
                    <a:close/>
                    <a:moveTo>
                      <a:pt x="364" y="708"/>
                    </a:moveTo>
                    <a:cubicBezTo>
                      <a:pt x="364" y="611"/>
                      <a:pt x="364" y="611"/>
                      <a:pt x="364" y="611"/>
                    </a:cubicBezTo>
                    <a:cubicBezTo>
                      <a:pt x="364" y="607"/>
                      <a:pt x="361" y="604"/>
                      <a:pt x="357" y="604"/>
                    </a:cubicBezTo>
                    <a:cubicBezTo>
                      <a:pt x="353" y="604"/>
                      <a:pt x="350" y="607"/>
                      <a:pt x="350" y="611"/>
                    </a:cubicBezTo>
                    <a:cubicBezTo>
                      <a:pt x="350" y="708"/>
                      <a:pt x="350" y="708"/>
                      <a:pt x="350" y="708"/>
                    </a:cubicBezTo>
                    <a:cubicBezTo>
                      <a:pt x="350" y="711"/>
                      <a:pt x="353" y="715"/>
                      <a:pt x="357" y="715"/>
                    </a:cubicBezTo>
                    <a:cubicBezTo>
                      <a:pt x="361" y="715"/>
                      <a:pt x="364" y="711"/>
                      <a:pt x="364" y="708"/>
                    </a:cubicBezTo>
                    <a:close/>
                    <a:moveTo>
                      <a:pt x="714" y="358"/>
                    </a:moveTo>
                    <a:cubicBezTo>
                      <a:pt x="714" y="354"/>
                      <a:pt x="711" y="351"/>
                      <a:pt x="707" y="351"/>
                    </a:cubicBezTo>
                    <a:cubicBezTo>
                      <a:pt x="610" y="351"/>
                      <a:pt x="610" y="351"/>
                      <a:pt x="610" y="351"/>
                    </a:cubicBezTo>
                    <a:cubicBezTo>
                      <a:pt x="606" y="351"/>
                      <a:pt x="603" y="354"/>
                      <a:pt x="603" y="358"/>
                    </a:cubicBezTo>
                    <a:cubicBezTo>
                      <a:pt x="603" y="361"/>
                      <a:pt x="606" y="365"/>
                      <a:pt x="610" y="365"/>
                    </a:cubicBezTo>
                    <a:cubicBezTo>
                      <a:pt x="707" y="365"/>
                      <a:pt x="707" y="365"/>
                      <a:pt x="707" y="365"/>
                    </a:cubicBezTo>
                    <a:cubicBezTo>
                      <a:pt x="711" y="365"/>
                      <a:pt x="714" y="361"/>
                      <a:pt x="714" y="358"/>
                    </a:cubicBezTo>
                    <a:close/>
                    <a:moveTo>
                      <a:pt x="111" y="358"/>
                    </a:moveTo>
                    <a:cubicBezTo>
                      <a:pt x="111" y="354"/>
                      <a:pt x="108" y="351"/>
                      <a:pt x="104" y="351"/>
                    </a:cubicBezTo>
                    <a:cubicBezTo>
                      <a:pt x="7" y="351"/>
                      <a:pt x="7" y="351"/>
                      <a:pt x="7" y="351"/>
                    </a:cubicBezTo>
                    <a:cubicBezTo>
                      <a:pt x="3" y="351"/>
                      <a:pt x="0" y="354"/>
                      <a:pt x="0" y="358"/>
                    </a:cubicBezTo>
                    <a:cubicBezTo>
                      <a:pt x="0" y="361"/>
                      <a:pt x="3" y="365"/>
                      <a:pt x="7" y="365"/>
                    </a:cubicBezTo>
                    <a:cubicBezTo>
                      <a:pt x="104" y="365"/>
                      <a:pt x="104" y="365"/>
                      <a:pt x="104" y="365"/>
                    </a:cubicBezTo>
                    <a:cubicBezTo>
                      <a:pt x="108" y="365"/>
                      <a:pt x="111" y="361"/>
                      <a:pt x="111" y="358"/>
                    </a:cubicBezTo>
                    <a:close/>
                    <a:moveTo>
                      <a:pt x="364" y="279"/>
                    </a:moveTo>
                    <a:cubicBezTo>
                      <a:pt x="364" y="249"/>
                      <a:pt x="364" y="249"/>
                      <a:pt x="364" y="249"/>
                    </a:cubicBezTo>
                    <a:cubicBezTo>
                      <a:pt x="364" y="245"/>
                      <a:pt x="361" y="242"/>
                      <a:pt x="357" y="242"/>
                    </a:cubicBezTo>
                    <a:cubicBezTo>
                      <a:pt x="353" y="242"/>
                      <a:pt x="350" y="245"/>
                      <a:pt x="350" y="24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350" y="283"/>
                      <a:pt x="353" y="286"/>
                      <a:pt x="357" y="286"/>
                    </a:cubicBezTo>
                    <a:cubicBezTo>
                      <a:pt x="361" y="286"/>
                      <a:pt x="364" y="283"/>
                      <a:pt x="364" y="279"/>
                    </a:cubicBezTo>
                    <a:close/>
                    <a:moveTo>
                      <a:pt x="364" y="466"/>
                    </a:moveTo>
                    <a:cubicBezTo>
                      <a:pt x="364" y="436"/>
                      <a:pt x="364" y="436"/>
                      <a:pt x="364" y="436"/>
                    </a:cubicBezTo>
                    <a:cubicBezTo>
                      <a:pt x="364" y="432"/>
                      <a:pt x="361" y="429"/>
                      <a:pt x="357" y="429"/>
                    </a:cubicBezTo>
                    <a:cubicBezTo>
                      <a:pt x="353" y="429"/>
                      <a:pt x="350" y="432"/>
                      <a:pt x="350" y="436"/>
                    </a:cubicBezTo>
                    <a:cubicBezTo>
                      <a:pt x="350" y="466"/>
                      <a:pt x="350" y="466"/>
                      <a:pt x="350" y="466"/>
                    </a:cubicBezTo>
                    <a:cubicBezTo>
                      <a:pt x="350" y="470"/>
                      <a:pt x="353" y="473"/>
                      <a:pt x="357" y="473"/>
                    </a:cubicBezTo>
                    <a:cubicBezTo>
                      <a:pt x="361" y="473"/>
                      <a:pt x="364" y="470"/>
                      <a:pt x="364" y="466"/>
                    </a:cubicBezTo>
                    <a:close/>
                    <a:moveTo>
                      <a:pt x="473" y="358"/>
                    </a:moveTo>
                    <a:cubicBezTo>
                      <a:pt x="473" y="354"/>
                      <a:pt x="470" y="351"/>
                      <a:pt x="466" y="351"/>
                    </a:cubicBezTo>
                    <a:cubicBezTo>
                      <a:pt x="436" y="351"/>
                      <a:pt x="436" y="351"/>
                      <a:pt x="436" y="351"/>
                    </a:cubicBezTo>
                    <a:cubicBezTo>
                      <a:pt x="432" y="351"/>
                      <a:pt x="429" y="354"/>
                      <a:pt x="429" y="358"/>
                    </a:cubicBezTo>
                    <a:cubicBezTo>
                      <a:pt x="429" y="361"/>
                      <a:pt x="432" y="365"/>
                      <a:pt x="436" y="365"/>
                    </a:cubicBezTo>
                    <a:cubicBezTo>
                      <a:pt x="466" y="365"/>
                      <a:pt x="466" y="365"/>
                      <a:pt x="466" y="365"/>
                    </a:cubicBezTo>
                    <a:cubicBezTo>
                      <a:pt x="470" y="365"/>
                      <a:pt x="473" y="361"/>
                      <a:pt x="473" y="358"/>
                    </a:cubicBezTo>
                    <a:close/>
                    <a:moveTo>
                      <a:pt x="286" y="358"/>
                    </a:moveTo>
                    <a:cubicBezTo>
                      <a:pt x="286" y="354"/>
                      <a:pt x="282" y="351"/>
                      <a:pt x="279" y="351"/>
                    </a:cubicBezTo>
                    <a:cubicBezTo>
                      <a:pt x="249" y="351"/>
                      <a:pt x="249" y="351"/>
                      <a:pt x="249" y="351"/>
                    </a:cubicBezTo>
                    <a:cubicBezTo>
                      <a:pt x="245" y="351"/>
                      <a:pt x="242" y="354"/>
                      <a:pt x="242" y="358"/>
                    </a:cubicBezTo>
                    <a:cubicBezTo>
                      <a:pt x="242" y="361"/>
                      <a:pt x="245" y="365"/>
                      <a:pt x="249" y="365"/>
                    </a:cubicBezTo>
                    <a:cubicBezTo>
                      <a:pt x="279" y="365"/>
                      <a:pt x="279" y="365"/>
                      <a:pt x="279" y="365"/>
                    </a:cubicBezTo>
                    <a:cubicBezTo>
                      <a:pt x="282" y="365"/>
                      <a:pt x="286" y="361"/>
                      <a:pt x="286" y="3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2065" y="1298889"/>
              <a:ext cx="320197" cy="265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112066" y="1338896"/>
              <a:ext cx="320197" cy="547810"/>
              <a:chOff x="54053" y="1014778"/>
              <a:chExt cx="253615" cy="520642"/>
            </a:xfrm>
          </p:grpSpPr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65254C21-239F-EE3D-D336-8D2B4C9077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4053" y="1283420"/>
                <a:ext cx="253615" cy="25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6" name="Freeform 98"/>
              <p:cNvSpPr>
                <a:spLocks noEditPoints="1"/>
              </p:cNvSpPr>
              <p:nvPr/>
            </p:nvSpPr>
            <p:spPr bwMode="auto">
              <a:xfrm>
                <a:off x="86898" y="1014778"/>
                <a:ext cx="180000" cy="180000"/>
              </a:xfrm>
              <a:custGeom>
                <a:avLst/>
                <a:gdLst>
                  <a:gd name="T0" fmla="*/ 486 w 714"/>
                  <a:gd name="T1" fmla="*/ 214 h 715"/>
                  <a:gd name="T2" fmla="*/ 375 w 714"/>
                  <a:gd name="T3" fmla="*/ 329 h 715"/>
                  <a:gd name="T4" fmla="*/ 357 w 714"/>
                  <a:gd name="T5" fmla="*/ 324 h 715"/>
                  <a:gd name="T6" fmla="*/ 342 w 714"/>
                  <a:gd name="T7" fmla="*/ 327 h 715"/>
                  <a:gd name="T8" fmla="*/ 183 w 714"/>
                  <a:gd name="T9" fmla="*/ 124 h 715"/>
                  <a:gd name="T10" fmla="*/ 173 w 714"/>
                  <a:gd name="T11" fmla="*/ 123 h 715"/>
                  <a:gd name="T12" fmla="*/ 172 w 714"/>
                  <a:gd name="T13" fmla="*/ 133 h 715"/>
                  <a:gd name="T14" fmla="*/ 331 w 714"/>
                  <a:gd name="T15" fmla="*/ 336 h 715"/>
                  <a:gd name="T16" fmla="*/ 323 w 714"/>
                  <a:gd name="T17" fmla="*/ 358 h 715"/>
                  <a:gd name="T18" fmla="*/ 357 w 714"/>
                  <a:gd name="T19" fmla="*/ 391 h 715"/>
                  <a:gd name="T20" fmla="*/ 390 w 714"/>
                  <a:gd name="T21" fmla="*/ 358 h 715"/>
                  <a:gd name="T22" fmla="*/ 385 w 714"/>
                  <a:gd name="T23" fmla="*/ 339 h 715"/>
                  <a:gd name="T24" fmla="*/ 496 w 714"/>
                  <a:gd name="T25" fmla="*/ 223 h 715"/>
                  <a:gd name="T26" fmla="*/ 496 w 714"/>
                  <a:gd name="T27" fmla="*/ 213 h 715"/>
                  <a:gd name="T28" fmla="*/ 486 w 714"/>
                  <a:gd name="T29" fmla="*/ 214 h 715"/>
                  <a:gd name="T30" fmla="*/ 357 w 714"/>
                  <a:gd name="T31" fmla="*/ 377 h 715"/>
                  <a:gd name="T32" fmla="*/ 337 w 714"/>
                  <a:gd name="T33" fmla="*/ 358 h 715"/>
                  <a:gd name="T34" fmla="*/ 357 w 714"/>
                  <a:gd name="T35" fmla="*/ 338 h 715"/>
                  <a:gd name="T36" fmla="*/ 376 w 714"/>
                  <a:gd name="T37" fmla="*/ 358 h 715"/>
                  <a:gd name="T38" fmla="*/ 357 w 714"/>
                  <a:gd name="T39" fmla="*/ 377 h 715"/>
                  <a:gd name="T40" fmla="*/ 714 w 714"/>
                  <a:gd name="T41" fmla="*/ 358 h 715"/>
                  <a:gd name="T42" fmla="*/ 714 w 714"/>
                  <a:gd name="T43" fmla="*/ 358 h 715"/>
                  <a:gd name="T44" fmla="*/ 357 w 714"/>
                  <a:gd name="T45" fmla="*/ 0 h 715"/>
                  <a:gd name="T46" fmla="*/ 357 w 714"/>
                  <a:gd name="T47" fmla="*/ 0 h 715"/>
                  <a:gd name="T48" fmla="*/ 357 w 714"/>
                  <a:gd name="T49" fmla="*/ 0 h 715"/>
                  <a:gd name="T50" fmla="*/ 357 w 714"/>
                  <a:gd name="T51" fmla="*/ 0 h 715"/>
                  <a:gd name="T52" fmla="*/ 0 w 714"/>
                  <a:gd name="T53" fmla="*/ 358 h 715"/>
                  <a:gd name="T54" fmla="*/ 0 w 714"/>
                  <a:gd name="T55" fmla="*/ 358 h 715"/>
                  <a:gd name="T56" fmla="*/ 0 w 714"/>
                  <a:gd name="T57" fmla="*/ 358 h 715"/>
                  <a:gd name="T58" fmla="*/ 0 w 714"/>
                  <a:gd name="T59" fmla="*/ 358 h 715"/>
                  <a:gd name="T60" fmla="*/ 357 w 714"/>
                  <a:gd name="T61" fmla="*/ 715 h 715"/>
                  <a:gd name="T62" fmla="*/ 357 w 714"/>
                  <a:gd name="T63" fmla="*/ 715 h 715"/>
                  <a:gd name="T64" fmla="*/ 357 w 714"/>
                  <a:gd name="T65" fmla="*/ 715 h 715"/>
                  <a:gd name="T66" fmla="*/ 357 w 714"/>
                  <a:gd name="T67" fmla="*/ 715 h 715"/>
                  <a:gd name="T68" fmla="*/ 714 w 714"/>
                  <a:gd name="T69" fmla="*/ 358 h 715"/>
                  <a:gd name="T70" fmla="*/ 714 w 714"/>
                  <a:gd name="T71" fmla="*/ 358 h 715"/>
                  <a:gd name="T72" fmla="*/ 364 w 714"/>
                  <a:gd name="T73" fmla="*/ 700 h 715"/>
                  <a:gd name="T74" fmla="*/ 364 w 714"/>
                  <a:gd name="T75" fmla="*/ 662 h 715"/>
                  <a:gd name="T76" fmla="*/ 357 w 714"/>
                  <a:gd name="T77" fmla="*/ 655 h 715"/>
                  <a:gd name="T78" fmla="*/ 350 w 714"/>
                  <a:gd name="T79" fmla="*/ 662 h 715"/>
                  <a:gd name="T80" fmla="*/ 350 w 714"/>
                  <a:gd name="T81" fmla="*/ 700 h 715"/>
                  <a:gd name="T82" fmla="*/ 14 w 714"/>
                  <a:gd name="T83" fmla="*/ 365 h 715"/>
                  <a:gd name="T84" fmla="*/ 52 w 714"/>
                  <a:gd name="T85" fmla="*/ 365 h 715"/>
                  <a:gd name="T86" fmla="*/ 59 w 714"/>
                  <a:gd name="T87" fmla="*/ 358 h 715"/>
                  <a:gd name="T88" fmla="*/ 52 w 714"/>
                  <a:gd name="T89" fmla="*/ 351 h 715"/>
                  <a:gd name="T90" fmla="*/ 14 w 714"/>
                  <a:gd name="T91" fmla="*/ 351 h 715"/>
                  <a:gd name="T92" fmla="*/ 350 w 714"/>
                  <a:gd name="T93" fmla="*/ 15 h 715"/>
                  <a:gd name="T94" fmla="*/ 350 w 714"/>
                  <a:gd name="T95" fmla="*/ 53 h 715"/>
                  <a:gd name="T96" fmla="*/ 357 w 714"/>
                  <a:gd name="T97" fmla="*/ 60 h 715"/>
                  <a:gd name="T98" fmla="*/ 364 w 714"/>
                  <a:gd name="T99" fmla="*/ 53 h 715"/>
                  <a:gd name="T100" fmla="*/ 364 w 714"/>
                  <a:gd name="T101" fmla="*/ 15 h 715"/>
                  <a:gd name="T102" fmla="*/ 699 w 714"/>
                  <a:gd name="T103" fmla="*/ 351 h 715"/>
                  <a:gd name="T104" fmla="*/ 661 w 714"/>
                  <a:gd name="T105" fmla="*/ 351 h 715"/>
                  <a:gd name="T106" fmla="*/ 654 w 714"/>
                  <a:gd name="T107" fmla="*/ 358 h 715"/>
                  <a:gd name="T108" fmla="*/ 661 w 714"/>
                  <a:gd name="T109" fmla="*/ 365 h 715"/>
                  <a:gd name="T110" fmla="*/ 699 w 714"/>
                  <a:gd name="T111" fmla="*/ 365 h 715"/>
                  <a:gd name="T112" fmla="*/ 364 w 714"/>
                  <a:gd name="T113" fmla="*/ 700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4" h="715">
                    <a:moveTo>
                      <a:pt x="486" y="214"/>
                    </a:moveTo>
                    <a:cubicBezTo>
                      <a:pt x="375" y="329"/>
                      <a:pt x="375" y="329"/>
                      <a:pt x="375" y="329"/>
                    </a:cubicBezTo>
                    <a:cubicBezTo>
                      <a:pt x="369" y="326"/>
                      <a:pt x="363" y="324"/>
                      <a:pt x="357" y="324"/>
                    </a:cubicBezTo>
                    <a:cubicBezTo>
                      <a:pt x="351" y="324"/>
                      <a:pt x="346" y="325"/>
                      <a:pt x="342" y="327"/>
                    </a:cubicBezTo>
                    <a:cubicBezTo>
                      <a:pt x="183" y="124"/>
                      <a:pt x="183" y="124"/>
                      <a:pt x="183" y="124"/>
                    </a:cubicBezTo>
                    <a:cubicBezTo>
                      <a:pt x="180" y="121"/>
                      <a:pt x="176" y="121"/>
                      <a:pt x="173" y="123"/>
                    </a:cubicBezTo>
                    <a:cubicBezTo>
                      <a:pt x="170" y="126"/>
                      <a:pt x="169" y="130"/>
                      <a:pt x="172" y="133"/>
                    </a:cubicBezTo>
                    <a:cubicBezTo>
                      <a:pt x="331" y="336"/>
                      <a:pt x="331" y="336"/>
                      <a:pt x="331" y="336"/>
                    </a:cubicBezTo>
                    <a:cubicBezTo>
                      <a:pt x="326" y="342"/>
                      <a:pt x="323" y="349"/>
                      <a:pt x="323" y="358"/>
                    </a:cubicBezTo>
                    <a:cubicBezTo>
                      <a:pt x="323" y="376"/>
                      <a:pt x="338" y="391"/>
                      <a:pt x="357" y="391"/>
                    </a:cubicBezTo>
                    <a:cubicBezTo>
                      <a:pt x="375" y="391"/>
                      <a:pt x="390" y="376"/>
                      <a:pt x="390" y="358"/>
                    </a:cubicBezTo>
                    <a:cubicBezTo>
                      <a:pt x="390" y="351"/>
                      <a:pt x="388" y="344"/>
                      <a:pt x="385" y="339"/>
                    </a:cubicBezTo>
                    <a:cubicBezTo>
                      <a:pt x="496" y="223"/>
                      <a:pt x="496" y="223"/>
                      <a:pt x="496" y="223"/>
                    </a:cubicBezTo>
                    <a:cubicBezTo>
                      <a:pt x="499" y="220"/>
                      <a:pt x="499" y="216"/>
                      <a:pt x="496" y="213"/>
                    </a:cubicBezTo>
                    <a:cubicBezTo>
                      <a:pt x="493" y="211"/>
                      <a:pt x="489" y="211"/>
                      <a:pt x="486" y="214"/>
                    </a:cubicBezTo>
                    <a:close/>
                    <a:moveTo>
                      <a:pt x="357" y="377"/>
                    </a:moveTo>
                    <a:cubicBezTo>
                      <a:pt x="346" y="377"/>
                      <a:pt x="337" y="368"/>
                      <a:pt x="337" y="358"/>
                    </a:cubicBezTo>
                    <a:cubicBezTo>
                      <a:pt x="337" y="347"/>
                      <a:pt x="346" y="338"/>
                      <a:pt x="357" y="338"/>
                    </a:cubicBezTo>
                    <a:cubicBezTo>
                      <a:pt x="368" y="338"/>
                      <a:pt x="376" y="347"/>
                      <a:pt x="376" y="358"/>
                    </a:cubicBezTo>
                    <a:cubicBezTo>
                      <a:pt x="376" y="368"/>
                      <a:pt x="368" y="377"/>
                      <a:pt x="357" y="377"/>
                    </a:cubicBezTo>
                    <a:close/>
                    <a:moveTo>
                      <a:pt x="714" y="358"/>
                    </a:moveTo>
                    <a:cubicBezTo>
                      <a:pt x="714" y="358"/>
                      <a:pt x="714" y="358"/>
                      <a:pt x="714" y="358"/>
                    </a:cubicBezTo>
                    <a:cubicBezTo>
                      <a:pt x="714" y="161"/>
                      <a:pt x="553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160" y="0"/>
                      <a:pt x="0" y="161"/>
                      <a:pt x="0" y="358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554"/>
                      <a:pt x="160" y="715"/>
                      <a:pt x="357" y="715"/>
                    </a:cubicBezTo>
                    <a:cubicBezTo>
                      <a:pt x="357" y="715"/>
                      <a:pt x="357" y="715"/>
                      <a:pt x="357" y="715"/>
                    </a:cubicBezTo>
                    <a:cubicBezTo>
                      <a:pt x="357" y="715"/>
                      <a:pt x="357" y="715"/>
                      <a:pt x="357" y="715"/>
                    </a:cubicBezTo>
                    <a:cubicBezTo>
                      <a:pt x="357" y="715"/>
                      <a:pt x="357" y="715"/>
                      <a:pt x="357" y="715"/>
                    </a:cubicBezTo>
                    <a:cubicBezTo>
                      <a:pt x="553" y="715"/>
                      <a:pt x="714" y="554"/>
                      <a:pt x="714" y="358"/>
                    </a:cubicBezTo>
                    <a:cubicBezTo>
                      <a:pt x="714" y="358"/>
                      <a:pt x="714" y="358"/>
                      <a:pt x="714" y="358"/>
                    </a:cubicBezTo>
                    <a:close/>
                    <a:moveTo>
                      <a:pt x="364" y="700"/>
                    </a:moveTo>
                    <a:cubicBezTo>
                      <a:pt x="364" y="662"/>
                      <a:pt x="364" y="662"/>
                      <a:pt x="364" y="662"/>
                    </a:cubicBezTo>
                    <a:cubicBezTo>
                      <a:pt x="364" y="658"/>
                      <a:pt x="360" y="655"/>
                      <a:pt x="357" y="655"/>
                    </a:cubicBezTo>
                    <a:cubicBezTo>
                      <a:pt x="353" y="655"/>
                      <a:pt x="350" y="658"/>
                      <a:pt x="350" y="662"/>
                    </a:cubicBezTo>
                    <a:cubicBezTo>
                      <a:pt x="350" y="700"/>
                      <a:pt x="350" y="700"/>
                      <a:pt x="350" y="700"/>
                    </a:cubicBezTo>
                    <a:cubicBezTo>
                      <a:pt x="166" y="697"/>
                      <a:pt x="17" y="548"/>
                      <a:pt x="14" y="365"/>
                    </a:cubicBezTo>
                    <a:cubicBezTo>
                      <a:pt x="52" y="365"/>
                      <a:pt x="52" y="365"/>
                      <a:pt x="52" y="365"/>
                    </a:cubicBezTo>
                    <a:cubicBezTo>
                      <a:pt x="56" y="365"/>
                      <a:pt x="59" y="361"/>
                      <a:pt x="59" y="358"/>
                    </a:cubicBezTo>
                    <a:cubicBezTo>
                      <a:pt x="59" y="354"/>
                      <a:pt x="56" y="351"/>
                      <a:pt x="52" y="351"/>
                    </a:cubicBezTo>
                    <a:cubicBezTo>
                      <a:pt x="14" y="351"/>
                      <a:pt x="14" y="351"/>
                      <a:pt x="14" y="351"/>
                    </a:cubicBezTo>
                    <a:cubicBezTo>
                      <a:pt x="17" y="167"/>
                      <a:pt x="166" y="18"/>
                      <a:pt x="350" y="15"/>
                    </a:cubicBezTo>
                    <a:cubicBezTo>
                      <a:pt x="350" y="53"/>
                      <a:pt x="350" y="53"/>
                      <a:pt x="350" y="53"/>
                    </a:cubicBezTo>
                    <a:cubicBezTo>
                      <a:pt x="350" y="57"/>
                      <a:pt x="353" y="60"/>
                      <a:pt x="357" y="60"/>
                    </a:cubicBezTo>
                    <a:cubicBezTo>
                      <a:pt x="360" y="60"/>
                      <a:pt x="364" y="57"/>
                      <a:pt x="364" y="53"/>
                    </a:cubicBezTo>
                    <a:cubicBezTo>
                      <a:pt x="364" y="15"/>
                      <a:pt x="364" y="15"/>
                      <a:pt x="364" y="15"/>
                    </a:cubicBezTo>
                    <a:cubicBezTo>
                      <a:pt x="547" y="18"/>
                      <a:pt x="696" y="167"/>
                      <a:pt x="699" y="351"/>
                    </a:cubicBezTo>
                    <a:cubicBezTo>
                      <a:pt x="661" y="351"/>
                      <a:pt x="661" y="351"/>
                      <a:pt x="661" y="351"/>
                    </a:cubicBezTo>
                    <a:cubicBezTo>
                      <a:pt x="657" y="351"/>
                      <a:pt x="654" y="354"/>
                      <a:pt x="654" y="358"/>
                    </a:cubicBezTo>
                    <a:cubicBezTo>
                      <a:pt x="654" y="361"/>
                      <a:pt x="657" y="365"/>
                      <a:pt x="661" y="365"/>
                    </a:cubicBezTo>
                    <a:cubicBezTo>
                      <a:pt x="699" y="365"/>
                      <a:pt x="699" y="365"/>
                      <a:pt x="699" y="365"/>
                    </a:cubicBezTo>
                    <a:cubicBezTo>
                      <a:pt x="696" y="548"/>
                      <a:pt x="547" y="697"/>
                      <a:pt x="364" y="7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123531" y="1655872"/>
              <a:ext cx="320197" cy="543006"/>
              <a:chOff x="67778" y="1369834"/>
              <a:chExt cx="253615" cy="516076"/>
            </a:xfrm>
          </p:grpSpPr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65254C21-239F-EE3D-D336-8D2B4C9077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7778" y="1633910"/>
                <a:ext cx="253615" cy="25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4" name="Freeform 123"/>
              <p:cNvSpPr>
                <a:spLocks noEditPoints="1"/>
              </p:cNvSpPr>
              <p:nvPr/>
            </p:nvSpPr>
            <p:spPr bwMode="auto">
              <a:xfrm>
                <a:off x="87893" y="1369834"/>
                <a:ext cx="177546" cy="166821"/>
              </a:xfrm>
              <a:custGeom>
                <a:avLst/>
                <a:gdLst>
                  <a:gd name="T0" fmla="*/ 529 w 676"/>
                  <a:gd name="T1" fmla="*/ 279 h 678"/>
                  <a:gd name="T2" fmla="*/ 431 w 676"/>
                  <a:gd name="T3" fmla="*/ 293 h 678"/>
                  <a:gd name="T4" fmla="*/ 409 w 676"/>
                  <a:gd name="T5" fmla="*/ 210 h 678"/>
                  <a:gd name="T6" fmla="*/ 367 w 676"/>
                  <a:gd name="T7" fmla="*/ 125 h 678"/>
                  <a:gd name="T8" fmla="*/ 401 w 676"/>
                  <a:gd name="T9" fmla="*/ 58 h 678"/>
                  <a:gd name="T10" fmla="*/ 504 w 676"/>
                  <a:gd name="T11" fmla="*/ 6 h 678"/>
                  <a:gd name="T12" fmla="*/ 579 w 676"/>
                  <a:gd name="T13" fmla="*/ 18 h 678"/>
                  <a:gd name="T14" fmla="*/ 659 w 676"/>
                  <a:gd name="T15" fmla="*/ 100 h 678"/>
                  <a:gd name="T16" fmla="*/ 676 w 676"/>
                  <a:gd name="T17" fmla="*/ 169 h 678"/>
                  <a:gd name="T18" fmla="*/ 605 w 676"/>
                  <a:gd name="T19" fmla="*/ 241 h 678"/>
                  <a:gd name="T20" fmla="*/ 558 w 676"/>
                  <a:gd name="T21" fmla="*/ 314 h 678"/>
                  <a:gd name="T22" fmla="*/ 539 w 676"/>
                  <a:gd name="T23" fmla="*/ 267 h 678"/>
                  <a:gd name="T24" fmla="*/ 590 w 676"/>
                  <a:gd name="T25" fmla="*/ 242 h 678"/>
                  <a:gd name="T26" fmla="*/ 626 w 676"/>
                  <a:gd name="T27" fmla="*/ 172 h 678"/>
                  <a:gd name="T28" fmla="*/ 655 w 676"/>
                  <a:gd name="T29" fmla="*/ 114 h 678"/>
                  <a:gd name="T30" fmla="*/ 566 w 676"/>
                  <a:gd name="T31" fmla="*/ 67 h 678"/>
                  <a:gd name="T32" fmla="*/ 517 w 676"/>
                  <a:gd name="T33" fmla="*/ 15 h 678"/>
                  <a:gd name="T34" fmla="*/ 500 w 676"/>
                  <a:gd name="T35" fmla="*/ 56 h 678"/>
                  <a:gd name="T36" fmla="*/ 401 w 676"/>
                  <a:gd name="T37" fmla="*/ 73 h 678"/>
                  <a:gd name="T38" fmla="*/ 413 w 676"/>
                  <a:gd name="T39" fmla="*/ 144 h 678"/>
                  <a:gd name="T40" fmla="*/ 422 w 676"/>
                  <a:gd name="T41" fmla="*/ 215 h 678"/>
                  <a:gd name="T42" fmla="*/ 463 w 676"/>
                  <a:gd name="T43" fmla="*/ 255 h 678"/>
                  <a:gd name="T44" fmla="*/ 532 w 676"/>
                  <a:gd name="T45" fmla="*/ 264 h 678"/>
                  <a:gd name="T46" fmla="*/ 478 w 676"/>
                  <a:gd name="T47" fmla="*/ 160 h 678"/>
                  <a:gd name="T48" fmla="*/ 517 w 676"/>
                  <a:gd name="T49" fmla="*/ 199 h 678"/>
                  <a:gd name="T50" fmla="*/ 517 w 676"/>
                  <a:gd name="T51" fmla="*/ 185 h 678"/>
                  <a:gd name="T52" fmla="*/ 258 w 676"/>
                  <a:gd name="T53" fmla="*/ 678 h 678"/>
                  <a:gd name="T54" fmla="*/ 233 w 676"/>
                  <a:gd name="T55" fmla="*/ 615 h 678"/>
                  <a:gd name="T56" fmla="*/ 105 w 676"/>
                  <a:gd name="T57" fmla="*/ 628 h 678"/>
                  <a:gd name="T58" fmla="*/ 90 w 676"/>
                  <a:gd name="T59" fmla="*/ 522 h 678"/>
                  <a:gd name="T60" fmla="*/ 0 w 676"/>
                  <a:gd name="T61" fmla="*/ 424 h 678"/>
                  <a:gd name="T62" fmla="*/ 14 w 676"/>
                  <a:gd name="T63" fmla="*/ 350 h 678"/>
                  <a:gd name="T64" fmla="*/ 91 w 676"/>
                  <a:gd name="T65" fmla="*/ 229 h 678"/>
                  <a:gd name="T66" fmla="*/ 159 w 676"/>
                  <a:gd name="T67" fmla="*/ 185 h 678"/>
                  <a:gd name="T68" fmla="*/ 276 w 676"/>
                  <a:gd name="T69" fmla="*/ 222 h 678"/>
                  <a:gd name="T70" fmla="*/ 378 w 676"/>
                  <a:gd name="T71" fmla="*/ 190 h 678"/>
                  <a:gd name="T72" fmla="*/ 423 w 676"/>
                  <a:gd name="T73" fmla="*/ 310 h 678"/>
                  <a:gd name="T74" fmla="*/ 513 w 676"/>
                  <a:gd name="T75" fmla="*/ 370 h 678"/>
                  <a:gd name="T76" fmla="*/ 456 w 676"/>
                  <a:gd name="T77" fmla="*/ 419 h 678"/>
                  <a:gd name="T78" fmla="*/ 494 w 676"/>
                  <a:gd name="T79" fmla="*/ 527 h 678"/>
                  <a:gd name="T80" fmla="*/ 393 w 676"/>
                  <a:gd name="T81" fmla="*/ 564 h 678"/>
                  <a:gd name="T82" fmla="*/ 325 w 676"/>
                  <a:gd name="T83" fmla="*/ 669 h 678"/>
                  <a:gd name="T84" fmla="*/ 165 w 676"/>
                  <a:gd name="T85" fmla="*/ 577 h 678"/>
                  <a:gd name="T86" fmla="*/ 261 w 676"/>
                  <a:gd name="T87" fmla="*/ 664 h 678"/>
                  <a:gd name="T88" fmla="*/ 323 w 676"/>
                  <a:gd name="T89" fmla="*/ 591 h 678"/>
                  <a:gd name="T90" fmla="*/ 449 w 676"/>
                  <a:gd name="T91" fmla="*/ 573 h 678"/>
                  <a:gd name="T92" fmla="*/ 432 w 676"/>
                  <a:gd name="T93" fmla="*/ 479 h 678"/>
                  <a:gd name="T94" fmla="*/ 445 w 676"/>
                  <a:gd name="T95" fmla="*/ 396 h 678"/>
                  <a:gd name="T96" fmla="*/ 421 w 676"/>
                  <a:gd name="T97" fmla="*/ 325 h 678"/>
                  <a:gd name="T98" fmla="*/ 356 w 676"/>
                  <a:gd name="T99" fmla="*/ 258 h 678"/>
                  <a:gd name="T100" fmla="*/ 286 w 676"/>
                  <a:gd name="T101" fmla="*/ 233 h 678"/>
                  <a:gd name="T102" fmla="*/ 199 w 676"/>
                  <a:gd name="T103" fmla="*/ 245 h 678"/>
                  <a:gd name="T104" fmla="*/ 106 w 676"/>
                  <a:gd name="T105" fmla="*/ 228 h 678"/>
                  <a:gd name="T106" fmla="*/ 85 w 676"/>
                  <a:gd name="T107" fmla="*/ 357 h 678"/>
                  <a:gd name="T108" fmla="*/ 14 w 676"/>
                  <a:gd name="T109" fmla="*/ 419 h 678"/>
                  <a:gd name="T110" fmla="*/ 104 w 676"/>
                  <a:gd name="T111" fmla="*/ 519 h 678"/>
                  <a:gd name="T112" fmla="*/ 109 w 676"/>
                  <a:gd name="T113" fmla="*/ 613 h 678"/>
                  <a:gd name="T114" fmla="*/ 258 w 676"/>
                  <a:gd name="T115" fmla="*/ 484 h 678"/>
                  <a:gd name="T116" fmla="*/ 323 w 676"/>
                  <a:gd name="T117" fmla="*/ 419 h 678"/>
                  <a:gd name="T118" fmla="*/ 207 w 676"/>
                  <a:gd name="T119" fmla="*/ 419 h 678"/>
                  <a:gd name="T120" fmla="*/ 258 w 676"/>
                  <a:gd name="T121" fmla="*/ 368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678">
                    <a:moveTo>
                      <a:pt x="556" y="314"/>
                    </a:moveTo>
                    <a:cubicBezTo>
                      <a:pt x="554" y="314"/>
                      <a:pt x="551" y="313"/>
                      <a:pt x="550" y="311"/>
                    </a:cubicBezTo>
                    <a:cubicBezTo>
                      <a:pt x="529" y="279"/>
                      <a:pt x="529" y="279"/>
                      <a:pt x="529" y="279"/>
                    </a:cubicBezTo>
                    <a:cubicBezTo>
                      <a:pt x="508" y="281"/>
                      <a:pt x="488" y="277"/>
                      <a:pt x="468" y="269"/>
                    </a:cubicBezTo>
                    <a:cubicBezTo>
                      <a:pt x="439" y="293"/>
                      <a:pt x="439" y="293"/>
                      <a:pt x="439" y="293"/>
                    </a:cubicBezTo>
                    <a:cubicBezTo>
                      <a:pt x="437" y="295"/>
                      <a:pt x="433" y="295"/>
                      <a:pt x="431" y="293"/>
                    </a:cubicBezTo>
                    <a:cubicBezTo>
                      <a:pt x="412" y="281"/>
                      <a:pt x="397" y="266"/>
                      <a:pt x="385" y="248"/>
                    </a:cubicBezTo>
                    <a:cubicBezTo>
                      <a:pt x="383" y="245"/>
                      <a:pt x="383" y="242"/>
                      <a:pt x="385" y="239"/>
                    </a:cubicBezTo>
                    <a:cubicBezTo>
                      <a:pt x="409" y="210"/>
                      <a:pt x="409" y="210"/>
                      <a:pt x="409" y="210"/>
                    </a:cubicBezTo>
                    <a:cubicBezTo>
                      <a:pt x="401" y="194"/>
                      <a:pt x="398" y="177"/>
                      <a:pt x="398" y="160"/>
                    </a:cubicBezTo>
                    <a:cubicBezTo>
                      <a:pt x="398" y="155"/>
                      <a:pt x="398" y="151"/>
                      <a:pt x="398" y="146"/>
                    </a:cubicBezTo>
                    <a:cubicBezTo>
                      <a:pt x="367" y="125"/>
                      <a:pt x="367" y="125"/>
                      <a:pt x="367" y="125"/>
                    </a:cubicBezTo>
                    <a:cubicBezTo>
                      <a:pt x="364" y="124"/>
                      <a:pt x="363" y="120"/>
                      <a:pt x="364" y="117"/>
                    </a:cubicBezTo>
                    <a:cubicBezTo>
                      <a:pt x="370" y="96"/>
                      <a:pt x="380" y="77"/>
                      <a:pt x="393" y="60"/>
                    </a:cubicBezTo>
                    <a:cubicBezTo>
                      <a:pt x="395" y="57"/>
                      <a:pt x="399" y="57"/>
                      <a:pt x="401" y="58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53" y="57"/>
                      <a:pt x="472" y="47"/>
                      <a:pt x="494" y="43"/>
                    </a:cubicBezTo>
                    <a:cubicBezTo>
                      <a:pt x="504" y="6"/>
                      <a:pt x="504" y="6"/>
                      <a:pt x="504" y="6"/>
                    </a:cubicBezTo>
                    <a:cubicBezTo>
                      <a:pt x="505" y="3"/>
                      <a:pt x="507" y="1"/>
                      <a:pt x="510" y="1"/>
                    </a:cubicBezTo>
                    <a:cubicBezTo>
                      <a:pt x="532" y="0"/>
                      <a:pt x="554" y="4"/>
                      <a:pt x="574" y="11"/>
                    </a:cubicBezTo>
                    <a:cubicBezTo>
                      <a:pt x="577" y="12"/>
                      <a:pt x="579" y="15"/>
                      <a:pt x="579" y="18"/>
                    </a:cubicBezTo>
                    <a:cubicBezTo>
                      <a:pt x="577" y="56"/>
                      <a:pt x="577" y="56"/>
                      <a:pt x="577" y="56"/>
                    </a:cubicBezTo>
                    <a:cubicBezTo>
                      <a:pt x="596" y="67"/>
                      <a:pt x="611" y="83"/>
                      <a:pt x="621" y="102"/>
                    </a:cubicBezTo>
                    <a:cubicBezTo>
                      <a:pt x="659" y="100"/>
                      <a:pt x="659" y="100"/>
                      <a:pt x="659" y="100"/>
                    </a:cubicBezTo>
                    <a:cubicBezTo>
                      <a:pt x="662" y="100"/>
                      <a:pt x="665" y="102"/>
                      <a:pt x="666" y="105"/>
                    </a:cubicBezTo>
                    <a:cubicBezTo>
                      <a:pt x="673" y="122"/>
                      <a:pt x="676" y="141"/>
                      <a:pt x="676" y="160"/>
                    </a:cubicBezTo>
                    <a:cubicBezTo>
                      <a:pt x="676" y="163"/>
                      <a:pt x="676" y="166"/>
                      <a:pt x="676" y="169"/>
                    </a:cubicBezTo>
                    <a:cubicBezTo>
                      <a:pt x="676" y="172"/>
                      <a:pt x="674" y="174"/>
                      <a:pt x="671" y="17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29" y="206"/>
                      <a:pt x="619" y="225"/>
                      <a:pt x="605" y="241"/>
                    </a:cubicBezTo>
                    <a:cubicBezTo>
                      <a:pt x="618" y="277"/>
                      <a:pt x="618" y="277"/>
                      <a:pt x="618" y="277"/>
                    </a:cubicBezTo>
                    <a:cubicBezTo>
                      <a:pt x="619" y="279"/>
                      <a:pt x="618" y="283"/>
                      <a:pt x="616" y="284"/>
                    </a:cubicBezTo>
                    <a:cubicBezTo>
                      <a:pt x="598" y="298"/>
                      <a:pt x="579" y="308"/>
                      <a:pt x="558" y="314"/>
                    </a:cubicBezTo>
                    <a:cubicBezTo>
                      <a:pt x="557" y="314"/>
                      <a:pt x="557" y="314"/>
                      <a:pt x="556" y="314"/>
                    </a:cubicBezTo>
                    <a:close/>
                    <a:moveTo>
                      <a:pt x="533" y="264"/>
                    </a:moveTo>
                    <a:cubicBezTo>
                      <a:pt x="535" y="264"/>
                      <a:pt x="538" y="265"/>
                      <a:pt x="539" y="267"/>
                    </a:cubicBezTo>
                    <a:cubicBezTo>
                      <a:pt x="559" y="299"/>
                      <a:pt x="559" y="299"/>
                      <a:pt x="559" y="299"/>
                    </a:cubicBezTo>
                    <a:cubicBezTo>
                      <a:pt x="575" y="294"/>
                      <a:pt x="590" y="286"/>
                      <a:pt x="603" y="277"/>
                    </a:cubicBezTo>
                    <a:cubicBezTo>
                      <a:pt x="590" y="242"/>
                      <a:pt x="590" y="242"/>
                      <a:pt x="590" y="242"/>
                    </a:cubicBezTo>
                    <a:cubicBezTo>
                      <a:pt x="589" y="239"/>
                      <a:pt x="590" y="236"/>
                      <a:pt x="592" y="234"/>
                    </a:cubicBezTo>
                    <a:cubicBezTo>
                      <a:pt x="607" y="219"/>
                      <a:pt x="617" y="199"/>
                      <a:pt x="621" y="178"/>
                    </a:cubicBezTo>
                    <a:cubicBezTo>
                      <a:pt x="621" y="175"/>
                      <a:pt x="623" y="173"/>
                      <a:pt x="626" y="172"/>
                    </a:cubicBezTo>
                    <a:cubicBezTo>
                      <a:pt x="662" y="163"/>
                      <a:pt x="662" y="163"/>
                      <a:pt x="662" y="163"/>
                    </a:cubicBezTo>
                    <a:cubicBezTo>
                      <a:pt x="662" y="162"/>
                      <a:pt x="662" y="161"/>
                      <a:pt x="662" y="160"/>
                    </a:cubicBezTo>
                    <a:cubicBezTo>
                      <a:pt x="662" y="144"/>
                      <a:pt x="660" y="129"/>
                      <a:pt x="655" y="114"/>
                    </a:cubicBezTo>
                    <a:cubicBezTo>
                      <a:pt x="618" y="116"/>
                      <a:pt x="618" y="116"/>
                      <a:pt x="618" y="116"/>
                    </a:cubicBezTo>
                    <a:cubicBezTo>
                      <a:pt x="615" y="116"/>
                      <a:pt x="612" y="114"/>
                      <a:pt x="611" y="112"/>
                    </a:cubicBezTo>
                    <a:cubicBezTo>
                      <a:pt x="601" y="92"/>
                      <a:pt x="586" y="77"/>
                      <a:pt x="566" y="67"/>
                    </a:cubicBezTo>
                    <a:cubicBezTo>
                      <a:pt x="564" y="65"/>
                      <a:pt x="562" y="63"/>
                      <a:pt x="563" y="60"/>
                    </a:cubicBezTo>
                    <a:cubicBezTo>
                      <a:pt x="565" y="23"/>
                      <a:pt x="565" y="23"/>
                      <a:pt x="565" y="23"/>
                    </a:cubicBezTo>
                    <a:cubicBezTo>
                      <a:pt x="549" y="17"/>
                      <a:pt x="533" y="15"/>
                      <a:pt x="517" y="15"/>
                    </a:cubicBezTo>
                    <a:cubicBezTo>
                      <a:pt x="517" y="15"/>
                      <a:pt x="516" y="15"/>
                      <a:pt x="516" y="15"/>
                    </a:cubicBezTo>
                    <a:cubicBezTo>
                      <a:pt x="506" y="51"/>
                      <a:pt x="506" y="51"/>
                      <a:pt x="506" y="51"/>
                    </a:cubicBezTo>
                    <a:cubicBezTo>
                      <a:pt x="505" y="53"/>
                      <a:pt x="503" y="55"/>
                      <a:pt x="500" y="56"/>
                    </a:cubicBezTo>
                    <a:cubicBezTo>
                      <a:pt x="479" y="59"/>
                      <a:pt x="459" y="69"/>
                      <a:pt x="443" y="84"/>
                    </a:cubicBezTo>
                    <a:cubicBezTo>
                      <a:pt x="442" y="86"/>
                      <a:pt x="439" y="87"/>
                      <a:pt x="436" y="86"/>
                    </a:cubicBezTo>
                    <a:cubicBezTo>
                      <a:pt x="401" y="73"/>
                      <a:pt x="401" y="73"/>
                      <a:pt x="401" y="73"/>
                    </a:cubicBezTo>
                    <a:cubicBezTo>
                      <a:pt x="391" y="86"/>
                      <a:pt x="384" y="101"/>
                      <a:pt x="379" y="116"/>
                    </a:cubicBezTo>
                    <a:cubicBezTo>
                      <a:pt x="410" y="137"/>
                      <a:pt x="410" y="137"/>
                      <a:pt x="410" y="137"/>
                    </a:cubicBezTo>
                    <a:cubicBezTo>
                      <a:pt x="412" y="138"/>
                      <a:pt x="413" y="141"/>
                      <a:pt x="413" y="144"/>
                    </a:cubicBezTo>
                    <a:cubicBezTo>
                      <a:pt x="412" y="149"/>
                      <a:pt x="412" y="154"/>
                      <a:pt x="412" y="160"/>
                    </a:cubicBezTo>
                    <a:cubicBezTo>
                      <a:pt x="412" y="176"/>
                      <a:pt x="415" y="193"/>
                      <a:pt x="423" y="207"/>
                    </a:cubicBezTo>
                    <a:cubicBezTo>
                      <a:pt x="424" y="210"/>
                      <a:pt x="424" y="213"/>
                      <a:pt x="422" y="215"/>
                    </a:cubicBezTo>
                    <a:cubicBezTo>
                      <a:pt x="399" y="244"/>
                      <a:pt x="399" y="244"/>
                      <a:pt x="399" y="244"/>
                    </a:cubicBezTo>
                    <a:cubicBezTo>
                      <a:pt x="409" y="258"/>
                      <a:pt x="421" y="269"/>
                      <a:pt x="434" y="279"/>
                    </a:cubicBezTo>
                    <a:cubicBezTo>
                      <a:pt x="463" y="255"/>
                      <a:pt x="463" y="255"/>
                      <a:pt x="463" y="255"/>
                    </a:cubicBezTo>
                    <a:cubicBezTo>
                      <a:pt x="465" y="254"/>
                      <a:pt x="468" y="253"/>
                      <a:pt x="471" y="254"/>
                    </a:cubicBezTo>
                    <a:cubicBezTo>
                      <a:pt x="485" y="262"/>
                      <a:pt x="501" y="265"/>
                      <a:pt x="517" y="265"/>
                    </a:cubicBezTo>
                    <a:cubicBezTo>
                      <a:pt x="522" y="265"/>
                      <a:pt x="527" y="265"/>
                      <a:pt x="532" y="264"/>
                    </a:cubicBezTo>
                    <a:cubicBezTo>
                      <a:pt x="532" y="264"/>
                      <a:pt x="533" y="264"/>
                      <a:pt x="533" y="264"/>
                    </a:cubicBezTo>
                    <a:close/>
                    <a:moveTo>
                      <a:pt x="517" y="199"/>
                    </a:moveTo>
                    <a:cubicBezTo>
                      <a:pt x="496" y="199"/>
                      <a:pt x="478" y="181"/>
                      <a:pt x="478" y="160"/>
                    </a:cubicBezTo>
                    <a:cubicBezTo>
                      <a:pt x="478" y="138"/>
                      <a:pt x="496" y="121"/>
                      <a:pt x="517" y="121"/>
                    </a:cubicBezTo>
                    <a:cubicBezTo>
                      <a:pt x="539" y="121"/>
                      <a:pt x="556" y="138"/>
                      <a:pt x="556" y="160"/>
                    </a:cubicBezTo>
                    <a:cubicBezTo>
                      <a:pt x="556" y="181"/>
                      <a:pt x="539" y="199"/>
                      <a:pt x="517" y="199"/>
                    </a:cubicBezTo>
                    <a:close/>
                    <a:moveTo>
                      <a:pt x="517" y="135"/>
                    </a:moveTo>
                    <a:cubicBezTo>
                      <a:pt x="503" y="135"/>
                      <a:pt x="492" y="146"/>
                      <a:pt x="492" y="160"/>
                    </a:cubicBezTo>
                    <a:cubicBezTo>
                      <a:pt x="492" y="174"/>
                      <a:pt x="503" y="185"/>
                      <a:pt x="517" y="185"/>
                    </a:cubicBezTo>
                    <a:cubicBezTo>
                      <a:pt x="531" y="185"/>
                      <a:pt x="542" y="174"/>
                      <a:pt x="542" y="160"/>
                    </a:cubicBezTo>
                    <a:cubicBezTo>
                      <a:pt x="542" y="146"/>
                      <a:pt x="531" y="135"/>
                      <a:pt x="517" y="135"/>
                    </a:cubicBezTo>
                    <a:close/>
                    <a:moveTo>
                      <a:pt x="258" y="678"/>
                    </a:moveTo>
                    <a:cubicBezTo>
                      <a:pt x="256" y="678"/>
                      <a:pt x="256" y="678"/>
                      <a:pt x="256" y="678"/>
                    </a:cubicBezTo>
                    <a:cubicBezTo>
                      <a:pt x="252" y="678"/>
                      <a:pt x="250" y="676"/>
                      <a:pt x="249" y="673"/>
                    </a:cubicBezTo>
                    <a:cubicBezTo>
                      <a:pt x="233" y="615"/>
                      <a:pt x="233" y="615"/>
                      <a:pt x="233" y="615"/>
                    </a:cubicBezTo>
                    <a:cubicBezTo>
                      <a:pt x="208" y="612"/>
                      <a:pt x="184" y="604"/>
                      <a:pt x="162" y="592"/>
                    </a:cubicBezTo>
                    <a:cubicBezTo>
                      <a:pt x="113" y="628"/>
                      <a:pt x="113" y="628"/>
                      <a:pt x="113" y="628"/>
                    </a:cubicBezTo>
                    <a:cubicBezTo>
                      <a:pt x="111" y="630"/>
                      <a:pt x="108" y="630"/>
                      <a:pt x="105" y="628"/>
                    </a:cubicBezTo>
                    <a:cubicBezTo>
                      <a:pt x="86" y="614"/>
                      <a:pt x="69" y="598"/>
                      <a:pt x="55" y="579"/>
                    </a:cubicBezTo>
                    <a:cubicBezTo>
                      <a:pt x="53" y="577"/>
                      <a:pt x="53" y="574"/>
                      <a:pt x="55" y="571"/>
                    </a:cubicBezTo>
                    <a:cubicBezTo>
                      <a:pt x="90" y="522"/>
                      <a:pt x="90" y="522"/>
                      <a:pt x="90" y="522"/>
                    </a:cubicBezTo>
                    <a:cubicBezTo>
                      <a:pt x="75" y="499"/>
                      <a:pt x="66" y="474"/>
                      <a:pt x="62" y="447"/>
                    </a:cubicBezTo>
                    <a:cubicBezTo>
                      <a:pt x="5" y="431"/>
                      <a:pt x="5" y="431"/>
                      <a:pt x="5" y="431"/>
                    </a:cubicBezTo>
                    <a:cubicBezTo>
                      <a:pt x="2" y="430"/>
                      <a:pt x="0" y="427"/>
                      <a:pt x="0" y="424"/>
                    </a:cubicBezTo>
                    <a:cubicBezTo>
                      <a:pt x="0" y="423"/>
                      <a:pt x="0" y="421"/>
                      <a:pt x="0" y="419"/>
                    </a:cubicBezTo>
                    <a:cubicBezTo>
                      <a:pt x="0" y="398"/>
                      <a:pt x="2" y="376"/>
                      <a:pt x="8" y="355"/>
                    </a:cubicBezTo>
                    <a:cubicBezTo>
                      <a:pt x="8" y="352"/>
                      <a:pt x="11" y="350"/>
                      <a:pt x="14" y="350"/>
                    </a:cubicBezTo>
                    <a:cubicBezTo>
                      <a:pt x="74" y="348"/>
                      <a:pt x="74" y="348"/>
                      <a:pt x="74" y="348"/>
                    </a:cubicBezTo>
                    <a:cubicBezTo>
                      <a:pt x="83" y="324"/>
                      <a:pt x="97" y="302"/>
                      <a:pt x="114" y="283"/>
                    </a:cubicBezTo>
                    <a:cubicBezTo>
                      <a:pt x="91" y="229"/>
                      <a:pt x="91" y="229"/>
                      <a:pt x="91" y="229"/>
                    </a:cubicBezTo>
                    <a:cubicBezTo>
                      <a:pt x="89" y="226"/>
                      <a:pt x="90" y="223"/>
                      <a:pt x="93" y="221"/>
                    </a:cubicBezTo>
                    <a:cubicBezTo>
                      <a:pt x="110" y="206"/>
                      <a:pt x="130" y="193"/>
                      <a:pt x="151" y="184"/>
                    </a:cubicBezTo>
                    <a:cubicBezTo>
                      <a:pt x="154" y="182"/>
                      <a:pt x="157" y="183"/>
                      <a:pt x="159" y="185"/>
                    </a:cubicBezTo>
                    <a:cubicBezTo>
                      <a:pt x="199" y="230"/>
                      <a:pt x="199" y="230"/>
                      <a:pt x="199" y="230"/>
                    </a:cubicBezTo>
                    <a:cubicBezTo>
                      <a:pt x="218" y="224"/>
                      <a:pt x="238" y="221"/>
                      <a:pt x="258" y="221"/>
                    </a:cubicBezTo>
                    <a:cubicBezTo>
                      <a:pt x="264" y="221"/>
                      <a:pt x="270" y="222"/>
                      <a:pt x="276" y="222"/>
                    </a:cubicBezTo>
                    <a:cubicBezTo>
                      <a:pt x="304" y="170"/>
                      <a:pt x="304" y="170"/>
                      <a:pt x="304" y="170"/>
                    </a:cubicBezTo>
                    <a:cubicBezTo>
                      <a:pt x="306" y="167"/>
                      <a:pt x="309" y="165"/>
                      <a:pt x="312" y="166"/>
                    </a:cubicBezTo>
                    <a:cubicBezTo>
                      <a:pt x="335" y="171"/>
                      <a:pt x="357" y="179"/>
                      <a:pt x="378" y="190"/>
                    </a:cubicBezTo>
                    <a:cubicBezTo>
                      <a:pt x="380" y="191"/>
                      <a:pt x="382" y="194"/>
                      <a:pt x="381" y="197"/>
                    </a:cubicBezTo>
                    <a:cubicBezTo>
                      <a:pt x="371" y="256"/>
                      <a:pt x="371" y="256"/>
                      <a:pt x="371" y="256"/>
                    </a:cubicBezTo>
                    <a:cubicBezTo>
                      <a:pt x="391" y="271"/>
                      <a:pt x="410" y="289"/>
                      <a:pt x="423" y="310"/>
                    </a:cubicBezTo>
                    <a:cubicBezTo>
                      <a:pt x="482" y="300"/>
                      <a:pt x="482" y="300"/>
                      <a:pt x="482" y="300"/>
                    </a:cubicBezTo>
                    <a:cubicBezTo>
                      <a:pt x="485" y="299"/>
                      <a:pt x="489" y="301"/>
                      <a:pt x="490" y="303"/>
                    </a:cubicBezTo>
                    <a:cubicBezTo>
                      <a:pt x="500" y="325"/>
                      <a:pt x="508" y="347"/>
                      <a:pt x="513" y="370"/>
                    </a:cubicBezTo>
                    <a:cubicBezTo>
                      <a:pt x="513" y="373"/>
                      <a:pt x="512" y="376"/>
                      <a:pt x="509" y="378"/>
                    </a:cubicBezTo>
                    <a:cubicBezTo>
                      <a:pt x="456" y="406"/>
                      <a:pt x="456" y="406"/>
                      <a:pt x="456" y="406"/>
                    </a:cubicBezTo>
                    <a:cubicBezTo>
                      <a:pt x="456" y="410"/>
                      <a:pt x="456" y="415"/>
                      <a:pt x="456" y="419"/>
                    </a:cubicBezTo>
                    <a:cubicBezTo>
                      <a:pt x="456" y="439"/>
                      <a:pt x="453" y="459"/>
                      <a:pt x="447" y="479"/>
                    </a:cubicBezTo>
                    <a:cubicBezTo>
                      <a:pt x="492" y="519"/>
                      <a:pt x="492" y="519"/>
                      <a:pt x="492" y="519"/>
                    </a:cubicBezTo>
                    <a:cubicBezTo>
                      <a:pt x="494" y="521"/>
                      <a:pt x="495" y="524"/>
                      <a:pt x="494" y="527"/>
                    </a:cubicBezTo>
                    <a:cubicBezTo>
                      <a:pt x="484" y="548"/>
                      <a:pt x="471" y="568"/>
                      <a:pt x="456" y="586"/>
                    </a:cubicBezTo>
                    <a:cubicBezTo>
                      <a:pt x="454" y="589"/>
                      <a:pt x="451" y="589"/>
                      <a:pt x="448" y="588"/>
                    </a:cubicBezTo>
                    <a:cubicBezTo>
                      <a:pt x="393" y="564"/>
                      <a:pt x="393" y="564"/>
                      <a:pt x="393" y="564"/>
                    </a:cubicBezTo>
                    <a:cubicBezTo>
                      <a:pt x="375" y="581"/>
                      <a:pt x="355" y="594"/>
                      <a:pt x="333" y="603"/>
                    </a:cubicBezTo>
                    <a:cubicBezTo>
                      <a:pt x="330" y="663"/>
                      <a:pt x="330" y="663"/>
                      <a:pt x="330" y="663"/>
                    </a:cubicBezTo>
                    <a:cubicBezTo>
                      <a:pt x="330" y="666"/>
                      <a:pt x="328" y="669"/>
                      <a:pt x="325" y="669"/>
                    </a:cubicBezTo>
                    <a:cubicBezTo>
                      <a:pt x="303" y="675"/>
                      <a:pt x="281" y="678"/>
                      <a:pt x="258" y="678"/>
                    </a:cubicBezTo>
                    <a:close/>
                    <a:moveTo>
                      <a:pt x="161" y="576"/>
                    </a:moveTo>
                    <a:cubicBezTo>
                      <a:pt x="162" y="576"/>
                      <a:pt x="164" y="577"/>
                      <a:pt x="165" y="577"/>
                    </a:cubicBezTo>
                    <a:cubicBezTo>
                      <a:pt x="188" y="591"/>
                      <a:pt x="213" y="599"/>
                      <a:pt x="239" y="602"/>
                    </a:cubicBezTo>
                    <a:cubicBezTo>
                      <a:pt x="242" y="602"/>
                      <a:pt x="244" y="604"/>
                      <a:pt x="245" y="607"/>
                    </a:cubicBezTo>
                    <a:cubicBezTo>
                      <a:pt x="261" y="664"/>
                      <a:pt x="261" y="664"/>
                      <a:pt x="261" y="664"/>
                    </a:cubicBezTo>
                    <a:cubicBezTo>
                      <a:pt x="280" y="664"/>
                      <a:pt x="298" y="661"/>
                      <a:pt x="316" y="657"/>
                    </a:cubicBezTo>
                    <a:cubicBezTo>
                      <a:pt x="319" y="598"/>
                      <a:pt x="319" y="598"/>
                      <a:pt x="319" y="598"/>
                    </a:cubicBezTo>
                    <a:cubicBezTo>
                      <a:pt x="319" y="595"/>
                      <a:pt x="321" y="592"/>
                      <a:pt x="323" y="591"/>
                    </a:cubicBezTo>
                    <a:cubicBezTo>
                      <a:pt x="347" y="582"/>
                      <a:pt x="368" y="569"/>
                      <a:pt x="387" y="551"/>
                    </a:cubicBezTo>
                    <a:cubicBezTo>
                      <a:pt x="389" y="549"/>
                      <a:pt x="392" y="548"/>
                      <a:pt x="394" y="549"/>
                    </a:cubicBezTo>
                    <a:cubicBezTo>
                      <a:pt x="449" y="573"/>
                      <a:pt x="449" y="573"/>
                      <a:pt x="449" y="573"/>
                    </a:cubicBezTo>
                    <a:cubicBezTo>
                      <a:pt x="461" y="558"/>
                      <a:pt x="471" y="542"/>
                      <a:pt x="479" y="526"/>
                    </a:cubicBezTo>
                    <a:cubicBezTo>
                      <a:pt x="434" y="486"/>
                      <a:pt x="434" y="486"/>
                      <a:pt x="434" y="486"/>
                    </a:cubicBezTo>
                    <a:cubicBezTo>
                      <a:pt x="432" y="484"/>
                      <a:pt x="431" y="481"/>
                      <a:pt x="432" y="479"/>
                    </a:cubicBezTo>
                    <a:cubicBezTo>
                      <a:pt x="439" y="459"/>
                      <a:pt x="442" y="439"/>
                      <a:pt x="442" y="419"/>
                    </a:cubicBezTo>
                    <a:cubicBezTo>
                      <a:pt x="442" y="414"/>
                      <a:pt x="442" y="408"/>
                      <a:pt x="441" y="402"/>
                    </a:cubicBezTo>
                    <a:cubicBezTo>
                      <a:pt x="441" y="400"/>
                      <a:pt x="443" y="397"/>
                      <a:pt x="445" y="396"/>
                    </a:cubicBezTo>
                    <a:cubicBezTo>
                      <a:pt x="498" y="368"/>
                      <a:pt x="498" y="368"/>
                      <a:pt x="498" y="368"/>
                    </a:cubicBezTo>
                    <a:cubicBezTo>
                      <a:pt x="494" y="349"/>
                      <a:pt x="488" y="331"/>
                      <a:pt x="480" y="314"/>
                    </a:cubicBezTo>
                    <a:cubicBezTo>
                      <a:pt x="421" y="325"/>
                      <a:pt x="421" y="325"/>
                      <a:pt x="421" y="325"/>
                    </a:cubicBezTo>
                    <a:cubicBezTo>
                      <a:pt x="419" y="325"/>
                      <a:pt x="416" y="324"/>
                      <a:pt x="414" y="322"/>
                    </a:cubicBezTo>
                    <a:cubicBezTo>
                      <a:pt x="400" y="299"/>
                      <a:pt x="381" y="280"/>
                      <a:pt x="359" y="265"/>
                    </a:cubicBezTo>
                    <a:cubicBezTo>
                      <a:pt x="357" y="264"/>
                      <a:pt x="356" y="261"/>
                      <a:pt x="356" y="258"/>
                    </a:cubicBezTo>
                    <a:cubicBezTo>
                      <a:pt x="367" y="200"/>
                      <a:pt x="367" y="200"/>
                      <a:pt x="367" y="200"/>
                    </a:cubicBezTo>
                    <a:cubicBezTo>
                      <a:pt x="350" y="191"/>
                      <a:pt x="332" y="185"/>
                      <a:pt x="314" y="181"/>
                    </a:cubicBezTo>
                    <a:cubicBezTo>
                      <a:pt x="286" y="233"/>
                      <a:pt x="286" y="233"/>
                      <a:pt x="286" y="233"/>
                    </a:cubicBezTo>
                    <a:cubicBezTo>
                      <a:pt x="285" y="235"/>
                      <a:pt x="282" y="237"/>
                      <a:pt x="279" y="237"/>
                    </a:cubicBezTo>
                    <a:cubicBezTo>
                      <a:pt x="272" y="236"/>
                      <a:pt x="265" y="235"/>
                      <a:pt x="258" y="235"/>
                    </a:cubicBezTo>
                    <a:cubicBezTo>
                      <a:pt x="238" y="235"/>
                      <a:pt x="218" y="239"/>
                      <a:pt x="199" y="245"/>
                    </a:cubicBezTo>
                    <a:cubicBezTo>
                      <a:pt x="197" y="246"/>
                      <a:pt x="194" y="245"/>
                      <a:pt x="192" y="243"/>
                    </a:cubicBezTo>
                    <a:cubicBezTo>
                      <a:pt x="152" y="198"/>
                      <a:pt x="152" y="198"/>
                      <a:pt x="152" y="198"/>
                    </a:cubicBezTo>
                    <a:cubicBezTo>
                      <a:pt x="136" y="207"/>
                      <a:pt x="120" y="216"/>
                      <a:pt x="106" y="228"/>
                    </a:cubicBezTo>
                    <a:cubicBezTo>
                      <a:pt x="129" y="282"/>
                      <a:pt x="129" y="282"/>
                      <a:pt x="129" y="282"/>
                    </a:cubicBezTo>
                    <a:cubicBezTo>
                      <a:pt x="130" y="285"/>
                      <a:pt x="130" y="288"/>
                      <a:pt x="128" y="290"/>
                    </a:cubicBezTo>
                    <a:cubicBezTo>
                      <a:pt x="109" y="309"/>
                      <a:pt x="94" y="332"/>
                      <a:pt x="85" y="357"/>
                    </a:cubicBezTo>
                    <a:cubicBezTo>
                      <a:pt x="84" y="360"/>
                      <a:pt x="82" y="361"/>
                      <a:pt x="79" y="362"/>
                    </a:cubicBezTo>
                    <a:cubicBezTo>
                      <a:pt x="20" y="364"/>
                      <a:pt x="20" y="364"/>
                      <a:pt x="20" y="364"/>
                    </a:cubicBezTo>
                    <a:cubicBezTo>
                      <a:pt x="16" y="382"/>
                      <a:pt x="14" y="400"/>
                      <a:pt x="14" y="419"/>
                    </a:cubicBezTo>
                    <a:cubicBezTo>
                      <a:pt x="71" y="435"/>
                      <a:pt x="71" y="435"/>
                      <a:pt x="71" y="435"/>
                    </a:cubicBezTo>
                    <a:cubicBezTo>
                      <a:pt x="73" y="435"/>
                      <a:pt x="75" y="438"/>
                      <a:pt x="76" y="441"/>
                    </a:cubicBezTo>
                    <a:cubicBezTo>
                      <a:pt x="79" y="468"/>
                      <a:pt x="89" y="495"/>
                      <a:pt x="104" y="519"/>
                    </a:cubicBezTo>
                    <a:cubicBezTo>
                      <a:pt x="105" y="521"/>
                      <a:pt x="105" y="524"/>
                      <a:pt x="104" y="527"/>
                    </a:cubicBezTo>
                    <a:cubicBezTo>
                      <a:pt x="69" y="575"/>
                      <a:pt x="69" y="575"/>
                      <a:pt x="69" y="575"/>
                    </a:cubicBezTo>
                    <a:cubicBezTo>
                      <a:pt x="81" y="589"/>
                      <a:pt x="94" y="602"/>
                      <a:pt x="109" y="613"/>
                    </a:cubicBezTo>
                    <a:cubicBezTo>
                      <a:pt x="157" y="578"/>
                      <a:pt x="157" y="578"/>
                      <a:pt x="157" y="578"/>
                    </a:cubicBezTo>
                    <a:cubicBezTo>
                      <a:pt x="158" y="577"/>
                      <a:pt x="160" y="576"/>
                      <a:pt x="161" y="576"/>
                    </a:cubicBezTo>
                    <a:close/>
                    <a:moveTo>
                      <a:pt x="258" y="484"/>
                    </a:moveTo>
                    <a:cubicBezTo>
                      <a:pt x="223" y="484"/>
                      <a:pt x="193" y="455"/>
                      <a:pt x="193" y="419"/>
                    </a:cubicBezTo>
                    <a:cubicBezTo>
                      <a:pt x="193" y="383"/>
                      <a:pt x="223" y="354"/>
                      <a:pt x="258" y="354"/>
                    </a:cubicBezTo>
                    <a:cubicBezTo>
                      <a:pt x="294" y="354"/>
                      <a:pt x="323" y="383"/>
                      <a:pt x="323" y="419"/>
                    </a:cubicBezTo>
                    <a:cubicBezTo>
                      <a:pt x="323" y="455"/>
                      <a:pt x="294" y="484"/>
                      <a:pt x="258" y="484"/>
                    </a:cubicBezTo>
                    <a:close/>
                    <a:moveTo>
                      <a:pt x="258" y="368"/>
                    </a:moveTo>
                    <a:cubicBezTo>
                      <a:pt x="230" y="368"/>
                      <a:pt x="207" y="391"/>
                      <a:pt x="207" y="419"/>
                    </a:cubicBezTo>
                    <a:cubicBezTo>
                      <a:pt x="207" y="447"/>
                      <a:pt x="230" y="470"/>
                      <a:pt x="258" y="470"/>
                    </a:cubicBezTo>
                    <a:cubicBezTo>
                      <a:pt x="286" y="470"/>
                      <a:pt x="309" y="447"/>
                      <a:pt x="309" y="419"/>
                    </a:cubicBezTo>
                    <a:cubicBezTo>
                      <a:pt x="309" y="391"/>
                      <a:pt x="286" y="368"/>
                      <a:pt x="258" y="3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0" name="Группа 69"/>
            <p:cNvGrpSpPr/>
            <p:nvPr/>
          </p:nvGrpSpPr>
          <p:grpSpPr>
            <a:xfrm>
              <a:off x="162498" y="1985912"/>
              <a:ext cx="232080" cy="161811"/>
              <a:chOff x="96438" y="1660238"/>
              <a:chExt cx="183821" cy="153786"/>
            </a:xfrm>
          </p:grpSpPr>
          <p:sp>
            <p:nvSpPr>
              <p:cNvPr id="71" name="Freeform 12"/>
              <p:cNvSpPr>
                <a:spLocks/>
              </p:cNvSpPr>
              <p:nvPr/>
            </p:nvSpPr>
            <p:spPr bwMode="auto">
              <a:xfrm>
                <a:off x="96438" y="1660238"/>
                <a:ext cx="113980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3"/>
              <p:cNvSpPr>
                <a:spLocks/>
              </p:cNvSpPr>
              <p:nvPr/>
            </p:nvSpPr>
            <p:spPr bwMode="auto">
              <a:xfrm>
                <a:off x="199762" y="1684296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672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0" y="20265"/>
            <a:ext cx="2254219" cy="5320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4221" y="1082615"/>
            <a:ext cx="5875118" cy="333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ПРОЕКТА:</a:t>
            </a:r>
          </a:p>
          <a:p>
            <a:pPr fontAlgn="base">
              <a:spcBef>
                <a:spcPts val="100"/>
              </a:spcBef>
              <a:spcAft>
                <a:spcPts val="600"/>
              </a:spcAft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снижения </a:t>
            </a:r>
            <a:r>
              <a:rPr lang="ru-RU" sz="1000" dirty="0" err="1">
                <a:latin typeface="Century Gothic" panose="020B0502020202020204" pitchFamily="34" charset="0"/>
                <a:cs typeface="Arial" panose="020B0604020202020204" pitchFamily="34" charset="0"/>
              </a:rPr>
              <a:t>сжегов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, потерь и повышения эффективности процессинга ПНХЗ на 2019-2025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гг.</a:t>
            </a:r>
            <a:r>
              <a:rPr lang="ru-RU" sz="10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ПРОЕКТА:</a:t>
            </a:r>
            <a:r>
              <a:rPr lang="en-US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2022-2023 гг.</a:t>
            </a:r>
          </a:p>
          <a:p>
            <a:pPr algn="just"/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СМР ПОДРЯДЧИК:</a:t>
            </a:r>
          </a:p>
          <a:p>
            <a:pPr algn="just">
              <a:spcBef>
                <a:spcPts val="100"/>
              </a:spcBef>
              <a:spcAft>
                <a:spcPts val="400"/>
              </a:spcAft>
            </a:pPr>
            <a:r>
              <a:rPr lang="ru-RU" sz="10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18.04.2022г.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Заключен Договор с ТОО «</a:t>
            </a:r>
            <a:r>
              <a:rPr lang="en-US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AVC-Production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консорциуме с Инженерная фирма </a:t>
            </a:r>
            <a:r>
              <a:rPr lang="en-US" sz="1000" dirty="0">
                <a:latin typeface="Century Gothic" panose="020B0502020202020204" pitchFamily="34" charset="0"/>
                <a:cs typeface="Arial" panose="020B0604020202020204" pitchFamily="34" charset="0"/>
              </a:rPr>
              <a:t>MG Engineering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»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АВТОРСКИЙ НАДЗОР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b="1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08.04.2022 г. 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Заключен Договор  с ТОО «ЭОН </a:t>
            </a:r>
            <a:r>
              <a:rPr lang="ru-RU" sz="1000" dirty="0" err="1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Энерго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» на услуги по </a:t>
            </a:r>
            <a:r>
              <a:rPr lang="ru-RU" sz="1000" dirty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авторскому надзору </a:t>
            </a:r>
            <a:r>
              <a:rPr lang="ru-RU" sz="1000" b="1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39 827 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тыс. тенге с учетом НДС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ТЕХНИЧЕСКИЙ НАДЗОР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000" b="1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04.07.2022 г. 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Заключен Договор с </a:t>
            </a:r>
            <a:r>
              <a:rPr lang="ru-RU" sz="1000" dirty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ТОО 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«АСАР Эксперт» на услуги по </a:t>
            </a:r>
            <a:r>
              <a:rPr lang="ru-RU" sz="1000" dirty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техническому </a:t>
            </a:r>
            <a:r>
              <a:rPr lang="ru-RU" sz="1000" dirty="0" err="1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надзорк</a:t>
            </a:r>
            <a:endParaRPr lang="ru-RU" sz="1000" dirty="0" smtClean="0"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ТЕКУЩИЙ СТАТУС: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b="1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Получен талон на разрешение СМР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b="1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24.06.2022 </a:t>
            </a:r>
            <a:r>
              <a:rPr lang="ru-RU" sz="1000" b="1" dirty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г </a:t>
            </a:r>
            <a:r>
              <a:rPr lang="ru-RU" sz="1000" dirty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Завершены в 100%-ом объеме демонтажные работы по утилизационной котельной и П-3 с вывозом строительного мусора и 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металлолома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Ведутся работы по бетонированию фундаментов кабельной эстакады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Ведутся работы по водопонижению и </a:t>
            </a:r>
            <a:r>
              <a:rPr lang="ru-RU" sz="1000" dirty="0" err="1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осушиванию</a:t>
            </a:r>
            <a:r>
              <a:rPr lang="ru-RU" sz="1000" dirty="0" smtClean="0"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 котлована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11517" y="695268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Прямоугольник 226"/>
          <p:cNvSpPr/>
          <p:nvPr/>
        </p:nvSpPr>
        <p:spPr>
          <a:xfrm>
            <a:off x="388048" y="702894"/>
            <a:ext cx="558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СТРОИТЕЛЬСТВО ПЕЧИ УСТАНОВКИ ПРОИЗВОДСТВА БИТУМОВ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6299339" y="702894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«РЕКОНСТРУКЦИИ ПРОИЗВОДСТВА ГЛУБОКОЙ ПЕРЕРАБОТКИ НЕФТИ ДЛЯ ОБЕСПЕЧЕНИЯ НАДЕЖНОЙ И БЕЗАВАРИЙНОЙ РАБОТЫ»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13"/>
          <p:cNvSpPr>
            <a:spLocks/>
          </p:cNvSpPr>
          <p:nvPr/>
        </p:nvSpPr>
        <p:spPr bwMode="auto">
          <a:xfrm>
            <a:off x="332540" y="296770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3"/>
          <p:cNvSpPr>
            <a:spLocks/>
          </p:cNvSpPr>
          <p:nvPr/>
        </p:nvSpPr>
        <p:spPr bwMode="auto">
          <a:xfrm>
            <a:off x="315072" y="3493645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3" b="97283" l="9455" r="87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4297" r="10951" b="2173"/>
          <a:stretch/>
        </p:blipFill>
        <p:spPr>
          <a:xfrm>
            <a:off x="5119300" y="5045336"/>
            <a:ext cx="1164554" cy="180325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693650" y="1097017"/>
            <a:ext cx="5515405" cy="319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ПРОЕКТА:</a:t>
            </a:r>
          </a:p>
          <a:p>
            <a:pPr fontAlgn="base">
              <a:spcBef>
                <a:spcPts val="100"/>
              </a:spcBef>
              <a:spcAft>
                <a:spcPts val="600"/>
              </a:spcAft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Обеспечение надежности эксплуатации установок ПГПН согласно отчетам по анализам надёжности производственных активов технологических установок С-100 и С-200 производства ГПН №3, сформированный системой </a:t>
            </a:r>
            <a:r>
              <a:rPr lang="en-US" sz="10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Meridium</a:t>
            </a:r>
            <a:r>
              <a:rPr lang="en-US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APM</a:t>
            </a:r>
            <a:endParaRPr lang="ru-RU" sz="10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РАБОЧЕГО ПРОЕКТА:</a:t>
            </a:r>
            <a:endParaRPr lang="ru-RU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600"/>
              </a:spcAft>
              <a:defRPr/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 квартал 2023 года</a:t>
            </a:r>
            <a:endParaRPr lang="ru-RU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РАЗРАБОТЧИК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РАБОЧЕГО 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100"/>
              </a:spcBef>
            </a:pP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ТОО «ЭОН </a:t>
            </a:r>
            <a:r>
              <a:rPr lang="ru-RU" sz="10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spcBef>
                <a:spcPts val="100"/>
              </a:spcBef>
            </a:pPr>
            <a:endParaRPr lang="ru-RU" sz="1000" b="1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СТАТУС: </a:t>
            </a:r>
          </a:p>
          <a:p>
            <a:pPr algn="just">
              <a:spcBef>
                <a:spcPts val="100"/>
              </a:spcBef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Разработка рабочей документации, процент завершения 34%</a:t>
            </a:r>
          </a:p>
          <a:p>
            <a:pPr algn="just">
              <a:spcBef>
                <a:spcPts val="100"/>
              </a:spcBef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Проведена сессия HAZOP, LOPA, SIL с подписанием протоколов;</a:t>
            </a:r>
          </a:p>
          <a:p>
            <a:pPr algn="just">
              <a:spcBef>
                <a:spcPts val="100"/>
              </a:spcBef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Проектировщику направлены замечания к топографической съемке;</a:t>
            </a:r>
          </a:p>
          <a:p>
            <a:pPr algn="just">
              <a:spcBef>
                <a:spcPts val="100"/>
              </a:spcBef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В адрес заказчика направлен запрос технический условий к подключению проектируемых трубопроводов;</a:t>
            </a:r>
          </a:p>
          <a:p>
            <a:pPr algn="just">
              <a:spcBef>
                <a:spcPts val="100"/>
              </a:spcBef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Заказчику направлены результаты технических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обследований;</a:t>
            </a:r>
            <a:endParaRPr lang="ru-RU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dirty="0">
                <a:latin typeface="Century Gothic" panose="020B0502020202020204" pitchFamily="34" charset="0"/>
                <a:cs typeface="Arial" panose="020B0604020202020204" pitchFamily="34" charset="0"/>
              </a:rPr>
              <a:t>На согласовании технологические схемы С-200 и </a:t>
            </a:r>
            <a:r>
              <a:rPr lang="ru-RU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С-300.</a:t>
            </a:r>
            <a:endParaRPr lang="ru-RU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endParaRPr lang="ru-RU" sz="1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3540" r="29404"/>
          <a:stretch/>
        </p:blipFill>
        <p:spPr>
          <a:xfrm>
            <a:off x="10910391" y="1746201"/>
            <a:ext cx="1133402" cy="140842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5" name="Picture 2" descr="C:\Users\ERNAR\Desktop\Yerlan\uop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81" y="1821754"/>
            <a:ext cx="735026" cy="4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21856" r="4553" b="22827"/>
          <a:stretch/>
        </p:blipFill>
        <p:spPr>
          <a:xfrm>
            <a:off x="10144181" y="2289146"/>
            <a:ext cx="735026" cy="411003"/>
          </a:xfrm>
          <a:prstGeom prst="rect">
            <a:avLst/>
          </a:prstGeom>
        </p:spPr>
      </p:pic>
      <p:grpSp>
        <p:nvGrpSpPr>
          <p:cNvPr id="91" name="Группа 90"/>
          <p:cNvGrpSpPr/>
          <p:nvPr/>
        </p:nvGrpSpPr>
        <p:grpSpPr>
          <a:xfrm>
            <a:off x="93630" y="2709493"/>
            <a:ext cx="359605" cy="346070"/>
            <a:chOff x="65574" y="1903513"/>
            <a:chExt cx="253615" cy="252000"/>
          </a:xfrm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574" y="1903513"/>
              <a:ext cx="253615" cy="252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3" name="Freeform 12"/>
            <p:cNvSpPr>
              <a:spLocks/>
            </p:cNvSpPr>
            <p:nvPr/>
          </p:nvSpPr>
          <p:spPr bwMode="auto">
            <a:xfrm>
              <a:off x="104664" y="1945179"/>
              <a:ext cx="113980" cy="153786"/>
            </a:xfrm>
            <a:custGeom>
              <a:avLst/>
              <a:gdLst>
                <a:gd name="T0" fmla="*/ 8 w 150"/>
                <a:gd name="T1" fmla="*/ 145 h 145"/>
                <a:gd name="T2" fmla="*/ 19 w 150"/>
                <a:gd name="T3" fmla="*/ 119 h 145"/>
                <a:gd name="T4" fmla="*/ 57 w 150"/>
                <a:gd name="T5" fmla="*/ 86 h 145"/>
                <a:gd name="T6" fmla="*/ 38 w 150"/>
                <a:gd name="T7" fmla="*/ 46 h 145"/>
                <a:gd name="T8" fmla="*/ 77 w 150"/>
                <a:gd name="T9" fmla="*/ 0 h 145"/>
                <a:gd name="T10" fmla="*/ 114 w 150"/>
                <a:gd name="T11" fmla="*/ 50 h 145"/>
                <a:gd name="T12" fmla="*/ 96 w 150"/>
                <a:gd name="T13" fmla="*/ 87 h 145"/>
                <a:gd name="T14" fmla="*/ 136 w 150"/>
                <a:gd name="T15" fmla="*/ 117 h 145"/>
                <a:gd name="T16" fmla="*/ 150 w 150"/>
                <a:gd name="T17" fmla="*/ 145 h 145"/>
                <a:gd name="T18" fmla="*/ 8 w 150"/>
                <a:gd name="T1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45">
                  <a:moveTo>
                    <a:pt x="8" y="145"/>
                  </a:moveTo>
                  <a:cubicBezTo>
                    <a:pt x="8" y="145"/>
                    <a:pt x="0" y="125"/>
                    <a:pt x="19" y="119"/>
                  </a:cubicBezTo>
                  <a:cubicBezTo>
                    <a:pt x="38" y="113"/>
                    <a:pt x="57" y="107"/>
                    <a:pt x="57" y="86"/>
                  </a:cubicBezTo>
                  <a:cubicBezTo>
                    <a:pt x="57" y="86"/>
                    <a:pt x="38" y="78"/>
                    <a:pt x="38" y="46"/>
                  </a:cubicBezTo>
                  <a:cubicBezTo>
                    <a:pt x="38" y="17"/>
                    <a:pt x="53" y="0"/>
                    <a:pt x="77" y="0"/>
                  </a:cubicBezTo>
                  <a:cubicBezTo>
                    <a:pt x="100" y="0"/>
                    <a:pt x="114" y="19"/>
                    <a:pt x="114" y="50"/>
                  </a:cubicBezTo>
                  <a:cubicBezTo>
                    <a:pt x="114" y="50"/>
                    <a:pt x="109" y="80"/>
                    <a:pt x="96" y="87"/>
                  </a:cubicBezTo>
                  <a:cubicBezTo>
                    <a:pt x="96" y="92"/>
                    <a:pt x="93" y="111"/>
                    <a:pt x="136" y="117"/>
                  </a:cubicBezTo>
                  <a:cubicBezTo>
                    <a:pt x="149" y="119"/>
                    <a:pt x="150" y="132"/>
                    <a:pt x="150" y="145"/>
                  </a:cubicBezTo>
                  <a:lnTo>
                    <a:pt x="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00837" y="1974325"/>
              <a:ext cx="80497" cy="124640"/>
            </a:xfrm>
            <a:custGeom>
              <a:avLst/>
              <a:gdLst>
                <a:gd name="T0" fmla="*/ 29 w 96"/>
                <a:gd name="T1" fmla="*/ 125 h 125"/>
                <a:gd name="T2" fmla="*/ 96 w 96"/>
                <a:gd name="T3" fmla="*/ 125 h 125"/>
                <a:gd name="T4" fmla="*/ 85 w 96"/>
                <a:gd name="T5" fmla="*/ 101 h 125"/>
                <a:gd name="T6" fmla="*/ 50 w 96"/>
                <a:gd name="T7" fmla="*/ 75 h 125"/>
                <a:gd name="T8" fmla="*/ 66 w 96"/>
                <a:gd name="T9" fmla="*/ 42 h 125"/>
                <a:gd name="T10" fmla="*/ 33 w 96"/>
                <a:gd name="T11" fmla="*/ 0 h 125"/>
                <a:gd name="T12" fmla="*/ 0 w 96"/>
                <a:gd name="T13" fmla="*/ 39 h 125"/>
                <a:gd name="T14" fmla="*/ 16 w 96"/>
                <a:gd name="T15" fmla="*/ 74 h 125"/>
                <a:gd name="T16" fmla="*/ 9 w 96"/>
                <a:gd name="T17" fmla="*/ 89 h 125"/>
                <a:gd name="T18" fmla="*/ 27 w 96"/>
                <a:gd name="T19" fmla="*/ 104 h 125"/>
                <a:gd name="T20" fmla="*/ 29 w 96"/>
                <a:gd name="T2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25">
                  <a:moveTo>
                    <a:pt x="29" y="125"/>
                  </a:moveTo>
                  <a:cubicBezTo>
                    <a:pt x="96" y="125"/>
                    <a:pt x="96" y="125"/>
                    <a:pt x="96" y="125"/>
                  </a:cubicBezTo>
                  <a:cubicBezTo>
                    <a:pt x="96" y="113"/>
                    <a:pt x="96" y="102"/>
                    <a:pt x="85" y="101"/>
                  </a:cubicBezTo>
                  <a:cubicBezTo>
                    <a:pt x="48" y="95"/>
                    <a:pt x="51" y="79"/>
                    <a:pt x="50" y="75"/>
                  </a:cubicBezTo>
                  <a:cubicBezTo>
                    <a:pt x="61" y="68"/>
                    <a:pt x="66" y="42"/>
                    <a:pt x="66" y="42"/>
                  </a:cubicBezTo>
                  <a:cubicBezTo>
                    <a:pt x="66" y="16"/>
                    <a:pt x="54" y="0"/>
                    <a:pt x="33" y="0"/>
                  </a:cubicBezTo>
                  <a:cubicBezTo>
                    <a:pt x="13" y="0"/>
                    <a:pt x="0" y="14"/>
                    <a:pt x="0" y="39"/>
                  </a:cubicBezTo>
                  <a:cubicBezTo>
                    <a:pt x="0" y="66"/>
                    <a:pt x="16" y="74"/>
                    <a:pt x="16" y="74"/>
                  </a:cubicBezTo>
                  <a:cubicBezTo>
                    <a:pt x="16" y="82"/>
                    <a:pt x="13" y="87"/>
                    <a:pt x="9" y="89"/>
                  </a:cubicBezTo>
                  <a:cubicBezTo>
                    <a:pt x="9" y="89"/>
                    <a:pt x="23" y="92"/>
                    <a:pt x="27" y="104"/>
                  </a:cubicBezTo>
                  <a:cubicBezTo>
                    <a:pt x="30" y="113"/>
                    <a:pt x="29" y="125"/>
                    <a:pt x="29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99101" y="1174511"/>
            <a:ext cx="359606" cy="348259"/>
            <a:chOff x="127056" y="1335864"/>
            <a:chExt cx="419286" cy="593693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27056" y="1335864"/>
              <a:ext cx="419286" cy="5936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7" name="Freeform 99"/>
            <p:cNvSpPr>
              <a:spLocks noEditPoints="1"/>
            </p:cNvSpPr>
            <p:nvPr/>
          </p:nvSpPr>
          <p:spPr bwMode="auto">
            <a:xfrm>
              <a:off x="197172" y="1433620"/>
              <a:ext cx="292599" cy="384688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99914" y="1664934"/>
            <a:ext cx="359605" cy="330126"/>
            <a:chOff x="56744" y="1268327"/>
            <a:chExt cx="253615" cy="252000"/>
          </a:xfrm>
        </p:grpSpPr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6744" y="1268327"/>
              <a:ext cx="253615" cy="252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94311" y="1304327"/>
              <a:ext cx="180000" cy="180000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7924" y="2179865"/>
            <a:ext cx="359605" cy="357365"/>
            <a:chOff x="132557" y="2285583"/>
            <a:chExt cx="359605" cy="335305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7" name="Freeform 123"/>
            <p:cNvSpPr>
              <a:spLocks noEditPoints="1"/>
            </p:cNvSpPr>
            <p:nvPr/>
          </p:nvSpPr>
          <p:spPr bwMode="auto">
            <a:xfrm>
              <a:off x="172106" y="233866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7924" y="3203128"/>
            <a:ext cx="359605" cy="346070"/>
            <a:chOff x="65574" y="1903513"/>
            <a:chExt cx="253615" cy="25200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574" y="1903513"/>
              <a:ext cx="253615" cy="252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7" name="Freeform 12"/>
            <p:cNvSpPr>
              <a:spLocks/>
            </p:cNvSpPr>
            <p:nvPr/>
          </p:nvSpPr>
          <p:spPr bwMode="auto">
            <a:xfrm>
              <a:off x="104664" y="1945179"/>
              <a:ext cx="113980" cy="153786"/>
            </a:xfrm>
            <a:custGeom>
              <a:avLst/>
              <a:gdLst>
                <a:gd name="T0" fmla="*/ 8 w 150"/>
                <a:gd name="T1" fmla="*/ 145 h 145"/>
                <a:gd name="T2" fmla="*/ 19 w 150"/>
                <a:gd name="T3" fmla="*/ 119 h 145"/>
                <a:gd name="T4" fmla="*/ 57 w 150"/>
                <a:gd name="T5" fmla="*/ 86 h 145"/>
                <a:gd name="T6" fmla="*/ 38 w 150"/>
                <a:gd name="T7" fmla="*/ 46 h 145"/>
                <a:gd name="T8" fmla="*/ 77 w 150"/>
                <a:gd name="T9" fmla="*/ 0 h 145"/>
                <a:gd name="T10" fmla="*/ 114 w 150"/>
                <a:gd name="T11" fmla="*/ 50 h 145"/>
                <a:gd name="T12" fmla="*/ 96 w 150"/>
                <a:gd name="T13" fmla="*/ 87 h 145"/>
                <a:gd name="T14" fmla="*/ 136 w 150"/>
                <a:gd name="T15" fmla="*/ 117 h 145"/>
                <a:gd name="T16" fmla="*/ 150 w 150"/>
                <a:gd name="T17" fmla="*/ 145 h 145"/>
                <a:gd name="T18" fmla="*/ 8 w 150"/>
                <a:gd name="T1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45">
                  <a:moveTo>
                    <a:pt x="8" y="145"/>
                  </a:moveTo>
                  <a:cubicBezTo>
                    <a:pt x="8" y="145"/>
                    <a:pt x="0" y="125"/>
                    <a:pt x="19" y="119"/>
                  </a:cubicBezTo>
                  <a:cubicBezTo>
                    <a:pt x="38" y="113"/>
                    <a:pt x="57" y="107"/>
                    <a:pt x="57" y="86"/>
                  </a:cubicBezTo>
                  <a:cubicBezTo>
                    <a:pt x="57" y="86"/>
                    <a:pt x="38" y="78"/>
                    <a:pt x="38" y="46"/>
                  </a:cubicBezTo>
                  <a:cubicBezTo>
                    <a:pt x="38" y="17"/>
                    <a:pt x="53" y="0"/>
                    <a:pt x="77" y="0"/>
                  </a:cubicBezTo>
                  <a:cubicBezTo>
                    <a:pt x="100" y="0"/>
                    <a:pt x="114" y="19"/>
                    <a:pt x="114" y="50"/>
                  </a:cubicBezTo>
                  <a:cubicBezTo>
                    <a:pt x="114" y="50"/>
                    <a:pt x="109" y="80"/>
                    <a:pt x="96" y="87"/>
                  </a:cubicBezTo>
                  <a:cubicBezTo>
                    <a:pt x="96" y="92"/>
                    <a:pt x="93" y="111"/>
                    <a:pt x="136" y="117"/>
                  </a:cubicBezTo>
                  <a:cubicBezTo>
                    <a:pt x="149" y="119"/>
                    <a:pt x="150" y="132"/>
                    <a:pt x="150" y="145"/>
                  </a:cubicBezTo>
                  <a:lnTo>
                    <a:pt x="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200837" y="1974325"/>
              <a:ext cx="80497" cy="124640"/>
            </a:xfrm>
            <a:custGeom>
              <a:avLst/>
              <a:gdLst>
                <a:gd name="T0" fmla="*/ 29 w 96"/>
                <a:gd name="T1" fmla="*/ 125 h 125"/>
                <a:gd name="T2" fmla="*/ 96 w 96"/>
                <a:gd name="T3" fmla="*/ 125 h 125"/>
                <a:gd name="T4" fmla="*/ 85 w 96"/>
                <a:gd name="T5" fmla="*/ 101 h 125"/>
                <a:gd name="T6" fmla="*/ 50 w 96"/>
                <a:gd name="T7" fmla="*/ 75 h 125"/>
                <a:gd name="T8" fmla="*/ 66 w 96"/>
                <a:gd name="T9" fmla="*/ 42 h 125"/>
                <a:gd name="T10" fmla="*/ 33 w 96"/>
                <a:gd name="T11" fmla="*/ 0 h 125"/>
                <a:gd name="T12" fmla="*/ 0 w 96"/>
                <a:gd name="T13" fmla="*/ 39 h 125"/>
                <a:gd name="T14" fmla="*/ 16 w 96"/>
                <a:gd name="T15" fmla="*/ 74 h 125"/>
                <a:gd name="T16" fmla="*/ 9 w 96"/>
                <a:gd name="T17" fmla="*/ 89 h 125"/>
                <a:gd name="T18" fmla="*/ 27 w 96"/>
                <a:gd name="T19" fmla="*/ 104 h 125"/>
                <a:gd name="T20" fmla="*/ 29 w 96"/>
                <a:gd name="T2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25">
                  <a:moveTo>
                    <a:pt x="29" y="125"/>
                  </a:moveTo>
                  <a:cubicBezTo>
                    <a:pt x="96" y="125"/>
                    <a:pt x="96" y="125"/>
                    <a:pt x="96" y="125"/>
                  </a:cubicBezTo>
                  <a:cubicBezTo>
                    <a:pt x="96" y="113"/>
                    <a:pt x="96" y="102"/>
                    <a:pt x="85" y="101"/>
                  </a:cubicBezTo>
                  <a:cubicBezTo>
                    <a:pt x="48" y="95"/>
                    <a:pt x="51" y="79"/>
                    <a:pt x="50" y="75"/>
                  </a:cubicBezTo>
                  <a:cubicBezTo>
                    <a:pt x="61" y="68"/>
                    <a:pt x="66" y="42"/>
                    <a:pt x="66" y="42"/>
                  </a:cubicBezTo>
                  <a:cubicBezTo>
                    <a:pt x="66" y="16"/>
                    <a:pt x="54" y="0"/>
                    <a:pt x="33" y="0"/>
                  </a:cubicBezTo>
                  <a:cubicBezTo>
                    <a:pt x="13" y="0"/>
                    <a:pt x="0" y="14"/>
                    <a:pt x="0" y="39"/>
                  </a:cubicBezTo>
                  <a:cubicBezTo>
                    <a:pt x="0" y="66"/>
                    <a:pt x="16" y="74"/>
                    <a:pt x="16" y="74"/>
                  </a:cubicBezTo>
                  <a:cubicBezTo>
                    <a:pt x="16" y="82"/>
                    <a:pt x="13" y="87"/>
                    <a:pt x="9" y="89"/>
                  </a:cubicBezTo>
                  <a:cubicBezTo>
                    <a:pt x="9" y="89"/>
                    <a:pt x="23" y="92"/>
                    <a:pt x="27" y="104"/>
                  </a:cubicBezTo>
                  <a:cubicBezTo>
                    <a:pt x="30" y="113"/>
                    <a:pt x="29" y="125"/>
                    <a:pt x="29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90" name="Таблица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324397"/>
              </p:ext>
            </p:extLst>
          </p:nvPr>
        </p:nvGraphicFramePr>
        <p:xfrm>
          <a:off x="1029228" y="4714378"/>
          <a:ext cx="4227820" cy="2049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828">
                  <a:extLst>
                    <a:ext uri="{9D8B030D-6E8A-4147-A177-3AD203B41FA5}">
                      <a16:colId xmlns:a16="http://schemas.microsoft.com/office/drawing/2014/main" val="954783847"/>
                    </a:ext>
                  </a:extLst>
                </a:gridCol>
                <a:gridCol w="2082699">
                  <a:extLst>
                    <a:ext uri="{9D8B030D-6E8A-4147-A177-3AD203B41FA5}">
                      <a16:colId xmlns:a16="http://schemas.microsoft.com/office/drawing/2014/main" val="2250776361"/>
                    </a:ext>
                  </a:extLst>
                </a:gridCol>
                <a:gridCol w="1029293">
                  <a:extLst>
                    <a:ext uri="{9D8B030D-6E8A-4147-A177-3AD203B41FA5}">
                      <a16:colId xmlns:a16="http://schemas.microsoft.com/office/drawing/2014/main" val="2283906973"/>
                    </a:ext>
                  </a:extLst>
                </a:gridCol>
              </a:tblGrid>
              <a:tr h="246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Значение до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Параметр 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Значение после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453646"/>
                  </a:ext>
                </a:extLst>
              </a:tr>
              <a:tr h="246277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Вертикальная,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 цилиндрическая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Тип печи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Коробчатая,</a:t>
                      </a:r>
                    </a:p>
                    <a:p>
                      <a:pPr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двухсекционная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29314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93 000/185 000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Расход сырья, мин./</a:t>
                      </a: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макс.</a:t>
                      </a: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кг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/час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92 500/185 000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45239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Полезная тепловая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мощность, Гкал/час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24,4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22544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8/-</a:t>
                      </a:r>
                      <a:endParaRPr lang="ru-RU" sz="900" b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горелок, основные/пилотные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12/12</a:t>
                      </a:r>
                      <a:endParaRPr lang="ru-RU" sz="900" b="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96907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4 000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Расход пара через пароперегреватель, кг/ч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3 600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25827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</a:t>
                      </a:r>
                      <a:endParaRPr lang="ru-RU" sz="9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Расход пара СД в калорифер, кг/час</a:t>
                      </a: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2 180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1553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</a:t>
                      </a:r>
                      <a:endParaRPr lang="ru-RU" sz="9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Расход воздуха на горение, кг/час</a:t>
                      </a: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46 060</a:t>
                      </a:r>
                      <a:endParaRPr lang="ru-RU" sz="900" b="0" dirty="0">
                        <a:solidFill>
                          <a:srgbClr val="00B05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4972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85725" indent="0"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82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КПД печи, с ВП/без ВП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Segoe UI" panose="020B0502040204020203" pitchFamily="34" charset="0"/>
                        </a:rPr>
                        <a:t>*,%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91,72</a:t>
                      </a:r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/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Segoe UI" panose="020B0502040204020203" pitchFamily="34" charset="0"/>
                        </a:rPr>
                        <a:t>82,0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32593" marR="32593" marT="0" marB="0" anchor="ctr">
                    <a:lnL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020873"/>
                  </a:ext>
                </a:extLst>
              </a:tr>
            </a:tbl>
          </a:graphicData>
        </a:graphic>
      </p:graphicFrame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" b="98600" l="34649" r="65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463" r="34204" b="1197"/>
          <a:stretch/>
        </p:blipFill>
        <p:spPr>
          <a:xfrm>
            <a:off x="5778" y="4953382"/>
            <a:ext cx="1130677" cy="1801966"/>
          </a:xfrm>
          <a:prstGeom prst="rect">
            <a:avLst/>
          </a:prstGeom>
        </p:spPr>
      </p:pic>
      <p:sp>
        <p:nvSpPr>
          <p:cNvPr id="109" name="Прямоугольник 108"/>
          <p:cNvSpPr/>
          <p:nvPr/>
        </p:nvSpPr>
        <p:spPr>
          <a:xfrm>
            <a:off x="267727" y="4648739"/>
            <a:ext cx="1006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086921" y="4612546"/>
            <a:ext cx="1264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ПОСЛЕ</a:t>
            </a:r>
            <a:endParaRPr lang="ru-RU" sz="1200" dirty="0">
              <a:solidFill>
                <a:srgbClr val="002060"/>
              </a:solidFill>
            </a:endParaRPr>
          </a:p>
        </p:txBody>
      </p:sp>
      <p:grpSp>
        <p:nvGrpSpPr>
          <p:cNvPr id="117" name="Группа 116"/>
          <p:cNvGrpSpPr/>
          <p:nvPr/>
        </p:nvGrpSpPr>
        <p:grpSpPr>
          <a:xfrm>
            <a:off x="6382563" y="1139351"/>
            <a:ext cx="359606" cy="362277"/>
            <a:chOff x="127056" y="1335864"/>
            <a:chExt cx="419286" cy="593693"/>
          </a:xfrm>
        </p:grpSpPr>
        <p:sp>
          <p:nvSpPr>
            <p:cNvPr id="118" name="Овал 117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27056" y="1335864"/>
              <a:ext cx="419286" cy="5936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19" name="Freeform 99"/>
            <p:cNvSpPr>
              <a:spLocks noEditPoints="1"/>
            </p:cNvSpPr>
            <p:nvPr/>
          </p:nvSpPr>
          <p:spPr bwMode="auto">
            <a:xfrm>
              <a:off x="197172" y="1433620"/>
              <a:ext cx="292599" cy="384688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6390971" y="1794012"/>
            <a:ext cx="359605" cy="343414"/>
            <a:chOff x="56744" y="1268327"/>
            <a:chExt cx="253615" cy="252000"/>
          </a:xfrm>
        </p:grpSpPr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6744" y="1268327"/>
              <a:ext cx="253615" cy="252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5" name="Freeform 98"/>
            <p:cNvSpPr>
              <a:spLocks noEditPoints="1"/>
            </p:cNvSpPr>
            <p:nvPr/>
          </p:nvSpPr>
          <p:spPr bwMode="auto">
            <a:xfrm>
              <a:off x="94311" y="1304327"/>
              <a:ext cx="180000" cy="180000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6383592" y="2330927"/>
            <a:ext cx="359605" cy="371750"/>
            <a:chOff x="132557" y="2285583"/>
            <a:chExt cx="359605" cy="335305"/>
          </a:xfrm>
        </p:grpSpPr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8" name="Freeform 123"/>
            <p:cNvSpPr>
              <a:spLocks noEditPoints="1"/>
            </p:cNvSpPr>
            <p:nvPr/>
          </p:nvSpPr>
          <p:spPr bwMode="auto">
            <a:xfrm>
              <a:off x="172106" y="233866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148239" y="150624"/>
            <a:ext cx="5029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ИНВЕСТИЦИОННЫЕ ПРОЕКТЫ ПНХЗ</a:t>
            </a:r>
            <a:endParaRPr lang="ru-RU" altLang="en-US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270" y="4578930"/>
            <a:ext cx="4635727" cy="22087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2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12" y="46660"/>
            <a:ext cx="2254219" cy="53206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4011" y="114881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РЕАЛИЗУЕМЫЕ ПРОЕКТЫ  ПО ЦИФРОВИЗАЦИИ НА ПНХЗ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34347" y="620688"/>
            <a:ext cx="8550820" cy="0"/>
          </a:xfrm>
          <a:prstGeom prst="line">
            <a:avLst/>
          </a:prstGeom>
          <a:noFill/>
          <a:ln w="15875" cmpd="sng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24745" y="1034229"/>
            <a:ext cx="57927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ЦИФРОВИЗАЦИИ:</a:t>
            </a:r>
          </a:p>
          <a:p>
            <a:pPr algn="just"/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июне 2022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года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ЗАВЕРШЕН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проект внедрения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мониторинга безопасности технологической сети АСУ ТП ТОО «ПНХЗ» на базе </a:t>
            </a: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Kaspersky Industrial </a:t>
            </a:r>
            <a:r>
              <a:rPr lang="en-US" sz="1400" dirty="0" err="1">
                <a:latin typeface="Century Gothic" panose="020B0502020202020204" pitchFamily="34" charset="0"/>
                <a:cs typeface="Arial" panose="020B0604020202020204" pitchFamily="34" charset="0"/>
              </a:rPr>
              <a:t>CyberSecurity</a:t>
            </a: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 for Networks (KICS</a:t>
            </a:r>
            <a:r>
              <a:rPr lang="en-US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на сегменте сети РСУ </a:t>
            </a:r>
            <a:r>
              <a:rPr lang="en-US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Yokogawa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октябре 2022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ПЛАНИРУЕТСЯ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внедрение системы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мониторинга безопасности технологической сети АСУ ТП ТОО 	«ПНХЗ» на базе </a:t>
            </a: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Kaspersky Industrial </a:t>
            </a:r>
            <a:r>
              <a:rPr lang="en-US" sz="14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CyberSecurity</a:t>
            </a:r>
            <a:r>
              <a:rPr lang="en-US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for Networks (KICS)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сегменте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сети РСУ </a:t>
            </a:r>
            <a:r>
              <a:rPr lang="en-US" sz="14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DeltaV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ЦЕЛИ ПРОЕКТА</a:t>
            </a:r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Обнаружение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вторжений в сеть как изнутри так и извне;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Осуществление проверки сетевых пакетов на содержание вредоносного ПО;</a:t>
            </a:r>
            <a:endParaRPr lang="en-US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Осуществление контроля команд отправляемых на контроллеры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РСУ.</a:t>
            </a:r>
          </a:p>
          <a:p>
            <a:pPr marL="342900" indent="-342900" algn="just">
              <a:buFontTx/>
              <a:buAutoNum type="arabicPeriod"/>
            </a:pP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РЕЗУЛЬТАТ ВНЕДРЕНИЯ: </a:t>
            </a:r>
            <a:endParaRPr lang="en-US" sz="1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Постоянный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мониторинг в реальном времени сети АСУТП на предмет </a:t>
            </a:r>
            <a:r>
              <a:rPr lang="ru-RU" sz="1400" dirty="0" err="1">
                <a:latin typeface="Century Gothic" panose="020B0502020202020204" pitchFamily="34" charset="0"/>
                <a:cs typeface="Arial" panose="020B0604020202020204" pitchFamily="34" charset="0"/>
              </a:rPr>
              <a:t>киберугроз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и их 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предотвращение.</a:t>
            </a: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00" y="1044596"/>
            <a:ext cx="5366684" cy="259994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758805"/>
            <a:ext cx="5341104" cy="270883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520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97949" y="195225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ИТОГИ ПО ВНЕДРЕНИЮ ПРОГРАММЫ LEAN SIX SIGMA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5788" y="5918630"/>
            <a:ext cx="1297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sz="1200" b="1" u="sng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ПУТИ РЕШЕНИЯ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69345" y="1958726"/>
          <a:ext cx="11517856" cy="15650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7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Реализация проектов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 начатых тем проектов - 10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 тем внедренных проектов – 1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 текущему статусу программы «</a:t>
                      </a:r>
                      <a:r>
                        <a:rPr lang="en-US" sz="1200" b="1" u="none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Lean Six Sigma</a:t>
                      </a:r>
                      <a:r>
                        <a:rPr lang="ru-RU" sz="1200" b="1" u="none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21920" marR="12192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Сертификация «Мастеров Черного пояса» - 1 работник. </a:t>
                      </a:r>
                      <a:endParaRPr kumimoji="0" lang="en-US" sz="12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Подготовлен приказ о старте в 2022 году 5-ти проектов «Зеленых/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Черных поясов»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Коучинг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проектов «Зеленых/ Черных поясов» «Мастерами Черного пояса» – 10 тем проектов;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Планируется внедрение 3-х проектов, курируемых «Мастерами Черного пояса» и сертификация 1 «Мастера Черного пояса» до 01.09.2022г.</a:t>
                      </a:r>
                    </a:p>
                  </a:txBody>
                  <a:tcPr marL="121920" marR="12192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60000" y="3609061"/>
            <a:ext cx="7749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ПО ЭФФЕКТАМ ОТ ВНЕДРЕННЫХ ПРОЕКТОВ «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LEAN SIX SIGMA</a:t>
            </a:r>
            <a:r>
              <a:rPr kumimoji="0" lang="ru-RU" sz="1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Количество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проектов, принесших прямой экономический эффект – </a:t>
            </a:r>
            <a:r>
              <a:rPr lang="en-US" sz="1400" noProof="0" dirty="0"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753" y="946117"/>
            <a:ext cx="825662" cy="8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360000" y="887068"/>
            <a:ext cx="71800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buNone/>
            </a:pPr>
            <a:r>
              <a:rPr kumimoji="0"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СТАТИСТИКА ПО УЧАСТНИКАМ ПРОГРАММЫ</a:t>
            </a:r>
          </a:p>
          <a:p>
            <a:pPr algn="just" eaLnBrk="1" hangingPunct="1">
              <a:spcBef>
                <a:spcPts val="0"/>
              </a:spcBef>
              <a:buNone/>
            </a:pPr>
            <a:r>
              <a:rPr kumimoji="0" lang="ru-RU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Всего «Зеленых поясов </a:t>
            </a:r>
            <a:r>
              <a:rPr kumimoji="0" lang="en-US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LSS</a:t>
            </a:r>
            <a:r>
              <a:rPr kumimoji="0" lang="ru-RU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r>
              <a:rPr kumimoji="0" lang="en-US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</a:t>
            </a:r>
            <a:r>
              <a:rPr kumimoji="0" lang="ru-RU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</a:t>
            </a:r>
            <a:r>
              <a:rPr kumimoji="0" lang="en-US" alt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kumimoji="0" lang="kk-KZ" altLang="ru-RU" sz="14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ts val="0"/>
              </a:spcBef>
              <a:buNone/>
            </a:pPr>
            <a:r>
              <a:rPr kumimoji="0" lang="kk-KZ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Всего «Мастеров Черного пояса» - </a:t>
            </a:r>
            <a:r>
              <a:rPr kumimoji="0" lang="en-US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endParaRPr kumimoji="0" lang="kk-KZ" altLang="ru-RU" sz="1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ts val="0"/>
              </a:spcBef>
              <a:buNone/>
            </a:pPr>
            <a:r>
              <a:rPr kumimoji="0" lang="ru-RU" altLang="ru-RU" sz="1400" dirty="0" smtClean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Всего «Черных </a:t>
            </a:r>
            <a:r>
              <a:rPr kumimoji="0" lang="ru-RU" altLang="ru-RU" sz="1400" dirty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поясов </a:t>
            </a:r>
            <a:r>
              <a:rPr kumimoji="0" lang="en-US" altLang="ru-RU" sz="1400" dirty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LSS</a:t>
            </a:r>
            <a:r>
              <a:rPr kumimoji="0" lang="ru-RU" altLang="ru-RU" sz="1400" dirty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r>
              <a:rPr kumimoji="0" lang="en-US" altLang="ru-RU" sz="1400" dirty="0">
                <a:solidFill>
                  <a:srgbClr val="2929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kumimoji="0" lang="kk-KZ" altLang="ru-RU" sz="1400" b="1" dirty="0" smtClean="0">
                <a:solidFill>
                  <a:srgbClr val="0393D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kumimoji="0" lang="en-US" altLang="ru-RU" sz="1400" b="1" dirty="0" smtClean="0">
                <a:solidFill>
                  <a:srgbClr val="0393D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</a:t>
            </a:r>
            <a:endParaRPr kumimoji="0" lang="ru-RU" altLang="ru-RU" sz="1400" b="1" dirty="0" smtClean="0">
              <a:solidFill>
                <a:srgbClr val="0393D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97949" y="195225"/>
            <a:ext cx="881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РАЦИОНАЛИЗАТОРСТВО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75" y="98472"/>
            <a:ext cx="2254219" cy="532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3840" y="920848"/>
            <a:ext cx="6775592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cap="all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cap="all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ru-RU" sz="13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</a:t>
            </a:r>
            <a:r>
              <a:rPr lang="ru-RU" sz="13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мая 2022 </a:t>
            </a:r>
            <a:r>
              <a:rPr lang="ru-RU" sz="13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года </a:t>
            </a:r>
            <a: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апущена в работу новая системная платформа </a:t>
            </a:r>
            <a: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«Банк идей» на 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«ПНХЗ».</a:t>
            </a:r>
          </a:p>
          <a:p>
            <a:pPr indent="176213" algn="just"/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системной платформе «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Банка идей» </a:t>
            </a:r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зарегистрированы </a:t>
            </a:r>
            <a:b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73 пользователя 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 качестве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администратора/экспертов/членов инновационного 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комитета.</a:t>
            </a:r>
          </a:p>
          <a:p>
            <a:pPr indent="176213" algn="just"/>
            <a:endParaRPr lang="ru-RU" sz="1300" b="1" kern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indent="176213" algn="just"/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Утвержден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перечень производственных задач НПЗ на 2022-2026 гг. – </a:t>
            </a:r>
            <a:r>
              <a:rPr lang="ru-RU" sz="1300" b="1" kern="0" dirty="0">
                <a:latin typeface="Century Gothic" panose="020B0502020202020204" pitchFamily="34" charset="0"/>
                <a:cs typeface="Arial" panose="020B0604020202020204" pitchFamily="34" charset="0"/>
              </a:rPr>
              <a:t>отображен в системной платформе «Банк идей</a:t>
            </a:r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».</a:t>
            </a:r>
          </a:p>
          <a:p>
            <a:pPr indent="176213" algn="just"/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300" b="1" kern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indent="176213" algn="just"/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Ведется ежемесячный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отчет рассмотренных и внедрённых идей и рац. предложений 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администратором ТОО «ПНХЗ» - ведущим инженером-технологом технического отдела  </a:t>
            </a:r>
            <a:r>
              <a:rPr lang="ru-RU" sz="1300" kern="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Сатыбалдиным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А.Д. </a:t>
            </a:r>
          </a:p>
          <a:p>
            <a:pPr indent="176213" algn="just"/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Планируется утверждение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новой редакции Положения </a:t>
            </a: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о </a:t>
            </a:r>
            <a:r>
              <a:rPr lang="ru-RU" sz="1300" kern="0" dirty="0">
                <a:latin typeface="Century Gothic" panose="020B0502020202020204" pitchFamily="34" charset="0"/>
                <a:cs typeface="Arial" panose="020B0604020202020204" pitchFamily="34" charset="0"/>
              </a:rPr>
              <a:t>рационализаторской деятельности - </a:t>
            </a:r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на </a:t>
            </a:r>
            <a:r>
              <a:rPr lang="ru-RU" sz="1300" b="1" kern="0" dirty="0">
                <a:latin typeface="Century Gothic" panose="020B0502020202020204" pitchFamily="34" charset="0"/>
                <a:cs typeface="Arial" panose="020B0604020202020204" pitchFamily="34" charset="0"/>
              </a:rPr>
              <a:t>уровне КМГ и ПНХЗ </a:t>
            </a:r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b="1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до 01.09.2022 года.</a:t>
            </a:r>
            <a:endParaRPr lang="ru-RU" sz="1300" b="1" kern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7800" algn="just"/>
            <a:endParaRPr lang="kk-KZ" sz="13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7800" algn="just"/>
            <a:r>
              <a:rPr lang="kk-KZ" sz="13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По рационализаторским предложениям в 2022 году:</a:t>
            </a:r>
          </a:p>
          <a:p>
            <a:pPr marL="177800" algn="just"/>
            <a:r>
              <a:rPr lang="ru-RU" sz="1300" i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►</a:t>
            </a:r>
            <a:r>
              <a:rPr lang="ru-RU" sz="13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Отобраны и </a:t>
            </a:r>
            <a:r>
              <a:rPr lang="ru-RU" sz="1300" dirty="0">
                <a:latin typeface="Century Gothic" panose="020B0502020202020204" pitchFamily="34" charset="0"/>
                <a:cs typeface="Arial" panose="020B0604020202020204" pitchFamily="34" charset="0"/>
              </a:rPr>
              <a:t>зарегистрированы в Банке Идей – </a:t>
            </a:r>
            <a:r>
              <a:rPr lang="ru-RU" sz="13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16 </a:t>
            </a:r>
            <a:r>
              <a:rPr lang="ru-RU" sz="1300" b="1" dirty="0">
                <a:latin typeface="Century Gothic" panose="020B0502020202020204" pitchFamily="34" charset="0"/>
                <a:cs typeface="Arial" panose="020B0604020202020204" pitchFamily="34" charset="0"/>
              </a:rPr>
              <a:t>тем.</a:t>
            </a:r>
          </a:p>
          <a:p>
            <a:pPr marL="177800" algn="just"/>
            <a:r>
              <a:rPr lang="ru-RU" sz="13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>
                <a:latin typeface="Century Gothic" panose="020B0502020202020204" pitchFamily="34" charset="0"/>
                <a:cs typeface="Arial" panose="020B0604020202020204" pitchFamily="34" charset="0"/>
              </a:rPr>
              <a:t>►</a:t>
            </a:r>
            <a:r>
              <a:rPr lang="ru-RU" sz="1300" dirty="0">
                <a:latin typeface="Century Gothic" panose="020B0502020202020204" pitchFamily="34" charset="0"/>
                <a:cs typeface="Arial" panose="020B0604020202020204" pitchFamily="34" charset="0"/>
              </a:rPr>
              <a:t> Подготовлены к рассмотрению </a:t>
            </a:r>
            <a:r>
              <a:rPr lang="ru-RU" sz="13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экспертами </a:t>
            </a:r>
            <a:r>
              <a:rPr lang="ru-RU" sz="1300" dirty="0">
                <a:latin typeface="Century Gothic" panose="020B0502020202020204" pitchFamily="34" charset="0"/>
                <a:cs typeface="Arial" panose="020B0604020202020204" pitchFamily="34" charset="0"/>
              </a:rPr>
              <a:t>Инновационного комитета </a:t>
            </a:r>
            <a:r>
              <a:rPr lang="ru-RU" sz="1300" b="1" dirty="0"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16 тем</a:t>
            </a:r>
          </a:p>
          <a:p>
            <a:pPr marL="177800" algn="just"/>
            <a:r>
              <a:rPr lang="ru-RU" sz="1300" i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►</a:t>
            </a:r>
            <a:r>
              <a:rPr lang="ru-RU" sz="13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На рассмотрении у Администратора платформы от ТОО «ПНХЗ» </a:t>
            </a:r>
            <a:r>
              <a:rPr lang="ru-RU" sz="13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br>
              <a:rPr lang="ru-RU" sz="13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 тема</a:t>
            </a:r>
            <a:endParaRPr lang="kk-KZ" sz="13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7800" algn="just"/>
            <a:endParaRPr lang="ru-RU" sz="13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7800" algn="just"/>
            <a:r>
              <a:rPr lang="ru-RU" sz="1300" i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В августе 2022 года планируется рассмотрение на заседании «Инновационного комитета» </a:t>
            </a:r>
            <a:r>
              <a:rPr lang="ru-RU" sz="13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- 17 тем.</a:t>
            </a:r>
          </a:p>
          <a:p>
            <a:pPr marL="177800" algn="just"/>
            <a:endParaRPr lang="ru-RU" sz="1300" b="1" dirty="0" smtClean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7800" algn="just"/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банка идей позволяет сделать процесс согласования заявки более прозрачным, и позволит отслеживать автору идеи этапы ее согласования.</a:t>
            </a:r>
          </a:p>
          <a:p>
            <a:pPr marL="177800" algn="just"/>
            <a:endParaRPr lang="ru-RU" sz="1300" b="1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50269" t="5806" r="5699" b="4129"/>
          <a:stretch/>
        </p:blipFill>
        <p:spPr>
          <a:xfrm>
            <a:off x="152915" y="3627099"/>
            <a:ext cx="4450779" cy="295481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65D95D-3EC8-4071-8ACA-A5FD37CCF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20848"/>
            <a:ext cx="4536504" cy="258386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13004" r="16690" b="8246"/>
          <a:stretch/>
        </p:blipFill>
        <p:spPr>
          <a:xfrm>
            <a:off x="3242211" y="920848"/>
            <a:ext cx="1401797" cy="16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5464</Words>
  <Application>Microsoft Office PowerPoint</Application>
  <PresentationFormat>Широкоэкранный</PresentationFormat>
  <Paragraphs>1266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Segoe UI</vt:lpstr>
      <vt:lpstr>Tahoma</vt:lpstr>
      <vt:lpstr>Times New Roman</vt:lpstr>
      <vt:lpstr>Wingdings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Козюра Ольга Викторовна</dc:creator>
  <cp:lastModifiedBy>Ангоноева Айгуль Сембаевна</cp:lastModifiedBy>
  <cp:revision>198</cp:revision>
  <dcterms:created xsi:type="dcterms:W3CDTF">2022-08-12T02:43:43Z</dcterms:created>
  <dcterms:modified xsi:type="dcterms:W3CDTF">2022-09-01T08:03:19Z</dcterms:modified>
</cp:coreProperties>
</file>