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7" r:id="rId2"/>
    <p:sldId id="258" r:id="rId3"/>
    <p:sldId id="262" r:id="rId4"/>
    <p:sldId id="263" r:id="rId5"/>
    <p:sldId id="274" r:id="rId6"/>
    <p:sldId id="272" r:id="rId7"/>
    <p:sldId id="275" r:id="rId8"/>
    <p:sldId id="267" r:id="rId9"/>
    <p:sldId id="268" r:id="rId10"/>
    <p:sldId id="273" r:id="rId11"/>
    <p:sldId id="270" r:id="rId12"/>
  </p:sldIdLst>
  <p:sldSz cx="10799763" cy="6076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A24CBDBF-C50B-4AF8-B671-1B317234B2F0}">
          <p14:sldIdLst>
            <p14:sldId id="257"/>
            <p14:sldId id="258"/>
            <p14:sldId id="262"/>
            <p14:sldId id="263"/>
            <p14:sldId id="274"/>
            <p14:sldId id="272"/>
            <p14:sldId id="275"/>
            <p14:sldId id="267"/>
            <p14:sldId id="268"/>
            <p14:sldId id="273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914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33CC"/>
    <a:srgbClr val="000099"/>
    <a:srgbClr val="003399"/>
    <a:srgbClr val="006699"/>
    <a:srgbClr val="006666"/>
    <a:srgbClr val="0000FF"/>
    <a:srgbClr val="800080"/>
    <a:srgbClr val="66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2674" autoAdjust="0"/>
  </p:normalViewPr>
  <p:slideViewPr>
    <p:cSldViewPr snapToGrid="0" showGuides="1">
      <p:cViewPr varScale="1">
        <p:scale>
          <a:sx n="71" d="100"/>
          <a:sy n="71" d="100"/>
        </p:scale>
        <p:origin x="77" y="82"/>
      </p:cViewPr>
      <p:guideLst>
        <p:guide orient="horz" pos="1914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NHZV01\dbase\NHZ\&#1057;&#1045;&#1052;\&#1055;&#1091;&#1073;&#1083;&#1080;&#1095;&#1085;&#1099;&#1081;%20&#1086;&#1090;&#1095;&#1077;&#1090;\&#1055;&#1091;&#1073;&#1083;&#1080;&#1095;&#1085;&#1099;&#1081;%20&#1086;&#1090;&#1095;&#1077;&#1090;%202024\&#1055;&#1091;&#1073;&#1083;&#1080;&#1095;&#1085;&#1099;&#1081;%20&#1086;&#1090;&#1095;&#1077;&#1090;%201%20&#1087;&#1086;&#1083;&#1091;&#1075;&#1086;&#1076;&#1080;&#1077;%202024&#1075;%20&#1087;&#1086;&#1076;&#1098;&#1077;&#1079;&#1076;&#1085;&#1099;&#1077;%20&#1087;&#1091;&#1090;&#1080;\&#1040;&#1085;&#1072;&#1083;&#1080;&#1079;%20&#1082;%20&#1087;&#1091;&#1073;&#1083;&#1080;&#1095;&#1085;&#1099;&#1084;%20&#1089;&#1083;&#1091;&#1096;&#1072;&#1085;&#1080;&#1103;&#1084;%20&#1062;&#1054;&#1055;&#1055;%201%20&#1087;&#1086;&#1083;&#1091;&#1075;&#1086;&#1076;&#1080;&#1077;%202024&#1075;&#1086;&#1076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PNHZV01\dbase\NHZ\&#1057;&#1045;&#1052;\&#1055;&#1091;&#1073;&#1083;&#1080;&#1095;&#1085;&#1099;&#1081;%20&#1086;&#1090;&#1095;&#1077;&#1090;\&#1055;&#1091;&#1073;&#1083;&#1080;&#1095;&#1085;&#1099;&#1081;%20&#1086;&#1090;&#1095;&#1077;&#1090;%202024\&#1055;&#1091;&#1073;&#1083;&#1080;&#1095;&#1085;&#1099;&#1081;%20&#1086;&#1090;&#1095;&#1077;&#1090;%201%20&#1087;&#1086;&#1083;&#1091;&#1075;&#1086;&#1076;&#1080;&#1077;%202024&#1075;%20&#1087;&#1086;&#1076;&#1098;&#1077;&#1079;&#1076;&#1085;&#1099;&#1077;%20&#1087;&#1091;&#1090;&#1080;\&#1040;&#1085;&#1072;&#1083;&#1080;&#1079;%20&#1082;%20&#1087;&#1091;&#1073;&#1083;&#1080;&#1095;&#1085;&#1099;&#1084;%20&#1089;&#1083;&#1091;&#1096;&#1072;&#1085;&#1080;&#1103;&#1084;%20&#1062;&#1054;&#1055;&#1055;%201%20&#1087;&#1086;&#1083;&#1091;&#1075;&#1086;&#1076;&#1080;&#1077;%202024&#1075;&#1086;&#1076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5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603226187111522"/>
          <c:y val="0.17429189352717075"/>
          <c:w val="0.67892156862745101"/>
          <c:h val="0.523831152311634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EC0-4227-B0ED-A33E010DFB25}"/>
              </c:ext>
            </c:extLst>
          </c:dPt>
          <c:dPt>
            <c:idx val="1"/>
            <c:bubble3D val="0"/>
            <c:spPr>
              <a:solidFill>
                <a:srgbClr val="CC00C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EC0-4227-B0ED-A33E010DFB25}"/>
              </c:ext>
            </c:extLst>
          </c:dPt>
          <c:dPt>
            <c:idx val="2"/>
            <c:bubble3D val="0"/>
            <c:spPr>
              <a:solidFill>
                <a:srgbClr val="FF00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EC0-4227-B0ED-A33E010DFB25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EC0-4227-B0ED-A33E010DFB25}"/>
              </c:ext>
            </c:extLst>
          </c:dPt>
          <c:dPt>
            <c:idx val="4"/>
            <c:bubble3D val="0"/>
            <c:spPr>
              <a:solidFill>
                <a:srgbClr val="0000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EC0-4227-B0ED-A33E010DFB25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4EC0-4227-B0ED-A33E010DFB25}"/>
              </c:ext>
            </c:extLst>
          </c:dPt>
          <c:dLbls>
            <c:dLbl>
              <c:idx val="0"/>
              <c:layout>
                <c:manualLayout>
                  <c:x val="4.5445134076722661E-2"/>
                  <c:y val="5.473234738037930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defRPr>
                    </a:pPr>
                    <a:fld id="{9F8C15DE-E274-4AA1-BDCB-DBB30EB95817}" type="CATEGORYNAME">
                      <a:rPr lang="ru-RU"/>
                      <a:pPr>
                        <a:defRPr sz="1100" b="1">
                          <a:latin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/>
                      <a:t> </a:t>
                    </a:r>
                    <a:fld id="{541DD484-8158-43FD-B4FC-8F249F8EE617}" type="VALUE">
                      <a:rPr lang="en-US" baseline="0"/>
                      <a:pPr>
                        <a:defRPr sz="1100" b="1">
                          <a:latin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28134105635815"/>
                      <c:h val="0.1277456480547944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EC0-4227-B0ED-A33E010DFB25}"/>
                </c:ext>
              </c:extLst>
            </c:dLbl>
            <c:dLbl>
              <c:idx val="1"/>
              <c:layout>
                <c:manualLayout>
                  <c:x val="-0.15280369253108966"/>
                  <c:y val="9.79627350194735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83181539272095"/>
                      <c:h val="9.80039710275807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EC0-4227-B0ED-A33E010DFB25}"/>
                </c:ext>
              </c:extLst>
            </c:dLbl>
            <c:dLbl>
              <c:idx val="2"/>
              <c:layout>
                <c:manualLayout>
                  <c:x val="-0.31437570763213418"/>
                  <c:y val="3.3541611081120769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EC0-4227-B0ED-A33E010DFB25}"/>
                </c:ext>
              </c:extLst>
            </c:dLbl>
            <c:dLbl>
              <c:idx val="3"/>
              <c:layout>
                <c:manualLayout>
                  <c:x val="0"/>
                  <c:y val="3.362858315137935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EC0-4227-B0ED-A33E010DFB25}"/>
                </c:ext>
              </c:extLst>
            </c:dLbl>
            <c:dLbl>
              <c:idx val="4"/>
              <c:layout>
                <c:manualLayout>
                  <c:x val="0.24953151536205034"/>
                  <c:y val="1.0623744286299473E-2"/>
                </c:manualLayout>
              </c:layout>
              <c:tx>
                <c:rich>
                  <a:bodyPr/>
                  <a:lstStyle/>
                  <a:p>
                    <a:fld id="{4999EE80-29C1-41EC-AA5D-858CD28601DF}" type="CATEGORYNAME">
                      <a:rPr lang="ru-RU"/>
                      <a:pPr/>
                      <a:t>[ИМЯ КАТЕГОРИИ]</a:t>
                    </a:fld>
                    <a:r>
                      <a:rPr lang="en-US" baseline="0"/>
                      <a:t>; </a:t>
                    </a:r>
                    <a:fld id="{EC383218-E1BF-40A6-90D9-52B86033DC45}" type="VALUE">
                      <a:rPr lang="en-US" baseline="0"/>
                      <a:pPr/>
                      <a:t>[ЗНАЧЕНИЕ]</a:t>
                    </a:fld>
                    <a:r>
                      <a:rPr lang="en-US" baseline="0"/>
                      <a:t> 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EC0-4227-B0ED-A33E010DFB25}"/>
                </c:ext>
              </c:extLst>
            </c:dLbl>
            <c:dLbl>
              <c:idx val="5"/>
              <c:layout>
                <c:manualLayout>
                  <c:x val="-1.3776357665436748E-3"/>
                  <c:y val="7.1670380825038377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EC0-4227-B0ED-A33E010DFB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'Объёмы проезд, структура'!$B$8:$B$13</c:f>
              <c:strCache>
                <c:ptCount val="6"/>
                <c:pt idx="0">
                  <c:v>ТОО "INTERTRANS С.А."</c:v>
                </c:pt>
                <c:pt idx="1">
                  <c:v>ТОО "ГазИндустрия"</c:v>
                </c:pt>
                <c:pt idx="2">
                  <c:v>ТОО "Компания Нефтехим LTD"</c:v>
                </c:pt>
                <c:pt idx="3">
                  <c:v>АО НК "КазМунайГаз"</c:v>
                </c:pt>
                <c:pt idx="4">
                  <c:v>ТОО "PETROSUN"</c:v>
                </c:pt>
                <c:pt idx="5">
                  <c:v>Другие потребители</c:v>
                </c:pt>
              </c:strCache>
            </c:strRef>
          </c:cat>
          <c:val>
            <c:numRef>
              <c:f>'Объёмы проезд, структура'!$C$8:$C$13</c:f>
              <c:numCache>
                <c:formatCode>#,##0</c:formatCode>
                <c:ptCount val="6"/>
                <c:pt idx="0">
                  <c:v>4911.84</c:v>
                </c:pt>
                <c:pt idx="1">
                  <c:v>253.61279999999999</c:v>
                </c:pt>
                <c:pt idx="2">
                  <c:v>112.29300000000001</c:v>
                </c:pt>
                <c:pt idx="3">
                  <c:v>37105.350300000006</c:v>
                </c:pt>
                <c:pt idx="4">
                  <c:v>32068.385399999999</c:v>
                </c:pt>
                <c:pt idx="5">
                  <c:v>23907.179699999968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EC0-4227-B0ED-A33E010DFB25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4EC0-4227-B0ED-A33E010DFB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4EC0-4227-B0ED-A33E010DFB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4EC0-4227-B0ED-A33E010DFB2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4EC0-4227-B0ED-A33E010DFB2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4EC0-4227-B0ED-A33E010DFB2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4EC0-4227-B0ED-A33E010DFB25}"/>
              </c:ext>
            </c:extLst>
          </c:dPt>
          <c:cat>
            <c:strRef>
              <c:f>'Объёмы проезд, структура'!$B$8:$B$13</c:f>
              <c:strCache>
                <c:ptCount val="6"/>
                <c:pt idx="0">
                  <c:v>ТОО "INTERTRANS С.А."</c:v>
                </c:pt>
                <c:pt idx="1">
                  <c:v>ТОО "ГазИндустрия"</c:v>
                </c:pt>
                <c:pt idx="2">
                  <c:v>ТОО "Компания Нефтехим LTD"</c:v>
                </c:pt>
                <c:pt idx="3">
                  <c:v>АО НК "КазМунайГаз"</c:v>
                </c:pt>
                <c:pt idx="4">
                  <c:v>ТОО "PETROSUN"</c:v>
                </c:pt>
                <c:pt idx="5">
                  <c:v>Другие потребители</c:v>
                </c:pt>
              </c:strCache>
            </c:strRef>
          </c:cat>
          <c:val>
            <c:numRef>
              <c:f>'Объёмы проезд, структура'!$D$8:$D$13</c:f>
              <c:numCache>
                <c:formatCode>0.0%</c:formatCode>
                <c:ptCount val="6"/>
                <c:pt idx="0">
                  <c:v>4.9938052633843724E-2</c:v>
                </c:pt>
                <c:pt idx="1">
                  <c:v>2.5784490852748623E-3</c:v>
                </c:pt>
                <c:pt idx="2">
                  <c:v>1.1416686505285622E-3</c:v>
                </c:pt>
                <c:pt idx="3">
                  <c:v>0.37724537775632128</c:v>
                </c:pt>
                <c:pt idx="4">
                  <c:v>0.32603519617650117</c:v>
                </c:pt>
                <c:pt idx="5">
                  <c:v>0.24306125569753056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4EC0-4227-B0ED-A33E010DFB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697408021901803"/>
          <c:y val="0.11150635475544812"/>
          <c:w val="0.71774094027720214"/>
          <c:h val="0.7078176560917437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AB4-4586-9F80-3F827DFE9280}"/>
              </c:ext>
            </c:extLst>
          </c:dPt>
          <c:dPt>
            <c:idx val="1"/>
            <c:bubble3D val="0"/>
            <c:spPr>
              <a:solidFill>
                <a:srgbClr val="FF33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AB4-4586-9F80-3F827DFE9280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AB4-4586-9F80-3F827DFE9280}"/>
              </c:ext>
            </c:extLst>
          </c:dPt>
          <c:dPt>
            <c:idx val="3"/>
            <c:bubble3D val="0"/>
            <c:explosion val="12"/>
            <c:spPr>
              <a:solidFill>
                <a:srgbClr val="3333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AB4-4586-9F80-3F827DFE9280}"/>
              </c:ext>
            </c:extLst>
          </c:dPt>
          <c:dPt>
            <c:idx val="4"/>
            <c:bubble3D val="0"/>
            <c:explosion val="1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AB4-4586-9F80-3F827DFE9280}"/>
              </c:ext>
            </c:extLst>
          </c:dPt>
          <c:dLbls>
            <c:dLbl>
              <c:idx val="0"/>
              <c:layout>
                <c:manualLayout>
                  <c:x val="3.4772625191350569E-2"/>
                  <c:y val="4.5811498996151397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AB4-4586-9F80-3F827DFE9280}"/>
                </c:ext>
              </c:extLst>
            </c:dLbl>
            <c:dLbl>
              <c:idx val="1"/>
              <c:layout>
                <c:manualLayout>
                  <c:x val="-0.16176167734562866"/>
                  <c:y val="-7.8507323681314034E-4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AB4-4586-9F80-3F827DFE9280}"/>
                </c:ext>
              </c:extLst>
            </c:dLbl>
            <c:dLbl>
              <c:idx val="2"/>
              <c:layout>
                <c:manualLayout>
                  <c:x val="0"/>
                  <c:y val="3.42184394580735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AB4-4586-9F80-3F827DFE9280}"/>
                </c:ext>
              </c:extLst>
            </c:dLbl>
            <c:dLbl>
              <c:idx val="3"/>
              <c:layout>
                <c:manualLayout>
                  <c:x val="0.1295637666944717"/>
                  <c:y val="-1.5770044873423081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AB4-4586-9F80-3F827DFE9280}"/>
                </c:ext>
              </c:extLst>
            </c:dLbl>
            <c:dLbl>
              <c:idx val="4"/>
              <c:layout>
                <c:manualLayout>
                  <c:x val="7.0525453817690716E-3"/>
                  <c:y val="1.997248327829979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AB4-4586-9F80-3F827DFE92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'Объёмы стоянка и структура'!$B$8:$B$12</c:f>
              <c:strCache>
                <c:ptCount val="5"/>
                <c:pt idx="0">
                  <c:v>ТОО "INTERTRANS С.А."</c:v>
                </c:pt>
                <c:pt idx="1">
                  <c:v>ТОО "Компания Нефтехим LTD"</c:v>
                </c:pt>
                <c:pt idx="2">
                  <c:v>АО НК "КазМунайГаз"</c:v>
                </c:pt>
                <c:pt idx="3">
                  <c:v>ТОО "PETROSUN"</c:v>
                </c:pt>
                <c:pt idx="4">
                  <c:v>Другие потребители</c:v>
                </c:pt>
              </c:strCache>
            </c:strRef>
          </c:cat>
          <c:val>
            <c:numRef>
              <c:f>'Объёмы стоянка и структура'!$C$8:$C$12</c:f>
              <c:numCache>
                <c:formatCode>#,##0</c:formatCode>
                <c:ptCount val="5"/>
                <c:pt idx="0">
                  <c:v>35809.71</c:v>
                </c:pt>
                <c:pt idx="1">
                  <c:v>3665.29</c:v>
                </c:pt>
                <c:pt idx="2">
                  <c:v>223010.85</c:v>
                </c:pt>
                <c:pt idx="3">
                  <c:v>198853.99</c:v>
                </c:pt>
                <c:pt idx="4">
                  <c:v>166205.85999999999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AB4-4586-9F80-3F827DFE9280}"/>
            </c:ext>
          </c:extLst>
        </c:ser>
        <c:ser>
          <c:idx val="1"/>
          <c:order val="1"/>
          <c:tx>
            <c:strRef>
              <c:f>'Объёмы стоянка и структура'!$B$8:$B$12</c:f>
              <c:strCache>
                <c:ptCount val="5"/>
                <c:pt idx="0">
                  <c:v>ТОО "INTERTRANS С.А."</c:v>
                </c:pt>
                <c:pt idx="1">
                  <c:v>ТОО "Компания Нефтехим LTD"</c:v>
                </c:pt>
                <c:pt idx="2">
                  <c:v>АО НК "КазМунайГаз"</c:v>
                </c:pt>
                <c:pt idx="3">
                  <c:v>ТОО "PETROSUN"</c:v>
                </c:pt>
                <c:pt idx="4">
                  <c:v>Другие потребители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3AB4-4586-9F80-3F827DFE92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3AB4-4586-9F80-3F827DFE92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3AB4-4586-9F80-3F827DFE92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3AB4-4586-9F80-3F827DFE92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3AB4-4586-9F80-3F827DFE9280}"/>
              </c:ext>
            </c:extLst>
          </c:dPt>
          <c:val>
            <c:numRef>
              <c:f>'Объёмы стоянка и структура'!$C$8:$C$12</c:f>
              <c:numCache>
                <c:formatCode>#,##0</c:formatCode>
                <c:ptCount val="5"/>
                <c:pt idx="0">
                  <c:v>35809.71</c:v>
                </c:pt>
                <c:pt idx="1">
                  <c:v>3665.29</c:v>
                </c:pt>
                <c:pt idx="2">
                  <c:v>223010.85</c:v>
                </c:pt>
                <c:pt idx="3">
                  <c:v>198853.99</c:v>
                </c:pt>
                <c:pt idx="4">
                  <c:v>166205.85999999999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3AB4-4586-9F80-3F827DFE92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FA9E9-B15D-4057-AE0A-E12568C1544A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2BA0A-D2B5-43E2-942A-4D2064B10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65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2BA0A-D2B5-43E2-942A-4D2064B109B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885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2BA0A-D2B5-43E2-942A-4D2064B109B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025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2BA0A-D2B5-43E2-942A-4D2064B109B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789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2BA0A-D2B5-43E2-942A-4D2064B109B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994538"/>
            <a:ext cx="8099822" cy="2115679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191806"/>
            <a:ext cx="8099822" cy="1467189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88" indent="0" algn="ctr">
              <a:buNone/>
              <a:defRPr sz="1772"/>
            </a:lvl2pPr>
            <a:lvl3pPr marL="809976" indent="0" algn="ctr">
              <a:buNone/>
              <a:defRPr sz="1594"/>
            </a:lvl3pPr>
            <a:lvl4pPr marL="1214963" indent="0" algn="ctr">
              <a:buNone/>
              <a:defRPr sz="1417"/>
            </a:lvl4pPr>
            <a:lvl5pPr marL="1619951" indent="0" algn="ctr">
              <a:buNone/>
              <a:defRPr sz="1417"/>
            </a:lvl5pPr>
            <a:lvl6pPr marL="2024939" indent="0" algn="ctr">
              <a:buNone/>
              <a:defRPr sz="1417"/>
            </a:lvl6pPr>
            <a:lvl7pPr marL="2429927" indent="0" algn="ctr">
              <a:buNone/>
              <a:defRPr sz="1417"/>
            </a:lvl7pPr>
            <a:lvl8pPr marL="2834914" indent="0" algn="ctr">
              <a:buNone/>
              <a:defRPr sz="1417"/>
            </a:lvl8pPr>
            <a:lvl9pPr marL="3239902" indent="0" algn="ctr">
              <a:buNone/>
              <a:defRPr sz="1417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82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2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323541"/>
            <a:ext cx="2328699" cy="514993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323541"/>
            <a:ext cx="6851100" cy="51499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82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35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515018"/>
            <a:ext cx="9314796" cy="2527842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4066775"/>
            <a:ext cx="9314796" cy="1329332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4988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52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617707"/>
            <a:ext cx="4589899" cy="38557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617707"/>
            <a:ext cx="4589899" cy="38557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323542"/>
            <a:ext cx="9314796" cy="117459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489697"/>
            <a:ext cx="4568806" cy="730078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2219775"/>
            <a:ext cx="4568806" cy="32649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489697"/>
            <a:ext cx="4591306" cy="730078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219775"/>
            <a:ext cx="4591306" cy="32649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62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83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5130"/>
            <a:ext cx="3483204" cy="141795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874969"/>
            <a:ext cx="5467380" cy="4318573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823085"/>
            <a:ext cx="3483204" cy="3377490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1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5130"/>
            <a:ext cx="3483204" cy="141795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874969"/>
            <a:ext cx="5467380" cy="4318573"/>
          </a:xfrm>
        </p:spPr>
        <p:txBody>
          <a:bodyPr anchor="t"/>
          <a:lstStyle>
            <a:lvl1pPr marL="0" indent="0">
              <a:buNone/>
              <a:defRPr sz="2835"/>
            </a:lvl1pPr>
            <a:lvl2pPr marL="404988" indent="0">
              <a:buNone/>
              <a:defRPr sz="2480"/>
            </a:lvl2pPr>
            <a:lvl3pPr marL="809976" indent="0">
              <a:buNone/>
              <a:defRPr sz="2126"/>
            </a:lvl3pPr>
            <a:lvl4pPr marL="1214963" indent="0">
              <a:buNone/>
              <a:defRPr sz="1772"/>
            </a:lvl4pPr>
            <a:lvl5pPr marL="1619951" indent="0">
              <a:buNone/>
              <a:defRPr sz="1772"/>
            </a:lvl5pPr>
            <a:lvl6pPr marL="2024939" indent="0">
              <a:buNone/>
              <a:defRPr sz="1772"/>
            </a:lvl6pPr>
            <a:lvl7pPr marL="2429927" indent="0">
              <a:buNone/>
              <a:defRPr sz="1772"/>
            </a:lvl7pPr>
            <a:lvl8pPr marL="2834914" indent="0">
              <a:buNone/>
              <a:defRPr sz="1772"/>
            </a:lvl8pPr>
            <a:lvl9pPr marL="3239902" indent="0">
              <a:buNone/>
              <a:defRPr sz="177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823085"/>
            <a:ext cx="3483204" cy="3377490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78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23542"/>
            <a:ext cx="9314796" cy="1174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617707"/>
            <a:ext cx="9314796" cy="3855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5632433"/>
            <a:ext cx="2429947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5632433"/>
            <a:ext cx="3644920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5632433"/>
            <a:ext cx="2429947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67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09976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494" indent="-202494" algn="l" defTabSz="809976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82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69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57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45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33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20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08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396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88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76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63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51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39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27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14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02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804" y="1404556"/>
            <a:ext cx="7498730" cy="9632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46205" y="2259980"/>
            <a:ext cx="88721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ТОО «Павлодарский нефтехимический завод», как субъекта естественных монополий,</a:t>
            </a:r>
          </a:p>
          <a:p>
            <a:pPr lvl="0" algn="ctr" defTabSz="914400"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в сфере подъездных путей </a:t>
            </a:r>
            <a:r>
              <a:rPr lang="ru-RU" sz="2400" b="1" kern="0" dirty="0">
                <a:solidFill>
                  <a:srgbClr val="006CB5"/>
                </a:solidFill>
              </a:rPr>
              <a:t>за </a:t>
            </a:r>
            <a:r>
              <a:rPr lang="ru-RU" sz="2400" b="1" kern="0" dirty="0" smtClean="0">
                <a:solidFill>
                  <a:srgbClr val="006CB5"/>
                </a:solidFill>
              </a:rPr>
              <a:t>1 полугодие 2024 </a:t>
            </a:r>
            <a:r>
              <a:rPr lang="ru-RU" sz="2400" b="1" kern="0" dirty="0">
                <a:solidFill>
                  <a:srgbClr val="006CB5"/>
                </a:solidFill>
              </a:rPr>
              <a:t>года 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6CB5"/>
              </a:solidFill>
              <a:effectLst/>
              <a:uLnTx/>
              <a:uFillTx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5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96429" y="817756"/>
            <a:ext cx="72185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+mj-ea"/>
                <a:cs typeface="+mj-cs"/>
              </a:rPr>
              <a:t>Информация по  тарифам ТОО "ПНХЗ" как субъекта естественных монополий</a:t>
            </a:r>
            <a:endParaRPr kumimoji="0" lang="ru-RU" sz="3000" b="0" i="0" u="none" strike="noStrike" kern="0" cap="none" spc="0" normalizeH="0" baseline="0" noProof="0" dirty="0" smtClean="0">
              <a:ln>
                <a:noFill/>
              </a:ln>
              <a:solidFill>
                <a:srgbClr val="0066CC"/>
              </a:solidFill>
              <a:effectLst/>
              <a:uLnTx/>
              <a:uFillTx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624879"/>
              </p:ext>
            </p:extLst>
          </p:nvPr>
        </p:nvGraphicFramePr>
        <p:xfrm>
          <a:off x="906163" y="1833419"/>
          <a:ext cx="8748584" cy="3727122"/>
        </p:xfrm>
        <a:graphic>
          <a:graphicData uri="http://schemas.openxmlformats.org/drawingml/2006/table">
            <a:tbl>
              <a:tblPr/>
              <a:tblGrid>
                <a:gridCol w="3882009">
                  <a:extLst>
                    <a:ext uri="{9D8B030D-6E8A-4147-A177-3AD203B41FA5}">
                      <a16:colId xmlns:a16="http://schemas.microsoft.com/office/drawing/2014/main" val="2867692493"/>
                    </a:ext>
                  </a:extLst>
                </a:gridCol>
                <a:gridCol w="1322133">
                  <a:extLst>
                    <a:ext uri="{9D8B030D-6E8A-4147-A177-3AD203B41FA5}">
                      <a16:colId xmlns:a16="http://schemas.microsoft.com/office/drawing/2014/main" val="3914107130"/>
                    </a:ext>
                  </a:extLst>
                </a:gridCol>
                <a:gridCol w="1828482">
                  <a:extLst>
                    <a:ext uri="{9D8B030D-6E8A-4147-A177-3AD203B41FA5}">
                      <a16:colId xmlns:a16="http://schemas.microsoft.com/office/drawing/2014/main" val="103131929"/>
                    </a:ext>
                  </a:extLst>
                </a:gridCol>
                <a:gridCol w="1715960">
                  <a:extLst>
                    <a:ext uri="{9D8B030D-6E8A-4147-A177-3AD203B41FA5}">
                      <a16:colId xmlns:a16="http://schemas.microsoft.com/office/drawing/2014/main" val="3606328193"/>
                    </a:ext>
                  </a:extLst>
                </a:gridCol>
              </a:tblGrid>
              <a:tr h="6589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услуги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измерения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Тариф, ТОО "ПНХЗ" тенге, без учета НДС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введения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54266"/>
                  </a:ext>
                </a:extLst>
              </a:tr>
              <a:tr h="928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тенге/вагонокм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01.08.2023 по 31.07.2024г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810820"/>
                  </a:ext>
                </a:extLst>
              </a:tr>
              <a:tr h="2139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тенге/вагоночас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01.08.2023 по 31.07.2024г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773917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206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3415" y="1418448"/>
            <a:ext cx="9790769" cy="3841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</a:rPr>
              <a:t>Потребность потребителей в оказываемых услугах, относящихся к сфере естественных монополий, определяется при заключении договоров на оказание услуг. </a:t>
            </a:r>
          </a:p>
          <a:p>
            <a:pPr marL="34290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100" kern="0" dirty="0">
                <a:solidFill>
                  <a:srgbClr val="0066CC"/>
                </a:solidFill>
              </a:rPr>
              <a:t>Ежемесячно проводится работа по сверке </a:t>
            </a:r>
            <a:r>
              <a:rPr lang="ru-RU" sz="2100" kern="0" dirty="0" smtClean="0">
                <a:solidFill>
                  <a:srgbClr val="0066CC"/>
                </a:solidFill>
              </a:rPr>
              <a:t>объемов потребления </a:t>
            </a:r>
            <a:r>
              <a:rPr lang="ru-RU" sz="2100" kern="0" dirty="0">
                <a:solidFill>
                  <a:srgbClr val="0066CC"/>
                </a:solidFill>
              </a:rPr>
              <a:t>с потребителями услуг, а так же по запросу некоторых потребителей услуг сверка осуществляется еженедельно либо подекадно. </a:t>
            </a: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100" kern="0" dirty="0" smtClean="0">
                <a:solidFill>
                  <a:srgbClr val="0066CC"/>
                </a:solidFill>
              </a:rPr>
              <a:t>Фактические объемы ежемесячно подтверждаются актами об оказании производственных услуг, а также реестрами на оказание услуг по подъездным путям, подписанными со стороны ТОО «ПНХЗ» и  субпотребителями.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</a:rPr>
              <a:t>ТОО «ПНХЗ» продолжит работы по выполнению показателей повышения надежности и качества регулируемых услуг. </a:t>
            </a:r>
            <a:endParaRPr kumimoji="0" lang="ru-RU" sz="2100" b="0" i="0" strike="noStrike" kern="0" cap="none" spc="0" normalizeH="0" baseline="0" noProof="0" dirty="0">
              <a:ln>
                <a:noFill/>
              </a:ln>
              <a:solidFill>
                <a:srgbClr val="0066CC"/>
              </a:solidFill>
              <a:effectLst/>
              <a:uLnTx/>
              <a:uFillTx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561651" y="933911"/>
            <a:ext cx="8154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2400" b="1" kern="0" dirty="0" smtClean="0">
                <a:solidFill>
                  <a:srgbClr val="0066CC"/>
                </a:solidFill>
              </a:rPr>
              <a:t>О работе с потребителями и перспективах деятельности</a:t>
            </a:r>
            <a:endParaRPr lang="ru-RU" sz="2400" kern="0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276" y="826880"/>
            <a:ext cx="10140778" cy="4930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115000"/>
              </a:lnSpc>
              <a:spcBef>
                <a:spcPct val="20000"/>
              </a:spcBef>
            </a:pPr>
            <a:r>
              <a:rPr lang="ru-RU" sz="146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ТОО «Павлодарский нефтехимический завод» 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является </a:t>
            </a:r>
            <a:r>
              <a:rPr lang="ru-RU" sz="1460" b="1" dirty="0">
                <a:solidFill>
                  <a:srgbClr val="0066CC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одним из крупнейших нефтеперерабатывающих предприятий Казахстана. </a:t>
            </a:r>
            <a:endParaRPr lang="ru-RU" sz="1460" b="1" dirty="0" smtClean="0">
              <a:solidFill>
                <a:srgbClr val="0066CC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января 2023 года регулируемым </a:t>
            </a:r>
            <a:r>
              <a:rPr lang="ru-RU" sz="146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видом деятельности ТОО «Павлодарский Нефтехимический завод» являются 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услуги: </a:t>
            </a:r>
          </a:p>
          <a:p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</a:t>
            </a:r>
            <a:r>
              <a:rPr lang="ru-RU" sz="146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предоставлению подъездного пути для проезда подвижного состава при условии отсутствия конкурентного подъездного пути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</a:t>
            </a:r>
            <a:r>
              <a:rPr lang="ru-RU" sz="146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6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2023 года 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sz="146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по предоставлению подъездных путей 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производилось </a:t>
            </a:r>
            <a:r>
              <a:rPr lang="ru-RU" sz="146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тарифам, ранее утвержденным для ТОО «Премиум-Ойл Транс».</a:t>
            </a:r>
          </a:p>
          <a:p>
            <a:pPr lvl="0" algn="just" defTabSz="914400">
              <a:defRPr/>
            </a:pP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августа 2023 года утверждены тарифные сметы на период с 01.08.23г. по 31.07.2024г. и оказание услуг по предоставлению подъездных путей производится по следующим тарифам:</a:t>
            </a:r>
          </a:p>
          <a:p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</a:t>
            </a:r>
            <a:r>
              <a:rPr lang="ru-RU" sz="146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предоставлению подъездного пути для проезда подвижного состава при условии отсутствия конкурентного подъездного 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пути - </a:t>
            </a:r>
            <a:r>
              <a:rPr lang="ru-RU" sz="1460" b="1" u="sng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53,77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тенге/вагонокм без НДС;</a:t>
            </a:r>
            <a:endParaRPr lang="ru-RU" sz="1460" b="1" dirty="0">
              <a:solidFill>
                <a:srgbClr val="0066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6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 - </a:t>
            </a:r>
            <a:r>
              <a:rPr lang="ru-RU" sz="1460" b="1" u="sng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77,54 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тенге/вагоно/час без НДС.</a:t>
            </a:r>
            <a:endParaRPr lang="ru-RU" sz="1460" b="1" dirty="0" smtClean="0">
              <a:solidFill>
                <a:srgbClr val="0066CC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 defTabSz="914400">
              <a:defRPr/>
            </a:pP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подъездных </a:t>
            </a:r>
            <a:r>
              <a:rPr lang="ru-RU" sz="146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путей 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ТОО «Павлодарский </a:t>
            </a:r>
            <a:r>
              <a:rPr lang="ru-RU" sz="146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нефтехимический завод» 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отчетный период осуществлял 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потребителям. </a:t>
            </a:r>
            <a:endParaRPr lang="ru-RU" sz="1460" b="1" dirty="0">
              <a:solidFill>
                <a:srgbClr val="0066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449580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5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03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71568" y="44889"/>
            <a:ext cx="70103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Информация о постатейном исполнении тарифной сметы на услугу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по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предоставлению подъездного пути для проезда подвижного состава при условии отсутствия конкурентного подъездного пути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, тыс.тенге</a:t>
            </a: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665501"/>
              </p:ext>
            </p:extLst>
          </p:nvPr>
        </p:nvGraphicFramePr>
        <p:xfrm>
          <a:off x="262687" y="818716"/>
          <a:ext cx="10380504" cy="5186442"/>
        </p:xfrm>
        <a:graphic>
          <a:graphicData uri="http://schemas.openxmlformats.org/drawingml/2006/table">
            <a:tbl>
              <a:tblPr/>
              <a:tblGrid>
                <a:gridCol w="395917">
                  <a:extLst>
                    <a:ext uri="{9D8B030D-6E8A-4147-A177-3AD203B41FA5}">
                      <a16:colId xmlns:a16="http://schemas.microsoft.com/office/drawing/2014/main" val="4268965239"/>
                    </a:ext>
                  </a:extLst>
                </a:gridCol>
                <a:gridCol w="3009629">
                  <a:extLst>
                    <a:ext uri="{9D8B030D-6E8A-4147-A177-3AD203B41FA5}">
                      <a16:colId xmlns:a16="http://schemas.microsoft.com/office/drawing/2014/main" val="3741110922"/>
                    </a:ext>
                  </a:extLst>
                </a:gridCol>
                <a:gridCol w="1010093">
                  <a:extLst>
                    <a:ext uri="{9D8B030D-6E8A-4147-A177-3AD203B41FA5}">
                      <a16:colId xmlns:a16="http://schemas.microsoft.com/office/drawing/2014/main" val="1511809273"/>
                    </a:ext>
                  </a:extLst>
                </a:gridCol>
                <a:gridCol w="1254641">
                  <a:extLst>
                    <a:ext uri="{9D8B030D-6E8A-4147-A177-3AD203B41FA5}">
                      <a16:colId xmlns:a16="http://schemas.microsoft.com/office/drawing/2014/main" val="3688914185"/>
                    </a:ext>
                  </a:extLst>
                </a:gridCol>
                <a:gridCol w="2041452">
                  <a:extLst>
                    <a:ext uri="{9D8B030D-6E8A-4147-A177-3AD203B41FA5}">
                      <a16:colId xmlns:a16="http://schemas.microsoft.com/office/drawing/2014/main" val="458169993"/>
                    </a:ext>
                  </a:extLst>
                </a:gridCol>
                <a:gridCol w="899510">
                  <a:extLst>
                    <a:ext uri="{9D8B030D-6E8A-4147-A177-3AD203B41FA5}">
                      <a16:colId xmlns:a16="http://schemas.microsoft.com/office/drawing/2014/main" val="2462657548"/>
                    </a:ext>
                  </a:extLst>
                </a:gridCol>
                <a:gridCol w="1769262">
                  <a:extLst>
                    <a:ext uri="{9D8B030D-6E8A-4147-A177-3AD203B41FA5}">
                      <a16:colId xmlns:a16="http://schemas.microsoft.com/office/drawing/2014/main" val="994124840"/>
                    </a:ext>
                  </a:extLst>
                </a:gridCol>
              </a:tblGrid>
              <a:tr h="3895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показателей тарифной сметы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Предусмотрено в утвержденной тарифной смете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Фактически сложившиеся показатели тарифной сметы за 1 полугодие 2024г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Отклонение, % 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Причины отклонения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915327"/>
                  </a:ext>
                </a:extLst>
              </a:tr>
              <a:tr h="2606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производство товаров и предоставление услуг, всего: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тысяч тенге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12 694,0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14 090,8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820693"/>
                  </a:ext>
                </a:extLst>
              </a:tr>
              <a:tr h="131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932013"/>
                  </a:ext>
                </a:extLst>
              </a:tr>
              <a:tr h="131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Материальные затраты, всего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302,3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191,0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-37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512636"/>
                  </a:ext>
                </a:extLst>
              </a:tr>
              <a:tr h="131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278072"/>
                  </a:ext>
                </a:extLst>
              </a:tr>
              <a:tr h="131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Материалы на эксплуатацию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234,6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92,3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-61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276933"/>
                  </a:ext>
                </a:extLst>
              </a:tr>
              <a:tr h="131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Топливо (ГСМ)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55,3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27,6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-50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894372"/>
                  </a:ext>
                </a:extLst>
              </a:tr>
              <a:tr h="148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Энергия покупная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10,7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68,2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537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278880"/>
                  </a:ext>
                </a:extLst>
              </a:tr>
              <a:tr h="148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Тепловая энергия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2,9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886684"/>
                  </a:ext>
                </a:extLst>
              </a:tr>
              <a:tr h="148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оплату труда, всего, 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7 818,8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9 693,2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532436"/>
                  </a:ext>
                </a:extLst>
              </a:tr>
              <a:tr h="131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090729"/>
                  </a:ext>
                </a:extLst>
              </a:tr>
              <a:tr h="1489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</a:p>
                  </a:txBody>
                  <a:tcPr marL="2908" marR="2908" marT="2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Заработная плата 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7 026,7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8 704,3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78987"/>
                  </a:ext>
                </a:extLst>
              </a:tr>
              <a:tr h="148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Социальный налог, социальные отчисления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581,3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727,8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379342"/>
                  </a:ext>
                </a:extLst>
              </a:tr>
              <a:tr h="148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Обязательное социальное медицинское страхование (ОСМС)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210,8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261,1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849780"/>
                  </a:ext>
                </a:extLst>
              </a:tr>
              <a:tr h="131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Амортизация основных средств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3 462,4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3 259,1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578469"/>
                  </a:ext>
                </a:extLst>
              </a:tr>
              <a:tr h="131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Ремонт, всего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956560"/>
                  </a:ext>
                </a:extLst>
              </a:tr>
              <a:tr h="131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затраты, всего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1 110,4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947,5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-15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7362208"/>
                  </a:ext>
                </a:extLst>
              </a:tr>
              <a:tr h="131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2908" marR="2908" marT="2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7398492"/>
                  </a:ext>
                </a:extLst>
              </a:tr>
              <a:tr h="131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5.1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Обязательный медицинский осмотр 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18,1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-100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987905"/>
                  </a:ext>
                </a:extLst>
              </a:tr>
              <a:tr h="148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5.2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Обязательное страхование работника от несчастных случаев</a:t>
                      </a:r>
                    </a:p>
                  </a:txBody>
                  <a:tcPr marL="2908" marR="2908" marT="2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66,3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146,8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776173"/>
                  </a:ext>
                </a:extLst>
              </a:tr>
              <a:tr h="131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5.3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Спецодежда и СИЗ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438,6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289,5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-34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841992"/>
                  </a:ext>
                </a:extLst>
              </a:tr>
              <a:tr h="148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5.4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Спецмыло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18,8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9660162"/>
                  </a:ext>
                </a:extLst>
              </a:tr>
              <a:tr h="131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5.5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Спецмолоко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61,5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-35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556060"/>
                  </a:ext>
                </a:extLst>
              </a:tr>
              <a:tr h="131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5.6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Канцелярские товары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6,4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4,9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-23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10478"/>
                  </a:ext>
                </a:extLst>
              </a:tr>
              <a:tr h="131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расходы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470,4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426,0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2893455"/>
                  </a:ext>
                </a:extLst>
              </a:tr>
              <a:tr h="2606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5.7.1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Поверка шаблонов путеизмерительных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-100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согласно графику во втором полугодии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111910"/>
                  </a:ext>
                </a:extLst>
              </a:tr>
              <a:tr h="148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5.7.2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Прием, размещение промышленных отходов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44,7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51,6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13539"/>
                  </a:ext>
                </a:extLst>
              </a:tr>
              <a:tr h="131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5.7.3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имущество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424,3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374,4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581258"/>
                  </a:ext>
                </a:extLst>
              </a:tr>
              <a:tr h="1489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затрат на предоставление услуг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12 694,0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14 090,8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430330"/>
                  </a:ext>
                </a:extLst>
              </a:tr>
              <a:tr h="1317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III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12 694,0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5 288,8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-58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683764"/>
                  </a:ext>
                </a:extLst>
              </a:tr>
              <a:tr h="1317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IV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 (Убыток)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-8 802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5702415"/>
                  </a:ext>
                </a:extLst>
              </a:tr>
              <a:tr h="1317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Объём предоставляемых услуг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вагоно/км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236 066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98 359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-58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027845"/>
                  </a:ext>
                </a:extLst>
              </a:tr>
              <a:tr h="1317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Тариф (без налога на добавленную стоимость)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53,77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53,77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497489"/>
                  </a:ext>
                </a:extLst>
              </a:tr>
              <a:tr h="1317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VII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оказание услуги  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53,77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143,26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8" marR="2908" marT="2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516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8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85730" y="118525"/>
            <a:ext cx="768456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kumimoji="0" lang="ru-RU" sz="125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Информация о постатейном исполнении тарифной сметы на услугу по</a:t>
            </a:r>
            <a:r>
              <a:rPr lang="ru-RU" sz="1250" b="1" dirty="0">
                <a:solidFill>
                  <a:schemeClr val="accent1">
                    <a:lumMod val="75000"/>
                  </a:schemeClr>
                </a:solidFill>
              </a:rPr>
              <a:t>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</a:r>
            <a:r>
              <a:rPr kumimoji="0" lang="ru-RU" sz="125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, тыс.тенге</a:t>
            </a:r>
            <a:endParaRPr kumimoji="0" lang="ru-RU" sz="125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026498"/>
              </p:ext>
            </p:extLst>
          </p:nvPr>
        </p:nvGraphicFramePr>
        <p:xfrm>
          <a:off x="262689" y="980286"/>
          <a:ext cx="10451805" cy="5044036"/>
        </p:xfrm>
        <a:graphic>
          <a:graphicData uri="http://schemas.openxmlformats.org/drawingml/2006/table">
            <a:tbl>
              <a:tblPr/>
              <a:tblGrid>
                <a:gridCol w="391180">
                  <a:extLst>
                    <a:ext uri="{9D8B030D-6E8A-4147-A177-3AD203B41FA5}">
                      <a16:colId xmlns:a16="http://schemas.microsoft.com/office/drawing/2014/main" val="4045249080"/>
                    </a:ext>
                  </a:extLst>
                </a:gridCol>
                <a:gridCol w="3128197">
                  <a:extLst>
                    <a:ext uri="{9D8B030D-6E8A-4147-A177-3AD203B41FA5}">
                      <a16:colId xmlns:a16="http://schemas.microsoft.com/office/drawing/2014/main" val="3889841415"/>
                    </a:ext>
                  </a:extLst>
                </a:gridCol>
                <a:gridCol w="967563">
                  <a:extLst>
                    <a:ext uri="{9D8B030D-6E8A-4147-A177-3AD203B41FA5}">
                      <a16:colId xmlns:a16="http://schemas.microsoft.com/office/drawing/2014/main" val="1374819733"/>
                    </a:ext>
                  </a:extLst>
                </a:gridCol>
                <a:gridCol w="1406622">
                  <a:extLst>
                    <a:ext uri="{9D8B030D-6E8A-4147-A177-3AD203B41FA5}">
                      <a16:colId xmlns:a16="http://schemas.microsoft.com/office/drawing/2014/main" val="2815521579"/>
                    </a:ext>
                  </a:extLst>
                </a:gridCol>
                <a:gridCol w="2070224">
                  <a:extLst>
                    <a:ext uri="{9D8B030D-6E8A-4147-A177-3AD203B41FA5}">
                      <a16:colId xmlns:a16="http://schemas.microsoft.com/office/drawing/2014/main" val="128442971"/>
                    </a:ext>
                  </a:extLst>
                </a:gridCol>
                <a:gridCol w="843097">
                  <a:extLst>
                    <a:ext uri="{9D8B030D-6E8A-4147-A177-3AD203B41FA5}">
                      <a16:colId xmlns:a16="http://schemas.microsoft.com/office/drawing/2014/main" val="1050529854"/>
                    </a:ext>
                  </a:extLst>
                </a:gridCol>
                <a:gridCol w="1644922">
                  <a:extLst>
                    <a:ext uri="{9D8B030D-6E8A-4147-A177-3AD203B41FA5}">
                      <a16:colId xmlns:a16="http://schemas.microsoft.com/office/drawing/2014/main" val="3417112101"/>
                    </a:ext>
                  </a:extLst>
                </a:gridCol>
              </a:tblGrid>
              <a:tr h="388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показателей тарифной сметы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Предусмотрено в утвержденной тарифной смете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Фактически сложившиеся показатели тарифной сметы за 1 полугодие 2024г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Отклонение, % 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Причины отклонения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127268"/>
                  </a:ext>
                </a:extLst>
              </a:tr>
              <a:tr h="2065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производство товаров и предоставление услуг, всего: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тысяч тенге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147 989,3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164 266,4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562942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5386016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Материальные затраты, всего в том числе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3 523,9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2 225,3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-37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685547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077429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Материалы на эксплуатацию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2 733,7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1 074,4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-61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394037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Топливо (ГСМ)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645,4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322,5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-50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125032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Энергия покупная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125,0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795,7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537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2916828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Тепловая энергия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32,7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344121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оплату труда, всего, 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91 155,1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113 005,1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411050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888413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Заработная плата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81 920,9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101 477,3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364677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Социальный налог, социальные отчисления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6 776,6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8 483,5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172853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Обязательное социальное медицинское страхование (ОСМС)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2 457,6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3 044,3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536701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Амортизация основных средств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40 366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37 993,9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246609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Ремонт, всего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133325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затраты, всего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12 944,3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11 042,1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-15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8957109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586926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5.1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Обязательный медицинский осмотр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211,2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-100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556214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5.2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Обязательное страхование работника от несчастных случаев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773,3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1 711,6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106142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5.3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Спецодежда и СИЗ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5 113,5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3 373,5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-34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414055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5.4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Спецмыло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182,3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219,1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4728301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5.5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Спецмолоко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1 106,5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715,5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-35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075979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5.6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Канцелярские товары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74,5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56,8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-24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832940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расходы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5 483,0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4 965,6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819502"/>
                  </a:ext>
                </a:extLst>
              </a:tr>
              <a:tr h="253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5.7.1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Поверка шаблонов путеизмерительных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-100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согласно графику во втором полугодии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5444429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5.7.2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Прием, размещение промышленных отходов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520,2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600,8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320319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5.7.3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имущество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4 946,8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4 364,8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067780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затрат на предоставление услуг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147 989,3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164 266,4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64568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III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147 989,3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48 659,9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-67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002491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IV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 (Убыток)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-115 607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257733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Объём предоставляемых услуг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вагоно/час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1 908 500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627 546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-67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471563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Тариф (без налога на добавленную стоимость)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77,54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77,54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051235"/>
                  </a:ext>
                </a:extLst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VII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оказание услуги  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77,54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261,76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</a:t>
                      </a:r>
                    </a:p>
                  </a:txBody>
                  <a:tcPr marL="3574" marR="3574" marT="3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4" marR="3574" marT="3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809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1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08975" y="804093"/>
            <a:ext cx="89284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ru-RU" b="1" kern="0" dirty="0" smtClean="0">
                <a:solidFill>
                  <a:srgbClr val="006CB5"/>
                </a:solidFill>
                <a:cs typeface="Times New Roman" panose="02020603050405020304" pitchFamily="18" charset="0"/>
              </a:rPr>
              <a:t>Финансовый </a:t>
            </a:r>
            <a:r>
              <a:rPr lang="ru-RU" b="1" kern="0" dirty="0">
                <a:solidFill>
                  <a:srgbClr val="006CB5"/>
                </a:solidFill>
                <a:cs typeface="Times New Roman" panose="02020603050405020304" pitchFamily="18" charset="0"/>
              </a:rPr>
              <a:t>результат от оказания </a:t>
            </a:r>
            <a:r>
              <a:rPr lang="ru-RU" b="1" kern="0" dirty="0" smtClean="0">
                <a:solidFill>
                  <a:srgbClr val="006CB5"/>
                </a:solidFill>
                <a:cs typeface="Times New Roman" panose="02020603050405020304" pitchFamily="18" charset="0"/>
              </a:rPr>
              <a:t>услуг ТОО «ПНХЗ» за 1 полугодие 2024 год, </a:t>
            </a:r>
            <a:r>
              <a:rPr lang="kk-KZ" b="1" kern="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тыс.тенге</a:t>
            </a:r>
            <a:endParaRPr lang="ru-RU" kern="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44913"/>
              </p:ext>
            </p:extLst>
          </p:nvPr>
        </p:nvGraphicFramePr>
        <p:xfrm>
          <a:off x="1275908" y="1733107"/>
          <a:ext cx="8208334" cy="3511037"/>
        </p:xfrm>
        <a:graphic>
          <a:graphicData uri="http://schemas.openxmlformats.org/drawingml/2006/table">
            <a:tbl>
              <a:tblPr/>
              <a:tblGrid>
                <a:gridCol w="3519376">
                  <a:extLst>
                    <a:ext uri="{9D8B030D-6E8A-4147-A177-3AD203B41FA5}">
                      <a16:colId xmlns:a16="http://schemas.microsoft.com/office/drawing/2014/main" val="2351710408"/>
                    </a:ext>
                  </a:extLst>
                </a:gridCol>
                <a:gridCol w="1529830">
                  <a:extLst>
                    <a:ext uri="{9D8B030D-6E8A-4147-A177-3AD203B41FA5}">
                      <a16:colId xmlns:a16="http://schemas.microsoft.com/office/drawing/2014/main" val="947241089"/>
                    </a:ext>
                  </a:extLst>
                </a:gridCol>
                <a:gridCol w="1552503">
                  <a:extLst>
                    <a:ext uri="{9D8B030D-6E8A-4147-A177-3AD203B41FA5}">
                      <a16:colId xmlns:a16="http://schemas.microsoft.com/office/drawing/2014/main" val="4127147468"/>
                    </a:ext>
                  </a:extLst>
                </a:gridCol>
                <a:gridCol w="1606625">
                  <a:extLst>
                    <a:ext uri="{9D8B030D-6E8A-4147-A177-3AD203B41FA5}">
                      <a16:colId xmlns:a16="http://schemas.microsoft.com/office/drawing/2014/main" val="119347346"/>
                    </a:ext>
                  </a:extLst>
                </a:gridCol>
              </a:tblGrid>
              <a:tr h="832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Выручка факт за 1 полугодие 2024г., тыс.тенге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Себестоимость за 1 полугодие 2024г., тыс. тенге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Валовая прибыль (+) / убыток (-)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264215"/>
                  </a:ext>
                </a:extLst>
              </a:tr>
              <a:tr h="4121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Реализация услуг в сфере естественной монополии всего:</a:t>
                      </a:r>
                    </a:p>
                  </a:txBody>
                  <a:tcPr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53 949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178 357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-124 409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040853"/>
                  </a:ext>
                </a:extLst>
              </a:tr>
              <a:tr h="2060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41765"/>
                  </a:ext>
                </a:extLst>
              </a:tr>
              <a:tr h="61819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5 289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14 091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-8 802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280965"/>
                  </a:ext>
                </a:extLst>
              </a:tr>
              <a:tr h="14424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48 660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164 266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-115 607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404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555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0780" y="775900"/>
            <a:ext cx="89284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b="1" kern="0" dirty="0">
                <a:solidFill>
                  <a:schemeClr val="accent1">
                    <a:lumMod val="75000"/>
                  </a:schemeClr>
                </a:solidFill>
              </a:rPr>
              <a:t>Основные финансово-экономические показатели деятельности ТОО «ПНХЗ» в </a:t>
            </a:r>
            <a:r>
              <a:rPr lang="kk-KZ" b="1" kern="0" dirty="0">
                <a:solidFill>
                  <a:schemeClr val="accent1">
                    <a:lumMod val="75000"/>
                  </a:schemeClr>
                </a:solidFill>
              </a:rPr>
              <a:t>сфере естественной монополии, тыс.тенге (Управленческий учет)</a:t>
            </a:r>
            <a:endParaRPr lang="ru-RU" kern="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263372"/>
              </p:ext>
            </p:extLst>
          </p:nvPr>
        </p:nvGraphicFramePr>
        <p:xfrm>
          <a:off x="552892" y="1437661"/>
          <a:ext cx="9503920" cy="4410243"/>
        </p:xfrm>
        <a:graphic>
          <a:graphicData uri="http://schemas.openxmlformats.org/drawingml/2006/table">
            <a:tbl>
              <a:tblPr/>
              <a:tblGrid>
                <a:gridCol w="6380614">
                  <a:extLst>
                    <a:ext uri="{9D8B030D-6E8A-4147-A177-3AD203B41FA5}">
                      <a16:colId xmlns:a16="http://schemas.microsoft.com/office/drawing/2014/main" val="2934311022"/>
                    </a:ext>
                  </a:extLst>
                </a:gridCol>
                <a:gridCol w="1030794">
                  <a:extLst>
                    <a:ext uri="{9D8B030D-6E8A-4147-A177-3AD203B41FA5}">
                      <a16:colId xmlns:a16="http://schemas.microsoft.com/office/drawing/2014/main" val="2017551118"/>
                    </a:ext>
                  </a:extLst>
                </a:gridCol>
                <a:gridCol w="1030794">
                  <a:extLst>
                    <a:ext uri="{9D8B030D-6E8A-4147-A177-3AD203B41FA5}">
                      <a16:colId xmlns:a16="http://schemas.microsoft.com/office/drawing/2014/main" val="537538627"/>
                    </a:ext>
                  </a:extLst>
                </a:gridCol>
                <a:gridCol w="1061718">
                  <a:extLst>
                    <a:ext uri="{9D8B030D-6E8A-4147-A177-3AD203B41FA5}">
                      <a16:colId xmlns:a16="http://schemas.microsoft.com/office/drawing/2014/main" val="190252759"/>
                    </a:ext>
                  </a:extLst>
                </a:gridCol>
              </a:tblGrid>
              <a:tr h="4945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Финансовый результат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Утверждённая тарифная смета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Утвержденный тариф, тенге, без учета НДС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1 полугодие 2024г, тыс.тенге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908576"/>
                  </a:ext>
                </a:extLst>
              </a:tr>
              <a:tr h="1657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 всего: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160 683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53 949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838394"/>
                  </a:ext>
                </a:extLst>
              </a:tr>
              <a:tr h="1657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41301"/>
                  </a:ext>
                </a:extLst>
              </a:tr>
              <a:tr h="329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12 694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53,77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тенге/вагонокм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5 289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370948"/>
                  </a:ext>
                </a:extLst>
              </a:tr>
              <a:tr h="6440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147 989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77,54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тенге/вагоночас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48 660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241515"/>
                  </a:ext>
                </a:extLst>
              </a:tr>
              <a:tr h="1657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Расходы, всего: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160 683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178 357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8110753"/>
                  </a:ext>
                </a:extLst>
              </a:tr>
              <a:tr h="1657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995529"/>
                  </a:ext>
                </a:extLst>
              </a:tr>
              <a:tr h="329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12 694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53,77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тенге/вагонокм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14 091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533603"/>
                  </a:ext>
                </a:extLst>
              </a:tr>
              <a:tr h="6440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147 989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тенге/вагоночас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164 266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698957"/>
                  </a:ext>
                </a:extLst>
              </a:tr>
              <a:tr h="1657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Финансовый результат: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-124 409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46390"/>
                  </a:ext>
                </a:extLst>
              </a:tr>
              <a:tr h="1657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447824"/>
                  </a:ext>
                </a:extLst>
              </a:tr>
              <a:tr h="329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53,77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тенге/вагонокм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-8 802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87872"/>
                  </a:ext>
                </a:extLst>
              </a:tr>
              <a:tr h="6440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77,54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тенге/вагоночас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-115 607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514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025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10396" y="966923"/>
            <a:ext cx="81184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Затраты на оказание услуг ТОО "ПНХЗ" за 1 полугодие 2024 года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962955"/>
              </p:ext>
            </p:extLst>
          </p:nvPr>
        </p:nvGraphicFramePr>
        <p:xfrm>
          <a:off x="1403498" y="1690578"/>
          <a:ext cx="8016949" cy="3863416"/>
        </p:xfrm>
        <a:graphic>
          <a:graphicData uri="http://schemas.openxmlformats.org/drawingml/2006/table">
            <a:tbl>
              <a:tblPr/>
              <a:tblGrid>
                <a:gridCol w="3147940">
                  <a:extLst>
                    <a:ext uri="{9D8B030D-6E8A-4147-A177-3AD203B41FA5}">
                      <a16:colId xmlns:a16="http://schemas.microsoft.com/office/drawing/2014/main" val="2156019654"/>
                    </a:ext>
                  </a:extLst>
                </a:gridCol>
                <a:gridCol w="1470999">
                  <a:extLst>
                    <a:ext uri="{9D8B030D-6E8A-4147-A177-3AD203B41FA5}">
                      <a16:colId xmlns:a16="http://schemas.microsoft.com/office/drawing/2014/main" val="574544684"/>
                    </a:ext>
                  </a:extLst>
                </a:gridCol>
                <a:gridCol w="1345926">
                  <a:extLst>
                    <a:ext uri="{9D8B030D-6E8A-4147-A177-3AD203B41FA5}">
                      <a16:colId xmlns:a16="http://schemas.microsoft.com/office/drawing/2014/main" val="471150711"/>
                    </a:ext>
                  </a:extLst>
                </a:gridCol>
                <a:gridCol w="1137684">
                  <a:extLst>
                    <a:ext uri="{9D8B030D-6E8A-4147-A177-3AD203B41FA5}">
                      <a16:colId xmlns:a16="http://schemas.microsoft.com/office/drawing/2014/main" val="8000681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92844036"/>
                    </a:ext>
                  </a:extLst>
                </a:gridCol>
              </a:tblGrid>
              <a:tr h="661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услуги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Утвержденный тариф, тенге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единицу, тенге, без учета НДС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Отклонение</a:t>
                      </a:r>
                      <a:b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(+) / (-)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413447"/>
                  </a:ext>
                </a:extLst>
              </a:tr>
              <a:tr h="1000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пути, тенге/вагонокм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143,26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89,49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003932"/>
                  </a:ext>
                </a:extLst>
              </a:tr>
              <a:tr h="22010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пути, тенге/вагоночас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261,76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184,22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923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506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184" y="835319"/>
            <a:ext cx="103220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Объем услуг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 по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предоставлению подъездного пути </a:t>
            </a:r>
            <a:r>
              <a:rPr lang="ru-RU" sz="1400" b="1" kern="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для проезда </a:t>
            </a:r>
            <a:r>
              <a:rPr lang="ru-RU" sz="1400" b="1" kern="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подвижного состава при условии отсутствия конкурентного подъездного пути за </a:t>
            </a:r>
            <a:r>
              <a:rPr lang="ru-RU" sz="1400" b="1" kern="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1 полугодие 2024 года, вагонокм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633855"/>
              </p:ext>
            </p:extLst>
          </p:nvPr>
        </p:nvGraphicFramePr>
        <p:xfrm>
          <a:off x="0" y="1562088"/>
          <a:ext cx="4744993" cy="4372650"/>
        </p:xfrm>
        <a:graphic>
          <a:graphicData uri="http://schemas.openxmlformats.org/drawingml/2006/table">
            <a:tbl>
              <a:tblPr/>
              <a:tblGrid>
                <a:gridCol w="431363">
                  <a:extLst>
                    <a:ext uri="{9D8B030D-6E8A-4147-A177-3AD203B41FA5}">
                      <a16:colId xmlns:a16="http://schemas.microsoft.com/office/drawing/2014/main" val="913525157"/>
                    </a:ext>
                  </a:extLst>
                </a:gridCol>
                <a:gridCol w="2250590">
                  <a:extLst>
                    <a:ext uri="{9D8B030D-6E8A-4147-A177-3AD203B41FA5}">
                      <a16:colId xmlns:a16="http://schemas.microsoft.com/office/drawing/2014/main" val="1914165000"/>
                    </a:ext>
                  </a:extLst>
                </a:gridCol>
                <a:gridCol w="1134672">
                  <a:extLst>
                    <a:ext uri="{9D8B030D-6E8A-4147-A177-3AD203B41FA5}">
                      <a16:colId xmlns:a16="http://schemas.microsoft.com/office/drawing/2014/main" val="1600010030"/>
                    </a:ext>
                  </a:extLst>
                </a:gridCol>
                <a:gridCol w="928368">
                  <a:extLst>
                    <a:ext uri="{9D8B030D-6E8A-4147-A177-3AD203B41FA5}">
                      <a16:colId xmlns:a16="http://schemas.microsoft.com/office/drawing/2014/main" val="811412913"/>
                    </a:ext>
                  </a:extLst>
                </a:gridCol>
              </a:tblGrid>
              <a:tr h="8624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полугодие факт, вагонокм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в общем объёме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310083"/>
                  </a:ext>
                </a:extLst>
              </a:tr>
              <a:tr h="8775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услуга по предоставлению подъездного пути для проезда:</a:t>
                      </a:r>
                    </a:p>
                  </a:txBody>
                  <a:tcPr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98 359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517296"/>
                  </a:ext>
                </a:extLst>
              </a:tr>
              <a:tr h="438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INTERTRANS 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С.А."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133154"/>
                  </a:ext>
                </a:extLst>
              </a:tr>
              <a:tr h="438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"ГазИндустрия"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067049"/>
                  </a:ext>
                </a:extLst>
              </a:tr>
              <a:tr h="438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"Компания Нефтехим 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LTD"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579036"/>
                  </a:ext>
                </a:extLst>
              </a:tr>
              <a:tr h="438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АО НК "КазМунайГаз"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37 105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748086"/>
                  </a:ext>
                </a:extLst>
              </a:tr>
              <a:tr h="438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PETROSUN"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32 068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977875"/>
                  </a:ext>
                </a:extLst>
              </a:tr>
              <a:tr h="438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потребители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23 907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618528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7634847"/>
              </p:ext>
            </p:extLst>
          </p:nvPr>
        </p:nvGraphicFramePr>
        <p:xfrm>
          <a:off x="4744993" y="1328791"/>
          <a:ext cx="5791202" cy="4519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1764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708" y="760977"/>
            <a:ext cx="104620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1600" b="1" kern="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Объем </a:t>
            </a:r>
            <a:r>
              <a:rPr lang="ru-RU" sz="1600" b="1" kern="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услуг </a:t>
            </a:r>
            <a:r>
              <a:rPr lang="ru-RU" sz="1600" b="1" kern="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 за </a:t>
            </a:r>
            <a:r>
              <a:rPr lang="ru-RU" sz="1600" b="1" kern="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1 полугодие 2024 </a:t>
            </a:r>
            <a:r>
              <a:rPr lang="ru-RU" sz="1600" b="1" kern="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года, </a:t>
            </a:r>
            <a:r>
              <a:rPr lang="ru-RU" sz="1600" b="1" kern="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вагоночасов</a:t>
            </a:r>
            <a:endParaRPr kumimoji="0" lang="ru-RU" sz="1600" b="0" i="0" u="none" strike="noStrike" kern="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487357"/>
              </p:ext>
            </p:extLst>
          </p:nvPr>
        </p:nvGraphicFramePr>
        <p:xfrm>
          <a:off x="197709" y="1792309"/>
          <a:ext cx="4703804" cy="3998891"/>
        </p:xfrm>
        <a:graphic>
          <a:graphicData uri="http://schemas.openxmlformats.org/drawingml/2006/table">
            <a:tbl>
              <a:tblPr/>
              <a:tblGrid>
                <a:gridCol w="404439">
                  <a:extLst>
                    <a:ext uri="{9D8B030D-6E8A-4147-A177-3AD203B41FA5}">
                      <a16:colId xmlns:a16="http://schemas.microsoft.com/office/drawing/2014/main" val="3595650285"/>
                    </a:ext>
                  </a:extLst>
                </a:gridCol>
                <a:gridCol w="1947463">
                  <a:extLst>
                    <a:ext uri="{9D8B030D-6E8A-4147-A177-3AD203B41FA5}">
                      <a16:colId xmlns:a16="http://schemas.microsoft.com/office/drawing/2014/main" val="76623347"/>
                    </a:ext>
                  </a:extLst>
                </a:gridCol>
                <a:gridCol w="1210425">
                  <a:extLst>
                    <a:ext uri="{9D8B030D-6E8A-4147-A177-3AD203B41FA5}">
                      <a16:colId xmlns:a16="http://schemas.microsoft.com/office/drawing/2014/main" val="3324417758"/>
                    </a:ext>
                  </a:extLst>
                </a:gridCol>
                <a:gridCol w="1141477">
                  <a:extLst>
                    <a:ext uri="{9D8B030D-6E8A-4147-A177-3AD203B41FA5}">
                      <a16:colId xmlns:a16="http://schemas.microsoft.com/office/drawing/2014/main" val="3671838647"/>
                    </a:ext>
                  </a:extLst>
                </a:gridCol>
              </a:tblGrid>
              <a:tr h="876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август-декабрь факт, вагоночасов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в общем объёме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961290"/>
                  </a:ext>
                </a:extLst>
              </a:tr>
              <a:tr h="8920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услуга по предоставлению подъездного пути для стоянки: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627 546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181306"/>
                  </a:ext>
                </a:extLst>
              </a:tr>
              <a:tr h="446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INTERTRANS 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С.А."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35 810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347268"/>
                  </a:ext>
                </a:extLst>
              </a:tr>
              <a:tr h="446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"Компания Нефтехим 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LTD"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3 665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654838"/>
                  </a:ext>
                </a:extLst>
              </a:tr>
              <a:tr h="446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АО НК "КазМунайГаз"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223 011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453711"/>
                  </a:ext>
                </a:extLst>
              </a:tr>
              <a:tr h="446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PETROSUN"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198 854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640254"/>
                  </a:ext>
                </a:extLst>
              </a:tr>
              <a:tr h="446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потребители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166 206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5486003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6933427"/>
              </p:ext>
            </p:extLst>
          </p:nvPr>
        </p:nvGraphicFramePr>
        <p:xfrm>
          <a:off x="4901513" y="1792308"/>
          <a:ext cx="5758249" cy="4190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741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5 лет_ЛЭД Актовый зал.pptx" id="{BDE3B4AE-1A50-435E-878D-861F57CE8A45}" vid="{1513A24E-1EA1-43BB-A47A-CEF817AB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45 лет_ЛЭД Актовый зал 2</Template>
  <TotalTime>1095</TotalTime>
  <Words>2144</Words>
  <Application>Microsoft Office PowerPoint</Application>
  <PresentationFormat>Произвольный</PresentationFormat>
  <Paragraphs>674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ye.zhulepo@pnhz.kz</dc:creator>
  <cp:lastModifiedBy>Жулепо Елена Геннадьевна</cp:lastModifiedBy>
  <cp:revision>141</cp:revision>
  <dcterms:created xsi:type="dcterms:W3CDTF">2023-04-21T06:34:07Z</dcterms:created>
  <dcterms:modified xsi:type="dcterms:W3CDTF">2024-07-15T04:58:57Z</dcterms:modified>
</cp:coreProperties>
</file>