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58" r:id="rId3"/>
    <p:sldId id="262" r:id="rId4"/>
    <p:sldId id="263" r:id="rId5"/>
    <p:sldId id="274" r:id="rId6"/>
    <p:sldId id="272" r:id="rId7"/>
    <p:sldId id="275" r:id="rId8"/>
    <p:sldId id="267" r:id="rId9"/>
    <p:sldId id="268" r:id="rId10"/>
    <p:sldId id="273" r:id="rId11"/>
    <p:sldId id="270" r:id="rId12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24CBDBF-C50B-4AF8-B671-1B317234B2F0}">
          <p14:sldIdLst>
            <p14:sldId id="257"/>
            <p14:sldId id="258"/>
            <p14:sldId id="262"/>
            <p14:sldId id="263"/>
            <p14:sldId id="274"/>
            <p14:sldId id="272"/>
            <p14:sldId id="275"/>
            <p14:sldId id="267"/>
            <p14:sldId id="268"/>
            <p14:sldId id="273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CC"/>
    <a:srgbClr val="000099"/>
    <a:srgbClr val="003399"/>
    <a:srgbClr val="006699"/>
    <a:srgbClr val="006666"/>
    <a:srgbClr val="0000FF"/>
    <a:srgbClr val="800080"/>
    <a:srgbClr val="6600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71" d="100"/>
          <a:sy n="71" d="100"/>
        </p:scale>
        <p:origin x="77" y="82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4\&#1055;&#1091;&#1073;&#1083;&#1080;&#1095;&#1085;&#1099;&#1081;%20&#1086;&#1090;&#1095;&#1077;&#1090;%201%20&#1087;&#1086;&#1083;&#1091;&#1075;&#1086;&#1076;&#1080;&#1077;%202024&#1075;%20&#1087;&#1086;&#1076;&#1098;&#1077;&#1079;&#1076;&#1085;&#1099;&#1077;%20&#1087;&#1091;&#1090;&#1080;\&#1040;&#1085;&#1072;&#1083;&#1080;&#1079;%20&#1082;%20&#1087;&#1091;&#1073;&#1083;&#1080;&#1095;&#1085;&#1099;&#1084;%20&#1089;&#1083;&#1091;&#1096;&#1072;&#1085;&#1080;&#1103;&#1084;%20&#1062;&#1054;&#1055;&#1055;%201%20&#1087;&#1086;&#1083;&#1091;&#1075;&#1086;&#1076;&#1080;&#1077;%202024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4\&#1055;&#1091;&#1073;&#1083;&#1080;&#1095;&#1085;&#1099;&#1081;%20&#1086;&#1090;&#1095;&#1077;&#1090;%201%20&#1087;&#1086;&#1083;&#1091;&#1075;&#1086;&#1076;&#1080;&#1077;%202024&#1075;%20&#1087;&#1086;&#1076;&#1098;&#1077;&#1079;&#1076;&#1085;&#1099;&#1077;%20&#1087;&#1091;&#1090;&#1080;\&#1040;&#1085;&#1072;&#1083;&#1080;&#1079;%20&#1082;%20&#1087;&#1091;&#1073;&#1083;&#1080;&#1095;&#1085;&#1099;&#1084;%20&#1089;&#1083;&#1091;&#1096;&#1072;&#1085;&#1080;&#1103;&#1084;%20&#1062;&#1054;&#1055;&#1055;%201%20&#1087;&#1086;&#1083;&#1091;&#1075;&#1086;&#1076;&#1080;&#1077;%202024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03226187111522"/>
          <c:y val="0.17429189352717075"/>
          <c:w val="0.67892156862745101"/>
          <c:h val="0.523831152311634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EC0-4227-B0ED-A33E010DFB25}"/>
              </c:ext>
            </c:extLst>
          </c:dPt>
          <c:dPt>
            <c:idx val="1"/>
            <c:bubble3D val="0"/>
            <c:spPr>
              <a:solidFill>
                <a:srgbClr val="CC00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EC0-4227-B0ED-A33E010DFB25}"/>
              </c:ext>
            </c:extLst>
          </c:dPt>
          <c:dPt>
            <c:idx val="2"/>
            <c:bubble3D val="0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EC0-4227-B0ED-A33E010DFB2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EC0-4227-B0ED-A33E010DFB25}"/>
              </c:ext>
            </c:extLst>
          </c:dPt>
          <c:dPt>
            <c:idx val="4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EC0-4227-B0ED-A33E010DFB25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EC0-4227-B0ED-A33E010DFB25}"/>
              </c:ext>
            </c:extLst>
          </c:dPt>
          <c:dLbls>
            <c:dLbl>
              <c:idx val="0"/>
              <c:layout>
                <c:manualLayout>
                  <c:x val="4.5445134076722661E-2"/>
                  <c:y val="5.47323473803793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9F8C15DE-E274-4AA1-BDCB-DBB30EB95817}" type="CATEGORYNAME">
                      <a:rPr lang="ru-RU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  <a:fld id="{541DD484-8158-43FD-B4FC-8F249F8EE617}" type="VALUE">
                      <a:rPr lang="en-US" baseline="0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28134105635815"/>
                      <c:h val="0.127745648054794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EC0-4227-B0ED-A33E010DFB25}"/>
                </c:ext>
              </c:extLst>
            </c:dLbl>
            <c:dLbl>
              <c:idx val="1"/>
              <c:layout>
                <c:manualLayout>
                  <c:x val="-0.15280369253108966"/>
                  <c:y val="9.79627350194735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83181539272095"/>
                      <c:h val="9.8003971027580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EC0-4227-B0ED-A33E010DFB25}"/>
                </c:ext>
              </c:extLst>
            </c:dLbl>
            <c:dLbl>
              <c:idx val="2"/>
              <c:layout>
                <c:manualLayout>
                  <c:x val="-0.31437570763213418"/>
                  <c:y val="3.3541611081120769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EC0-4227-B0ED-A33E010DFB25}"/>
                </c:ext>
              </c:extLst>
            </c:dLbl>
            <c:dLbl>
              <c:idx val="3"/>
              <c:layout>
                <c:manualLayout>
                  <c:x val="0"/>
                  <c:y val="3.36285831513793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EC0-4227-B0ED-A33E010DFB25}"/>
                </c:ext>
              </c:extLst>
            </c:dLbl>
            <c:dLbl>
              <c:idx val="4"/>
              <c:layout>
                <c:manualLayout>
                  <c:x val="0.24953151536205034"/>
                  <c:y val="1.0623744286299473E-2"/>
                </c:manualLayout>
              </c:layout>
              <c:tx>
                <c:rich>
                  <a:bodyPr/>
                  <a:lstStyle/>
                  <a:p>
                    <a:fld id="{4999EE80-29C1-41EC-AA5D-858CD28601DF}" type="CATEGORYNAME">
                      <a:rPr lang="ru-RU"/>
                      <a:pPr/>
                      <a:t>[ИМЯ КАТЕГОРИИ]</a:t>
                    </a:fld>
                    <a:r>
                      <a:rPr lang="en-US" baseline="0"/>
                      <a:t>; </a:t>
                    </a:r>
                    <a:fld id="{EC383218-E1BF-40A6-90D9-52B86033DC45}" type="VALUE">
                      <a:rPr lang="en-US" baseline="0"/>
                      <a:pPr/>
                      <a:t>[ЗНАЧЕНИЕ]</a:t>
                    </a:fld>
                    <a:r>
                      <a:rPr lang="en-US" baseline="0"/>
                      <a:t> 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EC0-4227-B0ED-A33E010DFB25}"/>
                </c:ext>
              </c:extLst>
            </c:dLbl>
            <c:dLbl>
              <c:idx val="5"/>
              <c:layout>
                <c:manualLayout>
                  <c:x val="-1.3776357665436748E-3"/>
                  <c:y val="7.167038082503837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EC0-4227-B0ED-A33E010DF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структура'!$C$8:$C$13</c:f>
              <c:numCache>
                <c:formatCode>#,##0</c:formatCode>
                <c:ptCount val="6"/>
                <c:pt idx="0">
                  <c:v>4911.84</c:v>
                </c:pt>
                <c:pt idx="1">
                  <c:v>253.61279999999999</c:v>
                </c:pt>
                <c:pt idx="2">
                  <c:v>112.29300000000001</c:v>
                </c:pt>
                <c:pt idx="3">
                  <c:v>37105.350300000006</c:v>
                </c:pt>
                <c:pt idx="4">
                  <c:v>32068.385399999999</c:v>
                </c:pt>
                <c:pt idx="5">
                  <c:v>23907.179699999968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EC0-4227-B0ED-A33E010DFB2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4EC0-4227-B0ED-A33E010DFB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4EC0-4227-B0ED-A33E010DFB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4EC0-4227-B0ED-A33E010DFB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4EC0-4227-B0ED-A33E010DFB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4EC0-4227-B0ED-A33E010DFB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4EC0-4227-B0ED-A33E010DFB25}"/>
              </c:ext>
            </c:extLst>
          </c:dPt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структура'!$D$8:$D$13</c:f>
              <c:numCache>
                <c:formatCode>0.0%</c:formatCode>
                <c:ptCount val="6"/>
                <c:pt idx="0">
                  <c:v>4.9938052633843724E-2</c:v>
                </c:pt>
                <c:pt idx="1">
                  <c:v>2.5784490852748623E-3</c:v>
                </c:pt>
                <c:pt idx="2">
                  <c:v>1.1416686505285622E-3</c:v>
                </c:pt>
                <c:pt idx="3">
                  <c:v>0.37724537775632128</c:v>
                </c:pt>
                <c:pt idx="4">
                  <c:v>0.32603519617650117</c:v>
                </c:pt>
                <c:pt idx="5">
                  <c:v>0.24306125569753056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EC0-4227-B0ED-A33E010DF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97408021901803"/>
          <c:y val="0.11150635475544812"/>
          <c:w val="0.71774094027720214"/>
          <c:h val="0.7078176560917437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AB4-4586-9F80-3F827DFE9280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AB4-4586-9F80-3F827DFE928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AB4-4586-9F80-3F827DFE9280}"/>
              </c:ext>
            </c:extLst>
          </c:dPt>
          <c:dPt>
            <c:idx val="3"/>
            <c:bubble3D val="0"/>
            <c:explosion val="12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AB4-4586-9F80-3F827DFE9280}"/>
              </c:ext>
            </c:extLst>
          </c:dPt>
          <c:dPt>
            <c:idx val="4"/>
            <c:bubble3D val="0"/>
            <c:explosion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AB4-4586-9F80-3F827DFE9280}"/>
              </c:ext>
            </c:extLst>
          </c:dPt>
          <c:dLbls>
            <c:dLbl>
              <c:idx val="0"/>
              <c:layout>
                <c:manualLayout>
                  <c:x val="3.4772625191350569E-2"/>
                  <c:y val="4.581149899615139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B4-4586-9F80-3F827DFE9280}"/>
                </c:ext>
              </c:extLst>
            </c:dLbl>
            <c:dLbl>
              <c:idx val="1"/>
              <c:layout>
                <c:manualLayout>
                  <c:x val="-0.16176167734562866"/>
                  <c:y val="-7.8507323681314034E-4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B4-4586-9F80-3F827DFE9280}"/>
                </c:ext>
              </c:extLst>
            </c:dLbl>
            <c:dLbl>
              <c:idx val="2"/>
              <c:layout>
                <c:manualLayout>
                  <c:x val="0"/>
                  <c:y val="3.42184394580735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B4-4586-9F80-3F827DFE9280}"/>
                </c:ext>
              </c:extLst>
            </c:dLbl>
            <c:dLbl>
              <c:idx val="3"/>
              <c:layout>
                <c:manualLayout>
                  <c:x val="0.1295637666944717"/>
                  <c:y val="-1.577004487342308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AB4-4586-9F80-3F827DFE9280}"/>
                </c:ext>
              </c:extLst>
            </c:dLbl>
            <c:dLbl>
              <c:idx val="4"/>
              <c:layout>
                <c:manualLayout>
                  <c:x val="7.0525453817690716E-3"/>
                  <c:y val="1.997248327829979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B4-4586-9F80-3F827DFE92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ca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35809.71</c:v>
                </c:pt>
                <c:pt idx="1">
                  <c:v>3665.29</c:v>
                </c:pt>
                <c:pt idx="2">
                  <c:v>223010.85</c:v>
                </c:pt>
                <c:pt idx="3">
                  <c:v>198853.99</c:v>
                </c:pt>
                <c:pt idx="4">
                  <c:v>166205.85999999999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B4-4586-9F80-3F827DFE9280}"/>
            </c:ext>
          </c:extLst>
        </c:ser>
        <c:ser>
          <c:idx val="1"/>
          <c:order val="1"/>
          <c:tx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3AB4-4586-9F80-3F827DFE92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3AB4-4586-9F80-3F827DFE92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3AB4-4586-9F80-3F827DFE92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3AB4-4586-9F80-3F827DFE92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3AB4-4586-9F80-3F827DFE9280}"/>
              </c:ext>
            </c:extLst>
          </c:dP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35809.71</c:v>
                </c:pt>
                <c:pt idx="1">
                  <c:v>3665.29</c:v>
                </c:pt>
                <c:pt idx="2">
                  <c:v>223010.85</c:v>
                </c:pt>
                <c:pt idx="3">
                  <c:v>198853.99</c:v>
                </c:pt>
                <c:pt idx="4">
                  <c:v>166205.85999999999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AB4-4586-9F80-3F827DFE9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A9E9-B15D-4057-AE0A-E12568C1544A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BA0A-D2B5-43E2-942A-4D2064B10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88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02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89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6205" y="2259980"/>
            <a:ext cx="8872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</a:t>
            </a:r>
          </a:p>
          <a:p>
            <a:pPr lvl="0" algn="ctr" defTabSz="914400"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в сфере подъездных путей </a:t>
            </a:r>
            <a:r>
              <a:rPr lang="ru-RU" sz="2400" b="1" kern="0" dirty="0">
                <a:solidFill>
                  <a:srgbClr val="006CB5"/>
                </a:solidFill>
              </a:rPr>
              <a:t>за </a:t>
            </a:r>
            <a:r>
              <a:rPr lang="ru-RU" sz="2400" b="1" kern="0" dirty="0" smtClean="0">
                <a:solidFill>
                  <a:srgbClr val="006CB5"/>
                </a:solidFill>
              </a:rPr>
              <a:t>1 полугодие 2024 </a:t>
            </a:r>
            <a:r>
              <a:rPr lang="ru-RU" sz="2400" b="1" kern="0" dirty="0">
                <a:solidFill>
                  <a:srgbClr val="006CB5"/>
                </a:solidFill>
              </a:rPr>
              <a:t>года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6429" y="817756"/>
            <a:ext cx="7218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ea typeface="+mj-ea"/>
                <a:cs typeface="+mj-cs"/>
              </a:rPr>
              <a:t>Информация по  тарифам ТОО "ПНХЗ" как субъекта естественных монополий</a:t>
            </a: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24879"/>
              </p:ext>
            </p:extLst>
          </p:nvPr>
        </p:nvGraphicFramePr>
        <p:xfrm>
          <a:off x="906163" y="1833419"/>
          <a:ext cx="8748584" cy="3727122"/>
        </p:xfrm>
        <a:graphic>
          <a:graphicData uri="http://schemas.openxmlformats.org/drawingml/2006/table">
            <a:tbl>
              <a:tblPr/>
              <a:tblGrid>
                <a:gridCol w="3882009">
                  <a:extLst>
                    <a:ext uri="{9D8B030D-6E8A-4147-A177-3AD203B41FA5}">
                      <a16:colId xmlns:a16="http://schemas.microsoft.com/office/drawing/2014/main" val="2867692493"/>
                    </a:ext>
                  </a:extLst>
                </a:gridCol>
                <a:gridCol w="1322133">
                  <a:extLst>
                    <a:ext uri="{9D8B030D-6E8A-4147-A177-3AD203B41FA5}">
                      <a16:colId xmlns:a16="http://schemas.microsoft.com/office/drawing/2014/main" val="3914107130"/>
                    </a:ext>
                  </a:extLst>
                </a:gridCol>
                <a:gridCol w="1828482">
                  <a:extLst>
                    <a:ext uri="{9D8B030D-6E8A-4147-A177-3AD203B41FA5}">
                      <a16:colId xmlns:a16="http://schemas.microsoft.com/office/drawing/2014/main" val="103131929"/>
                    </a:ext>
                  </a:extLst>
                </a:gridCol>
                <a:gridCol w="1715960">
                  <a:extLst>
                    <a:ext uri="{9D8B030D-6E8A-4147-A177-3AD203B41FA5}">
                      <a16:colId xmlns:a16="http://schemas.microsoft.com/office/drawing/2014/main" val="3606328193"/>
                    </a:ext>
                  </a:extLst>
                </a:gridCol>
              </a:tblGrid>
              <a:tr h="658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ТОО "ПНХЗ"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4266"/>
                  </a:ext>
                </a:extLst>
              </a:tr>
              <a:tr h="928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01.08.2023 по 31.07.2024г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810820"/>
                  </a:ext>
                </a:extLst>
              </a:tr>
              <a:tr h="2139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01.08.2023 по 31.07.2024г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77391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0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3415" y="1418448"/>
            <a:ext cx="9790769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при заключении договоров на оказание услуг. </a:t>
            </a:r>
          </a:p>
          <a:p>
            <a:pPr marL="34290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>
                <a:solidFill>
                  <a:srgbClr val="0066CC"/>
                </a:solidFill>
              </a:rPr>
              <a:t>Ежемесячно проводится работа по сверке </a:t>
            </a:r>
            <a:r>
              <a:rPr lang="ru-RU" sz="2100" kern="0" dirty="0" smtClean="0">
                <a:solidFill>
                  <a:srgbClr val="0066CC"/>
                </a:solidFill>
              </a:rPr>
              <a:t>объемов потребления </a:t>
            </a:r>
            <a:r>
              <a:rPr lang="ru-RU" sz="2100" kern="0" dirty="0">
                <a:solidFill>
                  <a:srgbClr val="0066CC"/>
                </a:solidFill>
              </a:rPr>
              <a:t>с потребителями услуг, а так же по запросу некоторых потребителей услуг сверка осуществляется еженедельно либо подекадно. 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 smtClean="0">
                <a:solidFill>
                  <a:srgbClr val="0066CC"/>
                </a:solidFill>
              </a:rPr>
              <a:t>Фактические объемы ежемесячно подтверждаются актами об оказании производственных услуг, а также реестрами на оказание услуг по подъездным путям, подписанными со стороны ТОО «ПНХЗ» и  субпотребителями.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</a:rPr>
              <a:t>ТОО «ПНХЗ» продолжит работы по выполнению показателей повышения надежности и качества регулируемых услуг. </a:t>
            </a:r>
            <a:endParaRPr kumimoji="0" lang="ru-RU" sz="2100" b="0" i="0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61651" y="933911"/>
            <a:ext cx="8154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400" b="1" kern="0" dirty="0" smtClean="0">
                <a:solidFill>
                  <a:srgbClr val="0066CC"/>
                </a:solidFill>
              </a:rPr>
              <a:t>О работе с потребителями и перспективах деятельности</a:t>
            </a:r>
            <a:endParaRPr lang="ru-RU" sz="2400" kern="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276" y="826880"/>
            <a:ext cx="10140778" cy="493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является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одним из крупнейших нефтеперерабатывающих предприятий Казахстана. </a:t>
            </a:r>
            <a:endParaRPr lang="ru-RU" sz="1460" b="1" dirty="0" smtClean="0">
              <a:solidFill>
                <a:srgbClr val="0066CC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2023 года регулируемым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деятельности ТОО «Павлодарский Нефтехимический завод» являются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2023 года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по предоставлению подъездных путей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производилось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тарифам, ранее утвержденным для ТОО «Премиум-Ойл Транс».</a:t>
            </a:r>
          </a:p>
          <a:p>
            <a:pPr lvl="0" algn="just" defTabSz="914400">
              <a:defRPr/>
            </a:pP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августа 2023 года утверждены тарифные сметы на период с 01.08.23г. по 31.07.2024г. и оказание услуг по предоставлению подъездных путей производится по следующим тарифам:</a:t>
            </a:r>
          </a:p>
          <a:p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- </a:t>
            </a:r>
            <a:r>
              <a:rPr lang="ru-RU" sz="1460" b="1" u="sng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53,77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тенге/вагонокм без НДС;</a:t>
            </a:r>
            <a:endParaRPr lang="ru-RU" sz="1460" b="1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- </a:t>
            </a:r>
            <a:r>
              <a:rPr lang="ru-RU" sz="1460" b="1" u="sng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77,54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тенге/вагоно/час без НДС.</a:t>
            </a:r>
            <a:endParaRPr lang="ru-RU" sz="1460" b="1" dirty="0" smtClean="0">
              <a:solidFill>
                <a:srgbClr val="0066CC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defTabSz="914400">
              <a:defRPr/>
            </a:pP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подъездных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</a:t>
            </a:r>
            <a:r>
              <a:rPr lang="ru-RU" sz="146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нефтехимический завод»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осуществлял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ru-RU" sz="146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потребителям. </a:t>
            </a:r>
            <a:endParaRPr lang="ru-RU" sz="1460" b="1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449580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71568" y="44889"/>
            <a:ext cx="7010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по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665501"/>
              </p:ext>
            </p:extLst>
          </p:nvPr>
        </p:nvGraphicFramePr>
        <p:xfrm>
          <a:off x="262687" y="818716"/>
          <a:ext cx="10380504" cy="5186442"/>
        </p:xfrm>
        <a:graphic>
          <a:graphicData uri="http://schemas.openxmlformats.org/drawingml/2006/table">
            <a:tbl>
              <a:tblPr/>
              <a:tblGrid>
                <a:gridCol w="395917">
                  <a:extLst>
                    <a:ext uri="{9D8B030D-6E8A-4147-A177-3AD203B41FA5}">
                      <a16:colId xmlns:a16="http://schemas.microsoft.com/office/drawing/2014/main" val="4268965239"/>
                    </a:ext>
                  </a:extLst>
                </a:gridCol>
                <a:gridCol w="3009629">
                  <a:extLst>
                    <a:ext uri="{9D8B030D-6E8A-4147-A177-3AD203B41FA5}">
                      <a16:colId xmlns:a16="http://schemas.microsoft.com/office/drawing/2014/main" val="3741110922"/>
                    </a:ext>
                  </a:extLst>
                </a:gridCol>
                <a:gridCol w="1010093">
                  <a:extLst>
                    <a:ext uri="{9D8B030D-6E8A-4147-A177-3AD203B41FA5}">
                      <a16:colId xmlns:a16="http://schemas.microsoft.com/office/drawing/2014/main" val="1511809273"/>
                    </a:ext>
                  </a:extLst>
                </a:gridCol>
                <a:gridCol w="1254641">
                  <a:extLst>
                    <a:ext uri="{9D8B030D-6E8A-4147-A177-3AD203B41FA5}">
                      <a16:colId xmlns:a16="http://schemas.microsoft.com/office/drawing/2014/main" val="3688914185"/>
                    </a:ext>
                  </a:extLst>
                </a:gridCol>
                <a:gridCol w="2041452">
                  <a:extLst>
                    <a:ext uri="{9D8B030D-6E8A-4147-A177-3AD203B41FA5}">
                      <a16:colId xmlns:a16="http://schemas.microsoft.com/office/drawing/2014/main" val="458169993"/>
                    </a:ext>
                  </a:extLst>
                </a:gridCol>
                <a:gridCol w="899510">
                  <a:extLst>
                    <a:ext uri="{9D8B030D-6E8A-4147-A177-3AD203B41FA5}">
                      <a16:colId xmlns:a16="http://schemas.microsoft.com/office/drawing/2014/main" val="2462657548"/>
                    </a:ext>
                  </a:extLst>
                </a:gridCol>
                <a:gridCol w="1769262">
                  <a:extLst>
                    <a:ext uri="{9D8B030D-6E8A-4147-A177-3AD203B41FA5}">
                      <a16:colId xmlns:a16="http://schemas.microsoft.com/office/drawing/2014/main" val="994124840"/>
                    </a:ext>
                  </a:extLst>
                </a:gridCol>
              </a:tblGrid>
              <a:tr h="3895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1 полугодие 2024г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915327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14 090,8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20693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932013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512636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278072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234,6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276933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894372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278880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2,9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886684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7 818,8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9 693,2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532436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090729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7 026,7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8 704,3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78987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581,3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727,8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79342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261,1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849780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3 462,4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3 259,1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578469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956560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1 110,4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947,5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362208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398492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 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987905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2908" marR="2908" marT="2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776173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438,6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289,5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841992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660162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56060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10478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893455"/>
                  </a:ext>
                </a:extLst>
              </a:tr>
              <a:tr h="2606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111910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13539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424,3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374,4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581258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14 090,8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430330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5 288,8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683764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-8 802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702415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236 066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98 359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-58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027845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497489"/>
                  </a:ext>
                </a:extLst>
              </a:tr>
              <a:tr h="131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143,26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8" marR="2908" marT="2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516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85730" y="118525"/>
            <a:ext cx="768456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 по</a:t>
            </a:r>
            <a:r>
              <a:rPr lang="ru-RU" sz="1250" b="1" dirty="0">
                <a:solidFill>
                  <a:schemeClr val="accent1">
                    <a:lumMod val="75000"/>
                  </a:schemeClr>
                </a:solidFill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25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26498"/>
              </p:ext>
            </p:extLst>
          </p:nvPr>
        </p:nvGraphicFramePr>
        <p:xfrm>
          <a:off x="262689" y="980286"/>
          <a:ext cx="10451805" cy="5044036"/>
        </p:xfrm>
        <a:graphic>
          <a:graphicData uri="http://schemas.openxmlformats.org/drawingml/2006/table">
            <a:tbl>
              <a:tblPr/>
              <a:tblGrid>
                <a:gridCol w="391180">
                  <a:extLst>
                    <a:ext uri="{9D8B030D-6E8A-4147-A177-3AD203B41FA5}">
                      <a16:colId xmlns:a16="http://schemas.microsoft.com/office/drawing/2014/main" val="4045249080"/>
                    </a:ext>
                  </a:extLst>
                </a:gridCol>
                <a:gridCol w="3128197">
                  <a:extLst>
                    <a:ext uri="{9D8B030D-6E8A-4147-A177-3AD203B41FA5}">
                      <a16:colId xmlns:a16="http://schemas.microsoft.com/office/drawing/2014/main" val="3889841415"/>
                    </a:ext>
                  </a:extLst>
                </a:gridCol>
                <a:gridCol w="967563">
                  <a:extLst>
                    <a:ext uri="{9D8B030D-6E8A-4147-A177-3AD203B41FA5}">
                      <a16:colId xmlns:a16="http://schemas.microsoft.com/office/drawing/2014/main" val="1374819733"/>
                    </a:ext>
                  </a:extLst>
                </a:gridCol>
                <a:gridCol w="1406622">
                  <a:extLst>
                    <a:ext uri="{9D8B030D-6E8A-4147-A177-3AD203B41FA5}">
                      <a16:colId xmlns:a16="http://schemas.microsoft.com/office/drawing/2014/main" val="2815521579"/>
                    </a:ext>
                  </a:extLst>
                </a:gridCol>
                <a:gridCol w="2070224">
                  <a:extLst>
                    <a:ext uri="{9D8B030D-6E8A-4147-A177-3AD203B41FA5}">
                      <a16:colId xmlns:a16="http://schemas.microsoft.com/office/drawing/2014/main" val="128442971"/>
                    </a:ext>
                  </a:extLst>
                </a:gridCol>
                <a:gridCol w="843097">
                  <a:extLst>
                    <a:ext uri="{9D8B030D-6E8A-4147-A177-3AD203B41FA5}">
                      <a16:colId xmlns:a16="http://schemas.microsoft.com/office/drawing/2014/main" val="1050529854"/>
                    </a:ext>
                  </a:extLst>
                </a:gridCol>
                <a:gridCol w="1644922">
                  <a:extLst>
                    <a:ext uri="{9D8B030D-6E8A-4147-A177-3AD203B41FA5}">
                      <a16:colId xmlns:a16="http://schemas.microsoft.com/office/drawing/2014/main" val="3417112101"/>
                    </a:ext>
                  </a:extLst>
                </a:gridCol>
              </a:tblGrid>
              <a:tr h="388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за 1 полугодие 2024г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27268"/>
                  </a:ext>
                </a:extLst>
              </a:tr>
              <a:tr h="2065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164 266,4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562942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386016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 в том числе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3 523,9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2 225,3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685547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07742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2 733,7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1 074,4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394037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645,4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125032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795,7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916828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344121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91 155,1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113 005,1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411050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888413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81 920,9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101 477,3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364677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6 776,6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8 483,5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172853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2 457,6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3 044,3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536701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40 366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37 993,9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24660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133325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12 944,3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11 042,1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5710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586926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56214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1 711,6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106142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5 113,5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3 373,5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414055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219,1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728301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1 106,5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715,5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07597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832940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5 483,0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4 965,6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19502"/>
                  </a:ext>
                </a:extLst>
              </a:tr>
              <a:tr h="253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согласно графику во втором полугодии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44442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520,2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600,8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320319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4 364,8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067780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164 266,4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64568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48 659,9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002491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(Убыток)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-115 607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257733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вагоно/час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1 908 500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627 546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-67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6 месяцев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471563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051235"/>
                  </a:ext>
                </a:extLst>
              </a:tr>
              <a:tr h="12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261,76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</a:t>
                      </a:r>
                    </a:p>
                  </a:txBody>
                  <a:tcPr marL="3574" marR="3574" marT="3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4" marR="3574" marT="3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809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8975" y="804093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Финансовый </a:t>
            </a:r>
            <a:r>
              <a:rPr lang="ru-RU" b="1" kern="0" dirty="0">
                <a:solidFill>
                  <a:srgbClr val="006CB5"/>
                </a:solidFill>
                <a:cs typeface="Times New Roman" panose="02020603050405020304" pitchFamily="18" charset="0"/>
              </a:rPr>
              <a:t>результат от оказания </a:t>
            </a: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услуг ТОО «ПНХЗ» за 1 полугодие 2024 год,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тыс.тенге</a:t>
            </a:r>
            <a:endParaRPr lang="ru-RU" kern="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44913"/>
              </p:ext>
            </p:extLst>
          </p:nvPr>
        </p:nvGraphicFramePr>
        <p:xfrm>
          <a:off x="1275908" y="1733107"/>
          <a:ext cx="8208334" cy="3511037"/>
        </p:xfrm>
        <a:graphic>
          <a:graphicData uri="http://schemas.openxmlformats.org/drawingml/2006/table">
            <a:tbl>
              <a:tblPr/>
              <a:tblGrid>
                <a:gridCol w="3519376">
                  <a:extLst>
                    <a:ext uri="{9D8B030D-6E8A-4147-A177-3AD203B41FA5}">
                      <a16:colId xmlns:a16="http://schemas.microsoft.com/office/drawing/2014/main" val="2351710408"/>
                    </a:ext>
                  </a:extLst>
                </a:gridCol>
                <a:gridCol w="1529830">
                  <a:extLst>
                    <a:ext uri="{9D8B030D-6E8A-4147-A177-3AD203B41FA5}">
                      <a16:colId xmlns:a16="http://schemas.microsoft.com/office/drawing/2014/main" val="947241089"/>
                    </a:ext>
                  </a:extLst>
                </a:gridCol>
                <a:gridCol w="1552503">
                  <a:extLst>
                    <a:ext uri="{9D8B030D-6E8A-4147-A177-3AD203B41FA5}">
                      <a16:colId xmlns:a16="http://schemas.microsoft.com/office/drawing/2014/main" val="4127147468"/>
                    </a:ext>
                  </a:extLst>
                </a:gridCol>
                <a:gridCol w="1606625">
                  <a:extLst>
                    <a:ext uri="{9D8B030D-6E8A-4147-A177-3AD203B41FA5}">
                      <a16:colId xmlns:a16="http://schemas.microsoft.com/office/drawing/2014/main" val="119347346"/>
                    </a:ext>
                  </a:extLst>
                </a:gridCol>
              </a:tblGrid>
              <a:tr h="832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Выручка факт за 1 полугодие 2024г., тыс.тенге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Себестоимость за 1 полугодие 2024г., тыс. тенге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64215"/>
                  </a:ext>
                </a:extLst>
              </a:tr>
              <a:tr h="4121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53 949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-124 409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040853"/>
                  </a:ext>
                </a:extLst>
              </a:tr>
              <a:tr h="2060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41765"/>
                  </a:ext>
                </a:extLst>
              </a:tr>
              <a:tr h="61819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14 091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-8 802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280965"/>
                  </a:ext>
                </a:extLst>
              </a:tr>
              <a:tr h="14424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48 660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164 266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-115 607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40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5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0780" y="775900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>
                <a:solidFill>
                  <a:schemeClr val="accent1">
                    <a:lumMod val="75000"/>
                  </a:schemeClr>
                </a:solidFill>
              </a:rPr>
              <a:t>Основные финансово-экономические показатели деятельности ТОО «ПНХЗ» в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</a:rPr>
              <a:t>сфере естественной монополии, тыс.тенге (Управленческий учет)</a:t>
            </a:r>
            <a:endParaRPr lang="ru-RU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63372"/>
              </p:ext>
            </p:extLst>
          </p:nvPr>
        </p:nvGraphicFramePr>
        <p:xfrm>
          <a:off x="552892" y="1437661"/>
          <a:ext cx="9503920" cy="4410243"/>
        </p:xfrm>
        <a:graphic>
          <a:graphicData uri="http://schemas.openxmlformats.org/drawingml/2006/table">
            <a:tbl>
              <a:tblPr/>
              <a:tblGrid>
                <a:gridCol w="6380614">
                  <a:extLst>
                    <a:ext uri="{9D8B030D-6E8A-4147-A177-3AD203B41FA5}">
                      <a16:colId xmlns:a16="http://schemas.microsoft.com/office/drawing/2014/main" val="2934311022"/>
                    </a:ext>
                  </a:extLst>
                </a:gridCol>
                <a:gridCol w="1030794">
                  <a:extLst>
                    <a:ext uri="{9D8B030D-6E8A-4147-A177-3AD203B41FA5}">
                      <a16:colId xmlns:a16="http://schemas.microsoft.com/office/drawing/2014/main" val="2017551118"/>
                    </a:ext>
                  </a:extLst>
                </a:gridCol>
                <a:gridCol w="1030794">
                  <a:extLst>
                    <a:ext uri="{9D8B030D-6E8A-4147-A177-3AD203B41FA5}">
                      <a16:colId xmlns:a16="http://schemas.microsoft.com/office/drawing/2014/main" val="537538627"/>
                    </a:ext>
                  </a:extLst>
                </a:gridCol>
                <a:gridCol w="1061718">
                  <a:extLst>
                    <a:ext uri="{9D8B030D-6E8A-4147-A177-3AD203B41FA5}">
                      <a16:colId xmlns:a16="http://schemas.microsoft.com/office/drawing/2014/main" val="190252759"/>
                    </a:ext>
                  </a:extLst>
                </a:gridCol>
              </a:tblGrid>
              <a:tr h="494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Утверждённая тарифная смета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тенге, без учета НДС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1 полугодие 2024г, тыс.тенге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08576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 всего: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53 949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838394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1301"/>
                  </a:ext>
                </a:extLst>
              </a:tr>
              <a:tr h="329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5 289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370948"/>
                  </a:ext>
                </a:extLst>
              </a:tr>
              <a:tr h="644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48 660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241515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всего: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178 357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110753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995529"/>
                  </a:ext>
                </a:extLst>
              </a:tr>
              <a:tr h="329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14 091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533603"/>
                  </a:ext>
                </a:extLst>
              </a:tr>
              <a:tr h="644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164 266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698957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результат: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-124 409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46390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447824"/>
                  </a:ext>
                </a:extLst>
              </a:tr>
              <a:tr h="329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-8 802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87872"/>
                  </a:ext>
                </a:extLst>
              </a:tr>
              <a:tr h="644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733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-115 607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514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2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0396" y="966923"/>
            <a:ext cx="8118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Затраты на оказание услуг ТОО "ПНХЗ" за 1 полугодие 2024 года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62955"/>
              </p:ext>
            </p:extLst>
          </p:nvPr>
        </p:nvGraphicFramePr>
        <p:xfrm>
          <a:off x="1403498" y="1690578"/>
          <a:ext cx="8016949" cy="3863416"/>
        </p:xfrm>
        <a:graphic>
          <a:graphicData uri="http://schemas.openxmlformats.org/drawingml/2006/table">
            <a:tbl>
              <a:tblPr/>
              <a:tblGrid>
                <a:gridCol w="3147940">
                  <a:extLst>
                    <a:ext uri="{9D8B030D-6E8A-4147-A177-3AD203B41FA5}">
                      <a16:colId xmlns:a16="http://schemas.microsoft.com/office/drawing/2014/main" val="2156019654"/>
                    </a:ext>
                  </a:extLst>
                </a:gridCol>
                <a:gridCol w="1470999">
                  <a:extLst>
                    <a:ext uri="{9D8B030D-6E8A-4147-A177-3AD203B41FA5}">
                      <a16:colId xmlns:a16="http://schemas.microsoft.com/office/drawing/2014/main" val="574544684"/>
                    </a:ext>
                  </a:extLst>
                </a:gridCol>
                <a:gridCol w="1345926">
                  <a:extLst>
                    <a:ext uri="{9D8B030D-6E8A-4147-A177-3AD203B41FA5}">
                      <a16:colId xmlns:a16="http://schemas.microsoft.com/office/drawing/2014/main" val="471150711"/>
                    </a:ext>
                  </a:extLst>
                </a:gridCol>
                <a:gridCol w="1137684">
                  <a:extLst>
                    <a:ext uri="{9D8B030D-6E8A-4147-A177-3AD203B41FA5}">
                      <a16:colId xmlns:a16="http://schemas.microsoft.com/office/drawing/2014/main" val="8000681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92844036"/>
                    </a:ext>
                  </a:extLst>
                </a:gridCol>
              </a:tblGrid>
              <a:tr h="661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единицу,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Отклонение</a:t>
                      </a:r>
                      <a:b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(+) /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13447"/>
                  </a:ext>
                </a:extLst>
              </a:tr>
              <a:tr h="1000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пути, тенге/вагонокм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003932"/>
                  </a:ext>
                </a:extLst>
              </a:tr>
              <a:tr h="22010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пути, тенге/вагоночас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261,76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92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184" y="835319"/>
            <a:ext cx="10322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Объем услуг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по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предоставлению подъездного пути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для проезда </a:t>
            </a:r>
            <a:r>
              <a:rPr lang="ru-RU" sz="14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подвижного состава при условии отсутствия конкурентного подъездного пути за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1 полугодие 2024 года, вагонокм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33855"/>
              </p:ext>
            </p:extLst>
          </p:nvPr>
        </p:nvGraphicFramePr>
        <p:xfrm>
          <a:off x="0" y="1562088"/>
          <a:ext cx="4744993" cy="4372650"/>
        </p:xfrm>
        <a:graphic>
          <a:graphicData uri="http://schemas.openxmlformats.org/drawingml/2006/table">
            <a:tbl>
              <a:tblPr/>
              <a:tblGrid>
                <a:gridCol w="431363">
                  <a:extLst>
                    <a:ext uri="{9D8B030D-6E8A-4147-A177-3AD203B41FA5}">
                      <a16:colId xmlns:a16="http://schemas.microsoft.com/office/drawing/2014/main" val="913525157"/>
                    </a:ext>
                  </a:extLst>
                </a:gridCol>
                <a:gridCol w="2250590">
                  <a:extLst>
                    <a:ext uri="{9D8B030D-6E8A-4147-A177-3AD203B41FA5}">
                      <a16:colId xmlns:a16="http://schemas.microsoft.com/office/drawing/2014/main" val="1914165000"/>
                    </a:ext>
                  </a:extLst>
                </a:gridCol>
                <a:gridCol w="1134672">
                  <a:extLst>
                    <a:ext uri="{9D8B030D-6E8A-4147-A177-3AD203B41FA5}">
                      <a16:colId xmlns:a16="http://schemas.microsoft.com/office/drawing/2014/main" val="1600010030"/>
                    </a:ext>
                  </a:extLst>
                </a:gridCol>
                <a:gridCol w="928368">
                  <a:extLst>
                    <a:ext uri="{9D8B030D-6E8A-4147-A177-3AD203B41FA5}">
                      <a16:colId xmlns:a16="http://schemas.microsoft.com/office/drawing/2014/main" val="811412913"/>
                    </a:ext>
                  </a:extLst>
                </a:gridCol>
              </a:tblGrid>
              <a:tr h="8624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полугодие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310083"/>
                  </a:ext>
                </a:extLst>
              </a:tr>
              <a:tr h="8775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проезда: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98 359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517296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33154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"ГазИндустрия"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067049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579036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37 105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748086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32 068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977875"/>
                  </a:ext>
                </a:extLst>
              </a:tr>
              <a:tr h="438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23 907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618528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634847"/>
              </p:ext>
            </p:extLst>
          </p:nvPr>
        </p:nvGraphicFramePr>
        <p:xfrm>
          <a:off x="4744993" y="1328791"/>
          <a:ext cx="5791202" cy="451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708" y="760977"/>
            <a:ext cx="10462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Объем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услуг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за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1 полугодие 2024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года,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вагоночасов</a:t>
            </a:r>
            <a:endParaRPr kumimoji="0" lang="ru-RU" sz="1600" b="0" i="0" u="none" strike="noStrike" kern="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87357"/>
              </p:ext>
            </p:extLst>
          </p:nvPr>
        </p:nvGraphicFramePr>
        <p:xfrm>
          <a:off x="197709" y="1792309"/>
          <a:ext cx="4703804" cy="3998891"/>
        </p:xfrm>
        <a:graphic>
          <a:graphicData uri="http://schemas.openxmlformats.org/drawingml/2006/table">
            <a:tbl>
              <a:tblPr/>
              <a:tblGrid>
                <a:gridCol w="404439">
                  <a:extLst>
                    <a:ext uri="{9D8B030D-6E8A-4147-A177-3AD203B41FA5}">
                      <a16:colId xmlns:a16="http://schemas.microsoft.com/office/drawing/2014/main" val="3595650285"/>
                    </a:ext>
                  </a:extLst>
                </a:gridCol>
                <a:gridCol w="1947463">
                  <a:extLst>
                    <a:ext uri="{9D8B030D-6E8A-4147-A177-3AD203B41FA5}">
                      <a16:colId xmlns:a16="http://schemas.microsoft.com/office/drawing/2014/main" val="76623347"/>
                    </a:ext>
                  </a:extLst>
                </a:gridCol>
                <a:gridCol w="1210425">
                  <a:extLst>
                    <a:ext uri="{9D8B030D-6E8A-4147-A177-3AD203B41FA5}">
                      <a16:colId xmlns:a16="http://schemas.microsoft.com/office/drawing/2014/main" val="3324417758"/>
                    </a:ext>
                  </a:extLst>
                </a:gridCol>
                <a:gridCol w="1141477">
                  <a:extLst>
                    <a:ext uri="{9D8B030D-6E8A-4147-A177-3AD203B41FA5}">
                      <a16:colId xmlns:a16="http://schemas.microsoft.com/office/drawing/2014/main" val="3671838647"/>
                    </a:ext>
                  </a:extLst>
                </a:gridCol>
              </a:tblGrid>
              <a:tr h="876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август-декабрь факт, вагоночасов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61290"/>
                  </a:ext>
                </a:extLst>
              </a:tr>
              <a:tr h="8920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стоянки: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627 546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181306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347268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654838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223 011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453711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198 854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640254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166 206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486003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933427"/>
              </p:ext>
            </p:extLst>
          </p:nvPr>
        </p:nvGraphicFramePr>
        <p:xfrm>
          <a:off x="4901513" y="1792308"/>
          <a:ext cx="5758249" cy="4190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1095</TotalTime>
  <Words>2144</Words>
  <Application>Microsoft Office PowerPoint</Application>
  <PresentationFormat>Произвольный</PresentationFormat>
  <Paragraphs>674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ye.zhulepo@pnhz.kz</dc:creator>
  <cp:lastModifiedBy>Жулепо Елена Геннадьевна</cp:lastModifiedBy>
  <cp:revision>141</cp:revision>
  <dcterms:created xsi:type="dcterms:W3CDTF">2023-04-21T06:34:07Z</dcterms:created>
  <dcterms:modified xsi:type="dcterms:W3CDTF">2024-07-15T04:58:57Z</dcterms:modified>
</cp:coreProperties>
</file>