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75" r:id="rId4"/>
    <p:sldId id="320" r:id="rId5"/>
    <p:sldId id="276" r:id="rId6"/>
    <p:sldId id="327" r:id="rId7"/>
    <p:sldId id="306" r:id="rId8"/>
    <p:sldId id="293" r:id="rId9"/>
    <p:sldId id="325" r:id="rId10"/>
    <p:sldId id="283" r:id="rId11"/>
    <p:sldId id="328" r:id="rId12"/>
    <p:sldId id="280" r:id="rId13"/>
    <p:sldId id="317" r:id="rId14"/>
    <p:sldId id="316" r:id="rId15"/>
    <p:sldId id="311" r:id="rId16"/>
    <p:sldId id="329" r:id="rId17"/>
    <p:sldId id="284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0000CC"/>
    <a:srgbClr val="00A0E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1" autoAdjust="0"/>
  </p:normalViewPr>
  <p:slideViewPr>
    <p:cSldViewPr snapToGrid="0">
      <p:cViewPr varScale="1">
        <p:scale>
          <a:sx n="84" d="100"/>
          <a:sy n="84" d="100"/>
        </p:scale>
        <p:origin x="61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51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%20&#1086;&#1090;&#1095;&#1077;&#1090;%20&#1079;&#1072;%202022&#1075;\&#1055;&#1091;&#1073;&#1083;&#1080;&#1095;&#1085;&#1099;&#1081;%20&#1086;&#1090;&#1095;&#1077;&#1090;%20&#1057;&#1045;&#1052;%20&#1087;&#1086;%20&#1080;&#1090;&#1086;&#1075;&#1072;&#1084;%202022&#1075;\&#1040;&#1085;&#1072;&#1083;&#1080;&#1079;%20&#1082;%20&#1087;&#1091;&#1073;&#1083;%20&#1054;&#1058;&#1057;%20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%20&#1086;&#1090;&#1095;&#1077;&#1090;%20&#1079;&#1072;%202022&#1075;\&#1055;&#1091;&#1073;&#1083;&#1080;&#1095;&#1085;&#1099;&#1081;%20&#1086;&#1090;&#1095;&#1077;&#1090;%20&#1057;&#1045;&#1052;%20&#1087;&#1086;%20&#1080;&#1090;&#1086;&#1075;&#1072;&#1084;%202022&#1075;\&#1040;&#1085;&#1072;&#1083;&#1080;&#1079;%20&#1082;%20&#1087;&#1091;&#1073;&#1083;%20&#1054;&#1058;&#1057;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31755271809026"/>
          <c:y val="0.24194083295704191"/>
          <c:w val="0.76541925615832684"/>
          <c:h val="0.6334861505274708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6"/>
            <c:extLst>
              <c:ext xmlns:c16="http://schemas.microsoft.com/office/drawing/2014/chart" uri="{C3380CC4-5D6E-409C-BE32-E72D297353CC}">
                <c16:uniqueId val="{00000001-2BA5-479F-90C6-FD3388D242E2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3-2BA5-479F-90C6-FD3388D242E2}"/>
              </c:ext>
            </c:extLst>
          </c:dPt>
          <c:dPt>
            <c:idx val="2"/>
            <c:bubble3D val="0"/>
            <c:explosion val="8"/>
            <c:extLst>
              <c:ext xmlns:c16="http://schemas.microsoft.com/office/drawing/2014/chart" uri="{C3380CC4-5D6E-409C-BE32-E72D297353CC}">
                <c16:uniqueId val="{00000005-2BA5-479F-90C6-FD3388D242E2}"/>
              </c:ext>
            </c:extLst>
          </c:dPt>
          <c:dLbls>
            <c:dLbl>
              <c:idx val="0"/>
              <c:layout>
                <c:manualLayout>
                  <c:x val="-1.0690827375336737E-2"/>
                  <c:y val="0.20941960661368159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 dirty="0"/>
                      <a:t>ТОО "</a:t>
                    </a:r>
                    <a:r>
                      <a:rPr lang="ru-RU" sz="1000" b="0" dirty="0" err="1"/>
                      <a:t>Ертыс</a:t>
                    </a:r>
                    <a:r>
                      <a:rPr lang="ru-RU" sz="1000" b="0" dirty="0"/>
                      <a:t> сервис"
41,48%</a:t>
                    </a:r>
                  </a:p>
                </c:rich>
              </c:tx>
              <c:numFmt formatCode="0.00%" sourceLinked="0"/>
              <c:spPr>
                <a:noFill/>
              </c:sp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A5-479F-90C6-FD3388D242E2}"/>
                </c:ext>
              </c:extLst>
            </c:dLbl>
            <c:dLbl>
              <c:idx val="1"/>
              <c:layout>
                <c:manualLayout>
                  <c:x val="-6.9402620557492981E-2"/>
                  <c:y val="6.5872438391547366E-3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A5-479F-90C6-FD3388D242E2}"/>
                </c:ext>
              </c:extLst>
            </c:dLbl>
            <c:dLbl>
              <c:idx val="2"/>
              <c:layout>
                <c:manualLayout>
                  <c:x val="-0.16652132193153274"/>
                  <c:y val="-1.4063844113726623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BA5-479F-90C6-FD3388D242E2}"/>
                </c:ext>
              </c:extLst>
            </c:dLbl>
            <c:dLbl>
              <c:idx val="3"/>
              <c:layout>
                <c:manualLayout>
                  <c:x val="0.29235161794518499"/>
                  <c:y val="6.0469635040253426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BA5-479F-90C6-FD3388D242E2}"/>
                </c:ext>
              </c:extLst>
            </c:dLbl>
            <c:dLbl>
              <c:idx val="4"/>
              <c:layout>
                <c:manualLayout>
                  <c:x val="0.15497726364451359"/>
                  <c:y val="2.8955183418974021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A5-479F-90C6-FD3388D242E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потребителей'!$C$25:$C$28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потребителей'!$D$25:$D$28</c:f>
              <c:numCache>
                <c:formatCode>#,##0</c:formatCode>
                <c:ptCount val="4"/>
                <c:pt idx="0">
                  <c:v>88122</c:v>
                </c:pt>
                <c:pt idx="1">
                  <c:v>166519</c:v>
                </c:pt>
                <c:pt idx="2">
                  <c:v>29</c:v>
                </c:pt>
                <c:pt idx="3">
                  <c:v>46476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A5-479F-90C6-FD3388D242E2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потребителей'!$C$25:$C$28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потребителей'!$E$25:$E$28</c:f>
              <c:numCache>
                <c:formatCode>0.00%</c:formatCode>
                <c:ptCount val="4"/>
                <c:pt idx="0">
                  <c:v>0.29262218325994699</c:v>
                </c:pt>
                <c:pt idx="1">
                  <c:v>0.55295106028305208</c:v>
                </c:pt>
                <c:pt idx="2">
                  <c:v>9.6298805230685453E-5</c:v>
                </c:pt>
                <c:pt idx="3" formatCode="0.0%">
                  <c:v>0.15433045765177023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A5-479F-90C6-FD3388D242E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noFill/>
  </c:spPr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25694956296219479"/>
          <c:y val="1.760902418183346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hPercent val="65"/>
      <c:rotY val="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932410372310672"/>
          <c:y val="0.21609915427238263"/>
          <c:w val="0.7267800244804965"/>
          <c:h val="0.59774381847893832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2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26F-45C6-8606-006E3A4FAB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26F-45C6-8606-006E3A4FAB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26F-45C6-8606-006E3A4FAB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26F-45C6-8606-006E3A4FAB9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26F-45C6-8606-006E3A4FAB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26F-45C6-8606-006E3A4FAB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726F-45C6-8606-006E3A4FAB91}"/>
              </c:ext>
            </c:extLst>
          </c:dPt>
          <c:dLbls>
            <c:dLbl>
              <c:idx val="0"/>
              <c:layout>
                <c:manualLayout>
                  <c:x val="-1.827911568875927E-2"/>
                  <c:y val="0.1058194808982210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ln>
                        <a:solidFill>
                          <a:schemeClr val="accent1"/>
                        </a:solidFill>
                      </a:ln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726F-45C6-8606-006E3A4FAB91}"/>
                </c:ext>
              </c:extLst>
            </c:dLbl>
            <c:dLbl>
              <c:idx val="1"/>
              <c:layout>
                <c:manualLayout>
                  <c:x val="0.21061274857415457"/>
                  <c:y val="0.1507917799000807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70979548429253"/>
                      <c:h val="0.17231268476485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26F-45C6-8606-006E3A4FAB91}"/>
                </c:ext>
              </c:extLst>
            </c:dLbl>
            <c:dLbl>
              <c:idx val="2"/>
              <c:layout>
                <c:manualLayout>
                  <c:x val="-5.4671757134841951E-2"/>
                  <c:y val="7.666360582027248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7301016740269"/>
                      <c:h val="0.16484572761738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26F-45C6-8606-006E3A4FAB91}"/>
                </c:ext>
              </c:extLst>
            </c:dLbl>
            <c:dLbl>
              <c:idx val="3"/>
              <c:layout>
                <c:manualLayout>
                  <c:x val="1.039776439740181E-7"/>
                  <c:y val="-5.9384581172572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A594C6-DB95-4931-8C34-EF432E133C0A}" type="CATEGORYNAME">
                      <a:rPr lang="ru-RU" sz="900" baseline="0"/>
                      <a:pPr>
                        <a:defRPr sz="1000" b="1" i="0" u="none" strike="noStrike" kern="1200" spc="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4968EF0-A280-47AA-BEBD-81E44D7FF31B}" type="PERCENTAGE">
                      <a:rPr lang="ru-RU" baseline="0"/>
                      <a:pPr>
                        <a:defRPr sz="1000" b="1" i="0" u="none" strike="noStrike" kern="1200" spc="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42658325718698"/>
                      <c:h val="0.1588103168426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26F-45C6-8606-006E3A4FAB91}"/>
                </c:ext>
              </c:extLst>
            </c:dLbl>
            <c:dLbl>
              <c:idx val="4"/>
              <c:layout>
                <c:manualLayout>
                  <c:x val="-1.8754031733145118E-2"/>
                  <c:y val="-0.2123828703694295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01840944982102"/>
                      <c:h val="0.185170852420076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26F-45C6-8606-006E3A4FAB91}"/>
                </c:ext>
              </c:extLst>
            </c:dLbl>
            <c:dLbl>
              <c:idx val="5"/>
              <c:layout>
                <c:manualLayout>
                  <c:x val="-6.5502068531249236E-2"/>
                  <c:y val="-2.134947617721865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00436656479196"/>
                      <c:h val="0.146722368037328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726F-45C6-8606-006E3A4FAB91}"/>
                </c:ext>
              </c:extLst>
            </c:dLbl>
            <c:dLbl>
              <c:idx val="6"/>
              <c:layout>
                <c:manualLayout>
                  <c:x val="7.3505821409329777E-2"/>
                  <c:y val="-8.8778069407990674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26F-45C6-8606-006E3A4FAB9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accent1">
                      <a:alpha val="8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потребителей'!$C$10:$C$16</c:f>
              <c:strCache>
                <c:ptCount val="7"/>
                <c:pt idx="0">
                  <c:v>ТОО «Компания Нефтехим LTD»</c:v>
                </c:pt>
                <c:pt idx="1">
                  <c:v>АО "Казбитумсервис"</c:v>
                </c:pt>
                <c:pt idx="2">
                  <c:v>ТОО "NFC Kazakhstan"</c:v>
                </c:pt>
                <c:pt idx="3">
                  <c:v>ТОО "Павлодароргсинтез"</c:v>
                </c:pt>
                <c:pt idx="4">
                  <c:v>АО ТУ г.Павлодара</c:v>
                </c:pt>
                <c:pt idx="5">
                  <c:v>ТОО "Эр Ликид Мунай Тех Газы"</c:v>
                </c:pt>
                <c:pt idx="6">
                  <c:v>Прочие </c:v>
                </c:pt>
              </c:strCache>
            </c:strRef>
          </c:cat>
          <c:val>
            <c:numRef>
              <c:f>'структура потребителей'!$E$10:$E$16</c:f>
              <c:numCache>
                <c:formatCode>0.0%</c:formatCode>
                <c:ptCount val="7"/>
                <c:pt idx="0">
                  <c:v>0.52140259006834599</c:v>
                </c:pt>
                <c:pt idx="1">
                  <c:v>9.3728025315333446E-3</c:v>
                </c:pt>
                <c:pt idx="2">
                  <c:v>3.655643816119626E-3</c:v>
                </c:pt>
                <c:pt idx="3">
                  <c:v>7.1403390982157505E-2</c:v>
                </c:pt>
                <c:pt idx="4">
                  <c:v>5.1884314270632627E-3</c:v>
                </c:pt>
                <c:pt idx="5">
                  <c:v>0.37566297348130911</c:v>
                </c:pt>
                <c:pt idx="6">
                  <c:v>1.3314167693471287E-2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26F-45C6-8606-006E3A4FAB9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E2A4A-A470-4EB1-B2C8-3D78625B268B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C841-BB26-4CEB-9F9B-955EB913C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9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B6ACD-D51E-4EF1-B6ED-57739E44BE54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C041-1E5A-490B-80A1-BA71C9502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A0E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16" y="692696"/>
            <a:ext cx="3456384" cy="81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23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8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CB5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2088232" cy="49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5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7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6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64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51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9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6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FEA2-C2B3-4ED0-9E4F-F51D6BE6336A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7695-2F55-4DB6-A928-2106AF905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6864" cy="17526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rgbClr val="006CB5"/>
                </a:solidFill>
              </a:rPr>
              <a:t>ТОО «Павлодарский нефтехимический завод</a:t>
            </a:r>
            <a:r>
              <a:rPr lang="ru-RU" sz="2400" dirty="0" smtClean="0">
                <a:solidFill>
                  <a:srgbClr val="006CB5"/>
                </a:solidFill>
              </a:rPr>
              <a:t>», как субъекта естественных монополий за 2022 </a:t>
            </a:r>
            <a:r>
              <a:rPr lang="ru-RU" sz="2400" dirty="0">
                <a:solidFill>
                  <a:srgbClr val="006CB5"/>
                </a:solidFill>
              </a:rPr>
              <a:t>год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ОТЧЕТ ПО ИТОГАМ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78428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</a:t>
            </a:r>
            <a:r>
              <a:rPr lang="kk-KZ" sz="2800" dirty="0" smtClean="0"/>
              <a:t>монополии за 2022г.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391869"/>
              </p:ext>
            </p:extLst>
          </p:nvPr>
        </p:nvGraphicFramePr>
        <p:xfrm>
          <a:off x="457200" y="1498599"/>
          <a:ext cx="8382000" cy="4583996"/>
        </p:xfrm>
        <a:graphic>
          <a:graphicData uri="http://schemas.openxmlformats.org/drawingml/2006/table">
            <a:tbl>
              <a:tblPr/>
              <a:tblGrid>
                <a:gridCol w="349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8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Выручка за 2022г., тыс.тенге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Себестоимость,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Валовая прибыль (+) / убыток (-)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135 652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531 781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-396 128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32 218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56 607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-24 389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27 766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-11 544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8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8 282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15 998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-7 717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28 320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210 936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-182 616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50 610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220 474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-169 863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9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монополии за </a:t>
            </a:r>
            <a:r>
              <a:rPr lang="kk-KZ" sz="2800" dirty="0" smtClean="0"/>
              <a:t>2021-2022г., тыс.тенге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482246"/>
              </p:ext>
            </p:extLst>
          </p:nvPr>
        </p:nvGraphicFramePr>
        <p:xfrm>
          <a:off x="725714" y="1417640"/>
          <a:ext cx="7591809" cy="4956784"/>
        </p:xfrm>
        <a:graphic>
          <a:graphicData uri="http://schemas.openxmlformats.org/drawingml/2006/table">
            <a:tbl>
              <a:tblPr/>
              <a:tblGrid>
                <a:gridCol w="3203650">
                  <a:extLst>
                    <a:ext uri="{9D8B030D-6E8A-4147-A177-3AD203B41FA5}">
                      <a16:colId xmlns:a16="http://schemas.microsoft.com/office/drawing/2014/main" val="898403537"/>
                    </a:ext>
                  </a:extLst>
                </a:gridCol>
                <a:gridCol w="1743867">
                  <a:extLst>
                    <a:ext uri="{9D8B030D-6E8A-4147-A177-3AD203B41FA5}">
                      <a16:colId xmlns:a16="http://schemas.microsoft.com/office/drawing/2014/main" val="2220578006"/>
                    </a:ext>
                  </a:extLst>
                </a:gridCol>
                <a:gridCol w="1446450">
                  <a:extLst>
                    <a:ext uri="{9D8B030D-6E8A-4147-A177-3AD203B41FA5}">
                      <a16:colId xmlns:a16="http://schemas.microsoft.com/office/drawing/2014/main" val="3309145258"/>
                    </a:ext>
                  </a:extLst>
                </a:gridCol>
                <a:gridCol w="1197842">
                  <a:extLst>
                    <a:ext uri="{9D8B030D-6E8A-4147-A177-3AD203B41FA5}">
                      <a16:colId xmlns:a16="http://schemas.microsoft.com/office/drawing/2014/main" val="3436383610"/>
                    </a:ext>
                  </a:extLst>
                </a:gridCol>
              </a:tblGrid>
              <a:tr h="137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Финансовый результат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2021г.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тыс.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524030"/>
                  </a:ext>
                </a:extLst>
              </a:tr>
              <a:tr h="2525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Прибыль/убыток  всего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-336 534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-396 128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-59 595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267917"/>
                  </a:ext>
                </a:extLst>
              </a:tr>
              <a:tr h="2525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263107"/>
                  </a:ext>
                </a:extLst>
              </a:tr>
              <a:tr h="691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-29 494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-24 389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5 105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443179"/>
                  </a:ext>
                </a:extLst>
              </a:tr>
              <a:tr h="447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-7 701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-11 544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-3 843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351903"/>
                  </a:ext>
                </a:extLst>
              </a:tr>
              <a:tr h="411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-7 717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181729"/>
                  </a:ext>
                </a:extLst>
              </a:tr>
              <a:tr h="75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-154 812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-182 616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-27 804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564645"/>
                  </a:ext>
                </a:extLst>
              </a:tr>
              <a:tr h="76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-138 919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-169 863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-30 944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5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83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Объем услуг по передаче тепло-и электроэнергии, услуг водоснабжения и </a:t>
            </a:r>
            <a:r>
              <a:rPr lang="ru-RU" sz="2400" dirty="0" smtClean="0"/>
              <a:t>водоотведения </a:t>
            </a:r>
            <a:r>
              <a:rPr lang="ru-RU" sz="2400" dirty="0"/>
              <a:t>за </a:t>
            </a:r>
            <a:r>
              <a:rPr lang="ru-RU" sz="2400" dirty="0" smtClean="0"/>
              <a:t>2022г</a:t>
            </a:r>
            <a:r>
              <a:rPr lang="ru-RU" sz="2400" dirty="0"/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059984"/>
              </p:ext>
            </p:extLst>
          </p:nvPr>
        </p:nvGraphicFramePr>
        <p:xfrm>
          <a:off x="571502" y="1270000"/>
          <a:ext cx="8254999" cy="4741477"/>
        </p:xfrm>
        <a:graphic>
          <a:graphicData uri="http://schemas.openxmlformats.org/drawingml/2006/table">
            <a:tbl>
              <a:tblPr/>
              <a:tblGrid>
                <a:gridCol w="251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0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4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собственные нужды ТОО «ПНХЗ»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 субпотребителей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в натуральных показателях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 в общем объеме,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333 053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187 543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145 510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841 187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679 365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161 822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5 516 954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5 435 297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81 657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электрической энергии, тыс.кВтч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552 481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471 948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1 044 042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742 896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301 146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74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Информация об объемах оказанных услуг ТОО "ПНХЗ" в </a:t>
            </a:r>
            <a:r>
              <a:rPr lang="ru-RU" sz="2800" dirty="0" smtClean="0"/>
              <a:t>2021-2022г.г</a:t>
            </a:r>
            <a:r>
              <a:rPr lang="ru-RU" sz="2800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40912" y="1339404"/>
            <a:ext cx="8145887" cy="478676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60328"/>
              </p:ext>
            </p:extLst>
          </p:nvPr>
        </p:nvGraphicFramePr>
        <p:xfrm>
          <a:off x="1043797" y="1500997"/>
          <a:ext cx="7013275" cy="4664221"/>
        </p:xfrm>
        <a:graphic>
          <a:graphicData uri="http://schemas.openxmlformats.org/drawingml/2006/table">
            <a:tbl>
              <a:tblPr/>
              <a:tblGrid>
                <a:gridCol w="307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1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59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2021г.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156 492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145 510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186 376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161 822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57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81 657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энергии, тыс. кВт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033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965"/>
          </a:xfrm>
        </p:spPr>
        <p:txBody>
          <a:bodyPr>
            <a:noAutofit/>
          </a:bodyPr>
          <a:lstStyle/>
          <a:p>
            <a:r>
              <a:rPr lang="ru-RU" sz="2000" b="1" dirty="0"/>
              <a:t>Объем предоставления услуги по передаче и распределению тепловой энергии в разрезе </a:t>
            </a:r>
            <a:r>
              <a:rPr lang="ru-RU" sz="2000" b="1" dirty="0" err="1" smtClean="0"/>
              <a:t>субпотребителей</a:t>
            </a:r>
            <a:r>
              <a:rPr lang="ru-RU" sz="2000" b="1" dirty="0" smtClean="0"/>
              <a:t>  в сравнении с УТС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1540" y="4416725"/>
            <a:ext cx="851906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Объем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предоставленных в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 году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 на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4,03тыс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Гкал или 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0,2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% 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выше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сравнению с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УТС.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утвержденной тарифной смете в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56 430,3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тыс.тенге фактические затраты за отчетный период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составили 220 473,6тыс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тенге. Фактические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затраты для субпотребителей на оказание услуги 1 Гкал тепловой энергии составили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733,23 т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енге/Гкал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 утвержденных 172,5 тенге/Гкал.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являясь собственником основных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средств, задействованных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обеспечении и передаче тепловой  энергии, как  для собственных нужд завода, так и для субпотребителей, в том числе являясь собственником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трубопроводов, 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заключило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долгосрочный договор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 ТОО «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по техническому обслуживанию и содержанию магистральных, местных трубопроводов и др. оборудования  на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21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-202</a:t>
            </a:r>
            <a:r>
              <a:rPr lang="en-US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1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г.г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Эта компания самостоятельно </a:t>
            </a:r>
            <a:r>
              <a:rPr lang="ru-RU" sz="11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осуществляет 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</a:t>
            </a:r>
            <a:r>
              <a:rPr lang="ru-RU" sz="11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заработной плате и ТМЗ.</a:t>
            </a:r>
            <a:endParaRPr lang="ru-RU" sz="11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indent="449580"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62942"/>
              </p:ext>
            </p:extLst>
          </p:nvPr>
        </p:nvGraphicFramePr>
        <p:xfrm>
          <a:off x="241540" y="1070126"/>
          <a:ext cx="3982987" cy="3081250"/>
        </p:xfrm>
        <a:graphic>
          <a:graphicData uri="http://schemas.openxmlformats.org/drawingml/2006/table">
            <a:tbl>
              <a:tblPr/>
              <a:tblGrid>
                <a:gridCol w="410425">
                  <a:extLst>
                    <a:ext uri="{9D8B030D-6E8A-4147-A177-3AD203B41FA5}">
                      <a16:colId xmlns:a16="http://schemas.microsoft.com/office/drawing/2014/main" val="1858033059"/>
                    </a:ext>
                  </a:extLst>
                </a:gridCol>
                <a:gridCol w="1548421">
                  <a:extLst>
                    <a:ext uri="{9D8B030D-6E8A-4147-A177-3AD203B41FA5}">
                      <a16:colId xmlns:a16="http://schemas.microsoft.com/office/drawing/2014/main" val="2450111529"/>
                    </a:ext>
                  </a:extLst>
                </a:gridCol>
                <a:gridCol w="1165980">
                  <a:extLst>
                    <a:ext uri="{9D8B030D-6E8A-4147-A177-3AD203B41FA5}">
                      <a16:colId xmlns:a16="http://schemas.microsoft.com/office/drawing/2014/main" val="2136629537"/>
                    </a:ext>
                  </a:extLst>
                </a:gridCol>
                <a:gridCol w="858161">
                  <a:extLst>
                    <a:ext uri="{9D8B030D-6E8A-4147-A177-3AD203B41FA5}">
                      <a16:colId xmlns:a16="http://schemas.microsoft.com/office/drawing/2014/main" val="2967573268"/>
                    </a:ext>
                  </a:extLst>
                </a:gridCol>
              </a:tblGrid>
              <a:tr h="6451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18094"/>
                  </a:ext>
                </a:extLst>
              </a:tr>
              <a:tr h="4147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88 122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29,26%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377159"/>
                  </a:ext>
                </a:extLst>
              </a:tr>
              <a:tr h="614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166 519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55,30%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01400"/>
                  </a:ext>
                </a:extLst>
              </a:tr>
              <a:tr h="307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027363"/>
                  </a:ext>
                </a:extLst>
              </a:tr>
              <a:tr h="768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232190"/>
                  </a:ext>
                </a:extLst>
              </a:tr>
              <a:tr h="3317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301 146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875189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732123"/>
              </p:ext>
            </p:extLst>
          </p:nvPr>
        </p:nvGraphicFramePr>
        <p:xfrm>
          <a:off x="4224527" y="997389"/>
          <a:ext cx="4751737" cy="34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925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4509120"/>
            <a:ext cx="8699500" cy="1812167"/>
          </a:xfrm>
        </p:spPr>
        <p:txBody>
          <a:bodyPr>
            <a:noAutofit/>
          </a:bodyPr>
          <a:lstStyle/>
          <a:p>
            <a:pPr lvl="0" indent="449580" algn="just"/>
            <a:r>
              <a:rPr lang="ru-RU" sz="1200" dirty="0">
                <a:latin typeface="Times New Roman"/>
                <a:ea typeface="Times New Roman"/>
              </a:rPr>
              <a:t>В связи с выводом цеха Электроснабжения в конкурентную среду,  расходы на содержание персонала задействованного в оказании услуги по передаче и распределению электрической энергии и создание необходимых условий труда несет сторонняя  организация - ТОО «</a:t>
            </a:r>
            <a:r>
              <a:rPr lang="en-US" sz="1200" dirty="0">
                <a:latin typeface="Times New Roman"/>
                <a:ea typeface="Times New Roman"/>
              </a:rPr>
              <a:t>ENERGY SERVICE</a:t>
            </a:r>
            <a:r>
              <a:rPr lang="ru-RU" sz="1200" dirty="0">
                <a:latin typeface="Times New Roman"/>
                <a:ea typeface="Times New Roman"/>
              </a:rPr>
              <a:t>-</a:t>
            </a:r>
            <a:r>
              <a:rPr lang="en-US" sz="1200" dirty="0">
                <a:latin typeface="Times New Roman"/>
                <a:ea typeface="Times New Roman"/>
              </a:rPr>
              <a:t>PVL</a:t>
            </a:r>
            <a:r>
              <a:rPr lang="ru-RU" sz="1200" dirty="0">
                <a:latin typeface="Times New Roman"/>
                <a:ea typeface="Times New Roman"/>
              </a:rPr>
              <a:t>» с которой ТОО «ПНХЗ» имеет договорные отношения. 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 smtClean="0"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93 012,6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, фактический объем потребления услуги за отчетный период составил   </a:t>
            </a:r>
            <a:r>
              <a:rPr lang="en-US" sz="1200" dirty="0" smtClean="0">
                <a:latin typeface="Times New Roman"/>
                <a:ea typeface="Times New Roman"/>
              </a:rPr>
              <a:t>8</a:t>
            </a:r>
            <a:r>
              <a:rPr lang="ru-RU" sz="1200" dirty="0" smtClean="0">
                <a:latin typeface="Times New Roman"/>
                <a:ea typeface="Times New Roman"/>
              </a:rPr>
              <a:t>0 533,007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, что на 12 479,6 </a:t>
            </a:r>
            <a:r>
              <a:rPr lang="ru-RU" sz="120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200" dirty="0" smtClean="0">
                <a:latin typeface="Times New Roman"/>
                <a:ea typeface="Times New Roman"/>
              </a:rPr>
              <a:t> и на 13,4 % меньше</a:t>
            </a:r>
            <a:r>
              <a:rPr lang="en-US" sz="1200" dirty="0" smtClean="0">
                <a:latin typeface="Times New Roman"/>
                <a:ea typeface="Times New Roman"/>
              </a:rPr>
              <a:t>, </a:t>
            </a:r>
            <a:r>
              <a:rPr lang="ru-RU" sz="1200" dirty="0" smtClean="0">
                <a:latin typeface="Times New Roman"/>
                <a:ea typeface="Times New Roman"/>
              </a:rPr>
              <a:t>чем в утвержденной тарифной смете</a:t>
            </a:r>
          </a:p>
          <a:p>
            <a:pPr indent="457200" algn="just"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</a:rPr>
              <a:t>Фактические затраты для </a:t>
            </a:r>
            <a:r>
              <a:rPr lang="ru-RU" sz="1200" dirty="0" err="1">
                <a:latin typeface="Times New Roman"/>
                <a:ea typeface="Times New Roman"/>
              </a:rPr>
              <a:t>субпотребителей</a:t>
            </a:r>
            <a:r>
              <a:rPr lang="ru-RU" sz="1200" dirty="0">
                <a:latin typeface="Times New Roman"/>
                <a:ea typeface="Times New Roman"/>
              </a:rPr>
              <a:t> на оказание услуги 1 </a:t>
            </a:r>
            <a:r>
              <a:rPr lang="ru-RU" sz="1200" dirty="0" err="1">
                <a:latin typeface="Times New Roman"/>
                <a:ea typeface="Times New Roman"/>
              </a:rPr>
              <a:t>кВтч</a:t>
            </a:r>
            <a:r>
              <a:rPr lang="ru-RU" sz="1200" dirty="0">
                <a:latin typeface="Times New Roman"/>
                <a:ea typeface="Times New Roman"/>
              </a:rPr>
              <a:t> электрической энергии составили </a:t>
            </a:r>
            <a:r>
              <a:rPr lang="ru-RU" sz="1200" dirty="0" smtClean="0">
                <a:latin typeface="Times New Roman"/>
                <a:ea typeface="Times New Roman"/>
              </a:rPr>
              <a:t>2,62 тенге/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 smtClean="0">
                <a:latin typeface="Times New Roman"/>
                <a:ea typeface="Times New Roman"/>
              </a:rPr>
              <a:t> при запланированных в УТС 0,37 тенге за 1 </a:t>
            </a:r>
            <a:r>
              <a:rPr lang="ru-RU" sz="1200" dirty="0" err="1" smtClean="0">
                <a:latin typeface="Times New Roman"/>
                <a:ea typeface="Times New Roman"/>
              </a:rPr>
              <a:t>кВтч</a:t>
            </a:r>
            <a:r>
              <a:rPr lang="ru-RU" sz="1200" dirty="0" smtClean="0">
                <a:latin typeface="Times New Roman"/>
                <a:ea typeface="Times New Roman"/>
              </a:rPr>
              <a:t>.</a:t>
            </a:r>
          </a:p>
          <a:p>
            <a:pPr lvl="0" indent="449580" algn="just"/>
            <a:endParaRPr lang="ru-RU" sz="1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991"/>
          </a:xfrm>
        </p:spPr>
        <p:txBody>
          <a:bodyPr/>
          <a:lstStyle/>
          <a:p>
            <a:r>
              <a:rPr lang="ru-RU" sz="2000" b="1" dirty="0">
                <a:solidFill>
                  <a:srgbClr val="006CB5"/>
                </a:solidFill>
              </a:rPr>
              <a:t>Объем предоставления услуги по передаче и распределению электрической </a:t>
            </a:r>
            <a:r>
              <a:rPr lang="ru-RU" sz="2000" b="1" dirty="0" smtClean="0">
                <a:solidFill>
                  <a:srgbClr val="006CB5"/>
                </a:solidFill>
              </a:rPr>
              <a:t> энергии </a:t>
            </a:r>
            <a:r>
              <a:rPr lang="ru-RU" sz="2000" b="1" dirty="0">
                <a:solidFill>
                  <a:srgbClr val="006CB5"/>
                </a:solidFill>
              </a:rPr>
              <a:t>в разрезе </a:t>
            </a:r>
            <a:r>
              <a:rPr lang="ru-RU" sz="2000" b="1" dirty="0" err="1" smtClean="0">
                <a:solidFill>
                  <a:srgbClr val="006CB5"/>
                </a:solidFill>
              </a:rPr>
              <a:t>субпотребителей</a:t>
            </a:r>
            <a:r>
              <a:rPr lang="ru-RU" sz="2000" b="1" dirty="0" smtClean="0">
                <a:solidFill>
                  <a:srgbClr val="006CB5"/>
                </a:solidFill>
              </a:rPr>
              <a:t> в сравнении с УТС</a:t>
            </a:r>
            <a:endParaRPr lang="ru-RU" sz="2000" b="1" dirty="0">
              <a:solidFill>
                <a:srgbClr val="006CB5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82881"/>
              </p:ext>
            </p:extLst>
          </p:nvPr>
        </p:nvGraphicFramePr>
        <p:xfrm>
          <a:off x="165100" y="1064541"/>
          <a:ext cx="4005073" cy="3444579"/>
        </p:xfrm>
        <a:graphic>
          <a:graphicData uri="http://schemas.openxmlformats.org/drawingml/2006/table">
            <a:tbl>
              <a:tblPr/>
              <a:tblGrid>
                <a:gridCol w="249496">
                  <a:extLst>
                    <a:ext uri="{9D8B030D-6E8A-4147-A177-3AD203B41FA5}">
                      <a16:colId xmlns:a16="http://schemas.microsoft.com/office/drawing/2014/main" val="3550492173"/>
                    </a:ext>
                  </a:extLst>
                </a:gridCol>
                <a:gridCol w="2035996">
                  <a:extLst>
                    <a:ext uri="{9D8B030D-6E8A-4147-A177-3AD203B41FA5}">
                      <a16:colId xmlns:a16="http://schemas.microsoft.com/office/drawing/2014/main" val="815605754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3841138913"/>
                    </a:ext>
                  </a:extLst>
                </a:gridCol>
                <a:gridCol w="695453">
                  <a:extLst>
                    <a:ext uri="{9D8B030D-6E8A-4147-A177-3AD203B41FA5}">
                      <a16:colId xmlns:a16="http://schemas.microsoft.com/office/drawing/2014/main" val="2017156680"/>
                    </a:ext>
                  </a:extLst>
                </a:gridCol>
              </a:tblGrid>
              <a:tr h="619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12683"/>
                  </a:ext>
                </a:extLst>
              </a:tr>
              <a:tr h="436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41 990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52,1%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845772"/>
                  </a:ext>
                </a:extLst>
              </a:tr>
              <a:tr h="415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873711"/>
                  </a:ext>
                </a:extLst>
              </a:tr>
              <a:tr h="415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479918"/>
                  </a:ext>
                </a:extLst>
              </a:tr>
              <a:tr h="3443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Павлодароргсинтез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62148"/>
                  </a:ext>
                </a:extLst>
              </a:tr>
              <a:tr h="2183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ТУ г.Павлодара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792925"/>
                  </a:ext>
                </a:extLst>
              </a:tr>
              <a:tr h="436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30 253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37,6%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943834"/>
                  </a:ext>
                </a:extLst>
              </a:tr>
              <a:tr h="31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036224"/>
                  </a:ext>
                </a:extLst>
              </a:tr>
              <a:tr h="240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80 533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207825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80318"/>
              </p:ext>
            </p:extLst>
          </p:nvPr>
        </p:nvGraphicFramePr>
        <p:xfrm>
          <a:off x="4170174" y="1064539"/>
          <a:ext cx="4808726" cy="3444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8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Информация по  тарифам ТОО "ПНХЗ" как субъекта естественных монополий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918072"/>
              </p:ext>
            </p:extLst>
          </p:nvPr>
        </p:nvGraphicFramePr>
        <p:xfrm>
          <a:off x="1213163" y="1417638"/>
          <a:ext cx="6663351" cy="4720611"/>
        </p:xfrm>
        <a:graphic>
          <a:graphicData uri="http://schemas.openxmlformats.org/drawingml/2006/table">
            <a:tbl>
              <a:tblPr/>
              <a:tblGrid>
                <a:gridCol w="1954852">
                  <a:extLst>
                    <a:ext uri="{9D8B030D-6E8A-4147-A177-3AD203B41FA5}">
                      <a16:colId xmlns:a16="http://schemas.microsoft.com/office/drawing/2014/main" val="780660945"/>
                    </a:ext>
                  </a:extLst>
                </a:gridCol>
                <a:gridCol w="879683">
                  <a:extLst>
                    <a:ext uri="{9D8B030D-6E8A-4147-A177-3AD203B41FA5}">
                      <a16:colId xmlns:a16="http://schemas.microsoft.com/office/drawing/2014/main" val="2007943624"/>
                    </a:ext>
                  </a:extLst>
                </a:gridCol>
                <a:gridCol w="1914408">
                  <a:extLst>
                    <a:ext uri="{9D8B030D-6E8A-4147-A177-3AD203B41FA5}">
                      <a16:colId xmlns:a16="http://schemas.microsoft.com/office/drawing/2014/main" val="971274227"/>
                    </a:ext>
                  </a:extLst>
                </a:gridCol>
                <a:gridCol w="1914408">
                  <a:extLst>
                    <a:ext uri="{9D8B030D-6E8A-4147-A177-3AD203B41FA5}">
                      <a16:colId xmlns:a16="http://schemas.microsoft.com/office/drawing/2014/main" val="533820150"/>
                    </a:ext>
                  </a:extLst>
                </a:gridCol>
              </a:tblGrid>
              <a:tr h="85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услуги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Ед.изм.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Цена за ед. тенге (без НДС)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Дата введения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27067"/>
                  </a:ext>
                </a:extLst>
              </a:tr>
              <a:tr h="666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электроэнергии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106606"/>
                  </a:ext>
                </a:extLst>
              </a:tr>
              <a:tr h="666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060589"/>
                  </a:ext>
                </a:extLst>
              </a:tr>
              <a:tr h="5314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теплоэнергии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01.01.2022 по 28.02.2022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829342"/>
                  </a:ext>
                </a:extLst>
              </a:tr>
              <a:tr h="531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по 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08811"/>
                  </a:ext>
                </a:extLst>
              </a:tr>
              <a:tr h="5210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хозпитьевой 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01.05.2021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3379"/>
                  </a:ext>
                </a:extLst>
              </a:tr>
              <a:tr h="552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01.08.2022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063498"/>
                  </a:ext>
                </a:extLst>
              </a:tr>
              <a:tr h="3959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Подача технической воды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</a:t>
                      </a:r>
                      <a:r>
                        <a:rPr lang="ru-RU" sz="12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01.12.2021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653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405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 работе с потребителями и перспективах деятельности ТОО «ПНХЗ»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3578"/>
            <a:ext cx="8229600" cy="4892586"/>
          </a:xfrm>
        </p:spPr>
        <p:txBody>
          <a:bodyPr>
            <a:normAutofit lnSpcReduction="10000"/>
          </a:bodyPr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2100" dirty="0"/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r>
              <a:rPr lang="ru-RU" sz="2100" dirty="0"/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r>
              <a:rPr lang="ru-RU" sz="2100" dirty="0"/>
              <a:t>Фактические объемы ежемесячно подтверждаются актами потребления, подписанными со стороны ТОО «ПНХЗ» и  </a:t>
            </a:r>
            <a:r>
              <a:rPr lang="ru-RU" sz="2100" dirty="0" err="1"/>
              <a:t>субпотребителями</a:t>
            </a:r>
            <a:r>
              <a:rPr lang="ru-RU" sz="2100" dirty="0"/>
              <a:t>.</a:t>
            </a:r>
          </a:p>
          <a:p>
            <a:r>
              <a:rPr lang="ru-RU" sz="2100" dirty="0"/>
              <a:t>ТОО «ПНХЗ» в </a:t>
            </a:r>
            <a:r>
              <a:rPr lang="ru-RU" sz="2100" dirty="0" smtClean="0"/>
              <a:t>2023 </a:t>
            </a:r>
            <a:r>
              <a:rPr lang="ru-RU" sz="2100" dirty="0"/>
              <a:t>г. продолжит работы по выполнению плановых показателей повышения надежности водо-электро- и теплоснабжения завода </a:t>
            </a:r>
            <a:r>
              <a:rPr lang="ru-RU" sz="2100"/>
              <a:t>и </a:t>
            </a:r>
            <a:r>
              <a:rPr lang="ru-RU" sz="2100" smtClean="0"/>
              <a:t>субпотребителей.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Информация о предприятии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</a:t>
            </a:r>
            <a:r>
              <a:rPr lang="ru-RU" sz="18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нужды завода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  <a:endParaRPr lang="ru-RU" sz="18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ранее существовали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вспомогательные цеха, которые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обслуживали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основное производство и, в силу исторически сложившейся инфраструктуры трубопроводов и линий электропередач, 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предоставляли </a:t>
            </a:r>
            <a:r>
              <a:rPr lang="ru-RU" sz="18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услуги, относящиеся к сфере естественной монополии</a:t>
            </a:r>
            <a:r>
              <a:rPr lang="ru-RU" sz="18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indent="449580" algn="just">
              <a:spcAft>
                <a:spcPts val="0"/>
              </a:spcAft>
            </a:pP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результате вывода в аутсорсинг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цехов электро-тепло-водоснабжения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комплексному обслуживанию объектов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электро-Тепло-водоснабжения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водоотведения ТОО «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ПНХЗ» осуществляет ТОО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».</a:t>
            </a:r>
            <a:endParaRPr lang="ru-RU" sz="18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indent="449580" algn="just">
              <a:lnSpc>
                <a:spcPct val="115000"/>
              </a:lnSpc>
            </a:pP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ru-RU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Перечень услуг естественных </a:t>
            </a:r>
            <a:r>
              <a:rPr lang="ru-RU" sz="2400" b="0" dirty="0" smtClean="0"/>
              <a:t>монополий, оказываемых ТОО «ПНХЗ» в 2022г.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16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1800" b="1" dirty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услуги водоснабжения -подача питьевой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воды по распределительным сетям;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водоснабжения-подача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технической воды по распределительным сетям;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услуги водоотведения -отвод </a:t>
            </a: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сточных вод;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услуги по передаче и распределению электрической энергии;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услуги по передаче и распределению тепловой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энергии.</a:t>
            </a:r>
            <a:endParaRPr lang="ru-RU" sz="1800" dirty="0"/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8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spc="-10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z="2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монополий в 2022 году</a:t>
            </a:r>
            <a:endParaRPr lang="ru-RU" sz="2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3358"/>
            <a:ext cx="8229600" cy="4702805"/>
          </a:xfrm>
        </p:spPr>
        <p:txBody>
          <a:bodyPr>
            <a:normAutofit fontScale="92500"/>
          </a:bodyPr>
          <a:lstStyle/>
          <a:p>
            <a:pPr marL="0" lvl="0" indent="0" algn="just">
              <a:spcAft>
                <a:spcPts val="500"/>
              </a:spcAft>
              <a:buNone/>
              <a:tabLst>
                <a:tab pos="457200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1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потребителей, технической воды- 2-ум потребителям, отвод сточных вод- 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потребителям, передачу электрической энергии -15-ти  потребителям и передачу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тепловой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4-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 потребителям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-подачу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технической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воды с 01.12.2021г. тариф составил 100,25 тенге/м3; по питьевой воде с 01.05.2021г.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ариф составил 213,43 тенге/м3, с 01.08.2022 г.- 232,71 тенге/м3; услуги передачи электрической и тепловой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- по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предельным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тарифам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утвержденным ДКРЕМ на 2022-2026гг.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Департаментом  утверждены </a:t>
            </a:r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Инвестиционные программы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предельные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тарифы на услуги передачи тепловой и электрической энергии на 2022-2026г.г. </a:t>
            </a:r>
            <a:endParaRPr lang="en-US" sz="14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Получено Заключение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Техэкспертизы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об исполнении утвержденной инвестиционной программы ТОО «ПНХЗ», как субъекта естественных монополий по передаче электрической энергии и направлен отчеты в уполномоченный орган по исполнению утвержденной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Инвестпрограммы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По передаче тепловой энергии совместным приказом ДКРЕМ и </a:t>
            </a:r>
            <a:r>
              <a:rPr lang="ru-RU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УЭиЖКХ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внесены изменения в утвержденную инвестиционную программу с переносом мероприятий с 2022 года на 2023 год по причинам, не зависящим от субъекта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итогам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2022г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</a:t>
            </a:r>
            <a:r>
              <a:rPr lang="ru-RU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«ПНХЗ» является субъектом естественных монополий малой мощности по услугам водоснабжения и водоотведения</a:t>
            </a:r>
            <a:r>
              <a:rPr lang="ru-RU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500"/>
              </a:spcAft>
              <a:buFont typeface="+mj-lt"/>
              <a:buAutoNum type="arabicPeriod"/>
            </a:pPr>
            <a:endParaRPr lang="ru-RU" sz="33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/>
            <a:endParaRPr lang="ru-RU" sz="1600" b="1" dirty="0" smtClean="0">
              <a:solidFill>
                <a:srgbClr val="9933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kk-KZ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478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 исполнении Инвестиционных программ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6685"/>
            <a:ext cx="8305800" cy="5573485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целях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повышения надежности тепло- и электроснабжения </a:t>
            </a:r>
            <a:r>
              <a:rPr lang="ru-RU" sz="14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согласованы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Управлением энергетики и жилищно-коммунального хозяйства Павлодарской области  и утверждены Департаментом по регулированию естественных монополий и защите конкуренции Министерства национальной экономики РК по Павлодарской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области две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«Инвестиционные программы ТОО «ПНХЗ» на услуги  по передаче и распределению тепловой и электрической энергии на период с 01 января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по 31 декабря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2026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»: 27 октября 2021 года № 92-ОД и №83-ОД от 28 октября 2021г. на услугу по передаче тепловой энергии;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15 ноября 2021 года приказами № 98 – ОД, №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92-ОД от 12 ноября 2021г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услугу по передаче электрической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энергии. 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Совместными приказами об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изменении Инвестиционной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программы на услугу передачи и распределения тепловой энергии на период с 01 января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по 31 декабря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2026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года РГУ Департамент по регулированию естественных монополий Министерства национальной экономики РК по Павлодарской области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№18-ОД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27.02.2023г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и Управление энергетики и жилищно-коммунального хозяйства Павлодарской области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№19-ОД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28.02.2023г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., утвердили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перенос планируемых инвестиций  с 2022 года на 2023 год, таким образом в 2023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году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планируется приобретение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оборудования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количестве 2-ух единиц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сумму 23,6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сумма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планируемых инвестиций на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2022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составляла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2,4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без учета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НДС, фактическое исполнение составило 2,6 </a:t>
            </a:r>
            <a:r>
              <a:rPr lang="ru-RU" sz="1400" dirty="0" err="1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млн.тенге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</a:t>
            </a:r>
            <a:r>
              <a:rPr lang="ru-RU" sz="1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средств  позволяет  минимизировать риск, возникающий в случаях отказов оборудования, а также улучшить  следующие качественные характеристики оборудования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9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Об исполнении </a:t>
            </a:r>
            <a:r>
              <a:rPr lang="ru-RU" sz="2000" dirty="0" smtClean="0"/>
              <a:t>Инвестиционной программы на услугу передачи электроэнергии. </a:t>
            </a:r>
            <a:r>
              <a:rPr lang="ru-RU" sz="2000" dirty="0"/>
              <a:t>В</a:t>
            </a:r>
            <a:r>
              <a:rPr lang="ru-RU" sz="2000" dirty="0" smtClean="0"/>
              <a:t>ыключатель вакуумный введен </a:t>
            </a:r>
            <a:r>
              <a:rPr lang="ru-RU" sz="2000" dirty="0"/>
              <a:t>в эксплуатацию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2436" y="1534010"/>
            <a:ext cx="4776731" cy="439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3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тепловой энергии, </a:t>
            </a:r>
            <a:r>
              <a:rPr lang="ru-RU" sz="1800" dirty="0" err="1" smtClean="0"/>
              <a:t>тыс.тенге</a:t>
            </a: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45118"/>
              </p:ext>
            </p:extLst>
          </p:nvPr>
        </p:nvGraphicFramePr>
        <p:xfrm>
          <a:off x="210313" y="1170435"/>
          <a:ext cx="8567926" cy="5093568"/>
        </p:xfrm>
        <a:graphic>
          <a:graphicData uri="http://schemas.openxmlformats.org/drawingml/2006/table">
            <a:tbl>
              <a:tblPr/>
              <a:tblGrid>
                <a:gridCol w="366684">
                  <a:extLst>
                    <a:ext uri="{9D8B030D-6E8A-4147-A177-3AD203B41FA5}">
                      <a16:colId xmlns:a16="http://schemas.microsoft.com/office/drawing/2014/main" val="3752187177"/>
                    </a:ext>
                  </a:extLst>
                </a:gridCol>
                <a:gridCol w="3890447">
                  <a:extLst>
                    <a:ext uri="{9D8B030D-6E8A-4147-A177-3AD203B41FA5}">
                      <a16:colId xmlns:a16="http://schemas.microsoft.com/office/drawing/2014/main" val="1992773708"/>
                    </a:ext>
                  </a:extLst>
                </a:gridCol>
                <a:gridCol w="1252098">
                  <a:extLst>
                    <a:ext uri="{9D8B030D-6E8A-4147-A177-3AD203B41FA5}">
                      <a16:colId xmlns:a16="http://schemas.microsoft.com/office/drawing/2014/main" val="1614049232"/>
                    </a:ext>
                  </a:extLst>
                </a:gridCol>
                <a:gridCol w="1109001">
                  <a:extLst>
                    <a:ext uri="{9D8B030D-6E8A-4147-A177-3AD203B41FA5}">
                      <a16:colId xmlns:a16="http://schemas.microsoft.com/office/drawing/2014/main" val="336994137"/>
                    </a:ext>
                  </a:extLst>
                </a:gridCol>
                <a:gridCol w="983791">
                  <a:extLst>
                    <a:ext uri="{9D8B030D-6E8A-4147-A177-3AD203B41FA5}">
                      <a16:colId xmlns:a16="http://schemas.microsoft.com/office/drawing/2014/main" val="2955453664"/>
                    </a:ext>
                  </a:extLst>
                </a:gridCol>
                <a:gridCol w="965905">
                  <a:extLst>
                    <a:ext uri="{9D8B030D-6E8A-4147-A177-3AD203B41FA5}">
                      <a16:colId xmlns:a16="http://schemas.microsoft.com/office/drawing/2014/main" val="2341455984"/>
                    </a:ext>
                  </a:extLst>
                </a:gridCol>
              </a:tblGrid>
              <a:tr h="456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Наименование показателей 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Утвержденная тарифная смета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Фактические данные за 2022 год 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Отклонение,  тыс. тенге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Отклонение,  % 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4190"/>
                  </a:ext>
                </a:extLst>
              </a:tr>
              <a:tr h="3061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56 429,4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220 809,0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164 379,6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291,3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07954"/>
                  </a:ext>
                </a:extLst>
              </a:tr>
              <a:tr h="2680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Материальные </a:t>
                      </a:r>
                      <a:r>
                        <a:rPr lang="ru-RU" sz="1000" b="1" i="0" u="none" strike="noStrike" baseline="0" dirty="0" err="1">
                          <a:effectLst/>
                          <a:latin typeface="Arial" panose="020B0604020202020204" pitchFamily="34" charset="0"/>
                        </a:rPr>
                        <a:t>затраты,тыс.тенге</a:t>
                      </a:r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, всего, в т.ч.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20 855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44 131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23 275,7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111,6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750369"/>
                  </a:ext>
                </a:extLst>
              </a:tr>
              <a:tr h="15566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1.1.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пара (</a:t>
                      </a:r>
                      <a:r>
                        <a:rPr lang="ru-RU" sz="1000" b="1" i="0" u="none" strike="noStrike" baseline="0" dirty="0" err="1">
                          <a:effectLst/>
                          <a:latin typeface="Arial" panose="020B0604020202020204" pitchFamily="34" charset="0"/>
                        </a:rPr>
                        <a:t>тыс.Гкал</a:t>
                      </a:r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, тыс.тенге, %)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9,069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161,4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119890"/>
                  </a:ext>
                </a:extLst>
              </a:tr>
              <a:tr h="155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17 772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41 514,4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23 742,4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133,6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08323"/>
                  </a:ext>
                </a:extLst>
              </a:tr>
              <a:tr h="155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1,30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146,2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39576"/>
                  </a:ext>
                </a:extLst>
              </a:tr>
              <a:tr h="155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Нормативные технические потери при передаче в горячей воде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1,53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16,4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16247"/>
                  </a:ext>
                </a:extLst>
              </a:tr>
              <a:tr h="155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3 082,80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2 616,1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993,90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-15,1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701646"/>
                  </a:ext>
                </a:extLst>
              </a:tr>
              <a:tr h="155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7,70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8,4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8,60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37086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Амортизация, тыс.тенге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2 985,0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6 756,7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3 771,7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126,4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054451"/>
                  </a:ext>
                </a:extLst>
              </a:tr>
              <a:tr h="2568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  <a:r>
                        <a:rPr lang="ru-RU" sz="1000" b="1" i="0" u="none" strike="noStrike" baseline="0" dirty="0" err="1">
                          <a:effectLst/>
                          <a:latin typeface="Arial" panose="020B0604020202020204" pitchFamily="34" charset="0"/>
                        </a:rPr>
                        <a:t>затраты,тыс.тенге</a:t>
                      </a:r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, всего, в том числе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32 590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169 922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137 332,2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421,4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250333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3.1.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32,6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52,3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193278"/>
                  </a:ext>
                </a:extLst>
              </a:tr>
              <a:tr h="30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3.2.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услуга технического обслуживания и содержания тепловых сетей и трубопроводов 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32 413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169 724,0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137 311,2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423,6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41436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3.3.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22,7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9,8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76,0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138214"/>
                  </a:ext>
                </a:extLst>
              </a:tr>
              <a:tr h="184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3.4.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услуги Техэкспертизы по выполнению инвестпрограммы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78671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43537"/>
                  </a:ext>
                </a:extLst>
              </a:tr>
              <a:tr h="223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13489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4.1.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56578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56 430,0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220 809,6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81 683,90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>
                          <a:effectLst/>
                          <a:latin typeface="Arial" panose="020B0604020202020204" pitchFamily="34" charset="0"/>
                        </a:rPr>
                        <a:t>291,3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654052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Прибыль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3 470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-170 199,3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-173 669,3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-5 004,9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952240"/>
                  </a:ext>
                </a:extLst>
              </a:tr>
              <a:tr h="184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 г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2 083,4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63183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57 817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50 610,3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-7 206,6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081"/>
                  </a:ext>
                </a:extLst>
              </a:tr>
              <a:tr h="184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Объем оказываемых услуг (товаров, работ)тыс.Гкал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335,177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301,146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-34,0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897315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Тариф, тенге/Гкал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168,06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-4,4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22740"/>
                  </a:ext>
                </a:extLst>
              </a:tr>
              <a:tr h="15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Затраты на оказание услуги, тенге/Гкал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>
                          <a:effectLst/>
                          <a:latin typeface="Arial" panose="020B0604020202020204" pitchFamily="34" charset="0"/>
                        </a:rPr>
                        <a:t>733,23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560,7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325,1</a:t>
                      </a:r>
                    </a:p>
                  </a:txBody>
                  <a:tcPr marL="5283" marR="5283" marT="52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8070"/>
                  </a:ext>
                </a:extLst>
              </a:tr>
              <a:tr h="184912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baseline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baseline="0">
                          <a:effectLst/>
                          <a:latin typeface="Arial" panose="020B0604020202020204" pitchFamily="34" charset="0"/>
                        </a:rPr>
                        <a:t>Тариф январь-февраль - 152,97, с01.03.22-172,5, средний тариф 163,91</a:t>
                      </a: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baseline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baseline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83" marR="5283" marT="52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168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23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Информация о постатейном исполнении утвержденной тарифной сметы на услугу по передаче и распределению </a:t>
            </a:r>
            <a:r>
              <a:rPr lang="ru-RU" sz="1800" dirty="0" err="1" smtClean="0"/>
              <a:t>электроэнергии,тыс.тенге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025578"/>
              </p:ext>
            </p:extLst>
          </p:nvPr>
        </p:nvGraphicFramePr>
        <p:xfrm>
          <a:off x="173737" y="1014981"/>
          <a:ext cx="8732518" cy="5166361"/>
        </p:xfrm>
        <a:graphic>
          <a:graphicData uri="http://schemas.openxmlformats.org/drawingml/2006/table">
            <a:tbl>
              <a:tblPr/>
              <a:tblGrid>
                <a:gridCol w="420623">
                  <a:extLst>
                    <a:ext uri="{9D8B030D-6E8A-4147-A177-3AD203B41FA5}">
                      <a16:colId xmlns:a16="http://schemas.microsoft.com/office/drawing/2014/main" val="1185961961"/>
                    </a:ext>
                  </a:extLst>
                </a:gridCol>
                <a:gridCol w="4270490">
                  <a:extLst>
                    <a:ext uri="{9D8B030D-6E8A-4147-A177-3AD203B41FA5}">
                      <a16:colId xmlns:a16="http://schemas.microsoft.com/office/drawing/2014/main" val="2938397003"/>
                    </a:ext>
                  </a:extLst>
                </a:gridCol>
                <a:gridCol w="1079176">
                  <a:extLst>
                    <a:ext uri="{9D8B030D-6E8A-4147-A177-3AD203B41FA5}">
                      <a16:colId xmlns:a16="http://schemas.microsoft.com/office/drawing/2014/main" val="3889351949"/>
                    </a:ext>
                  </a:extLst>
                </a:gridCol>
                <a:gridCol w="1057153">
                  <a:extLst>
                    <a:ext uri="{9D8B030D-6E8A-4147-A177-3AD203B41FA5}">
                      <a16:colId xmlns:a16="http://schemas.microsoft.com/office/drawing/2014/main" val="3406558397"/>
                    </a:ext>
                  </a:extLst>
                </a:gridCol>
                <a:gridCol w="1013104">
                  <a:extLst>
                    <a:ext uri="{9D8B030D-6E8A-4147-A177-3AD203B41FA5}">
                      <a16:colId xmlns:a16="http://schemas.microsoft.com/office/drawing/2014/main" val="3985512199"/>
                    </a:ext>
                  </a:extLst>
                </a:gridCol>
                <a:gridCol w="891972">
                  <a:extLst>
                    <a:ext uri="{9D8B030D-6E8A-4147-A177-3AD203B41FA5}">
                      <a16:colId xmlns:a16="http://schemas.microsoft.com/office/drawing/2014/main" val="2468756191"/>
                    </a:ext>
                  </a:extLst>
                </a:gridCol>
              </a:tblGrid>
              <a:tr h="483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Наименование показателей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Утвержденная тарифная смета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Фактические данные за 2022 год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тыс. тенге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Отклонение,  % 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047480"/>
                  </a:ext>
                </a:extLst>
              </a:tr>
              <a:tr h="2664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19 408,0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197 368,8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177 960,8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916,9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1934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Амортизация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1 569,9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899,9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134,3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20088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сторонних организаций, всего в т.ч.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18 738,0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195 798,9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177 060,9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944,9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767"/>
                  </a:ext>
                </a:extLst>
              </a:tr>
              <a:tr h="27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противопожарной защиты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920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1 362,6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442,4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48,1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43463"/>
                  </a:ext>
                </a:extLst>
              </a:tr>
              <a:tr h="181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охраны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3 315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5 472,1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2 157,3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65,1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78342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14 361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188 821,7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174 461,2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1 214,9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337999"/>
                  </a:ext>
                </a:extLst>
              </a:tr>
              <a:tr h="2270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услуги Техэскпертизы выполнения инвестпрограмы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142,5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477162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периода, всего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836610"/>
                  </a:ext>
                </a:extLst>
              </a:tr>
              <a:tr h="257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Общие и административные, всего, в т.ч.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138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5.1.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информационные услуги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03107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затрат 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35 993,6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210 935,7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174 942,1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486,0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02197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Прибыль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1 778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-182 615,9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-184 393,9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-10 370,9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559712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доходов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37 772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28 319,8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-9 452,2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-25,0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45555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дополнительно полученного дохода за 2020г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3 431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44191"/>
                  </a:ext>
                </a:extLst>
              </a:tr>
              <a:tr h="1652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 , тыс.кВтч, тыс.тенге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93 012,6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80 533,0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-12 479,6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-13,4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10325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37 772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28 319,8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-9 452,2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-25,0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92293"/>
                  </a:ext>
                </a:extLst>
              </a:tr>
              <a:tr h="1652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VIII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Нормативные технические потери, (тыс.кВтч, тыс.тенге, %)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1 023,1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899,0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-124,1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-12,1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69497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16 585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13 566,3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-3 018,7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-18,2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44662"/>
                  </a:ext>
                </a:extLst>
              </a:tr>
              <a:tr h="165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896511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IX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Тариф, тенге/кВтч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03516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оказание услуги, тенге/кВтч </a:t>
                      </a:r>
                    </a:p>
                  </a:txBody>
                  <a:tcPr marL="69563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2,25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607,9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16563"/>
                  </a:ext>
                </a:extLst>
              </a:tr>
              <a:tr h="16524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97" marR="5797" marT="57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Тариф 0,27 с 01.01. по 28.02.22; 0,37 с 01.03.2022г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7" marR="5797" marT="57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12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" y="475488"/>
            <a:ext cx="8199120" cy="942149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Финансовый результат от оказания услуг, </a:t>
            </a:r>
            <a:r>
              <a:rPr lang="kk-KZ" sz="2800" dirty="0"/>
              <a:t>относящихся к сфере естественной </a:t>
            </a:r>
            <a:r>
              <a:rPr lang="kk-KZ" sz="2800" dirty="0" smtClean="0"/>
              <a:t>монополии</a:t>
            </a:r>
            <a:r>
              <a:rPr lang="kk-KZ" sz="2800" dirty="0" smtClean="0">
                <a:solidFill>
                  <a:srgbClr val="0000CC"/>
                </a:solidFill>
              </a:rPr>
              <a:t/>
            </a:r>
            <a:br>
              <a:rPr lang="kk-KZ" sz="2800" dirty="0" smtClean="0">
                <a:solidFill>
                  <a:srgbClr val="0000CC"/>
                </a:solidFill>
              </a:rPr>
            </a:br>
            <a:endParaRPr lang="ru-RU" dirty="0">
              <a:solidFill>
                <a:srgbClr val="0000CC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012117"/>
              </p:ext>
            </p:extLst>
          </p:nvPr>
        </p:nvGraphicFramePr>
        <p:xfrm>
          <a:off x="896292" y="1417637"/>
          <a:ext cx="7569482" cy="4373564"/>
        </p:xfrm>
        <a:graphic>
          <a:graphicData uri="http://schemas.openxmlformats.org/drawingml/2006/table">
            <a:tbl>
              <a:tblPr/>
              <a:tblGrid>
                <a:gridCol w="2706703">
                  <a:extLst>
                    <a:ext uri="{9D8B030D-6E8A-4147-A177-3AD203B41FA5}">
                      <a16:colId xmlns:a16="http://schemas.microsoft.com/office/drawing/2014/main" val="602926496"/>
                    </a:ext>
                  </a:extLst>
                </a:gridCol>
                <a:gridCol w="1534114">
                  <a:extLst>
                    <a:ext uri="{9D8B030D-6E8A-4147-A177-3AD203B41FA5}">
                      <a16:colId xmlns:a16="http://schemas.microsoft.com/office/drawing/2014/main" val="54924890"/>
                    </a:ext>
                  </a:extLst>
                </a:gridCol>
                <a:gridCol w="1245584">
                  <a:extLst>
                    <a:ext uri="{9D8B030D-6E8A-4147-A177-3AD203B41FA5}">
                      <a16:colId xmlns:a16="http://schemas.microsoft.com/office/drawing/2014/main" val="2843566215"/>
                    </a:ext>
                  </a:extLst>
                </a:gridCol>
                <a:gridCol w="1114506">
                  <a:extLst>
                    <a:ext uri="{9D8B030D-6E8A-4147-A177-3AD203B41FA5}">
                      <a16:colId xmlns:a16="http://schemas.microsoft.com/office/drawing/2014/main" val="3870210014"/>
                    </a:ext>
                  </a:extLst>
                </a:gridCol>
                <a:gridCol w="968575">
                  <a:extLst>
                    <a:ext uri="{9D8B030D-6E8A-4147-A177-3AD203B41FA5}">
                      <a16:colId xmlns:a16="http://schemas.microsoft.com/office/drawing/2014/main" val="1554050388"/>
                    </a:ext>
                  </a:extLst>
                </a:gridCol>
              </a:tblGrid>
              <a:tr h="820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Утвержденный тариф,тенге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Затраты на единицу, тенге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(+) / (-)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95677"/>
                  </a:ext>
                </a:extLst>
              </a:tr>
              <a:tr h="668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389,02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156,32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614851"/>
                  </a:ext>
                </a:extLst>
              </a:tr>
              <a:tr h="8118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171,58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71,34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16189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Отвод сточных вод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101,42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195,92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94,50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053654"/>
                  </a:ext>
                </a:extLst>
              </a:tr>
              <a:tr h="7632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733,23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560,73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325,1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834735"/>
                  </a:ext>
                </a:extLst>
              </a:tr>
              <a:tr h="782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2,25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607,9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032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076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8317</TotalTime>
  <Words>2496</Words>
  <Application>Microsoft Office PowerPoint</Application>
  <PresentationFormat>Экран (4:3)</PresentationFormat>
  <Paragraphs>589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ОТЧЕТ ПО ИТОГАМ ДЕЯТЕЛЬНОСТИ</vt:lpstr>
      <vt:lpstr>Информация о предприятии</vt:lpstr>
      <vt:lpstr>Перечень услуг естественных монополий, оказываемых ТОО «ПНХЗ» в 2022г.</vt:lpstr>
      <vt:lpstr>Информация о деятельности ТОО «ПНХЗ», как субъекта естественных монополий в 2022 году</vt:lpstr>
      <vt:lpstr>Об исполнении Инвестиционных программ</vt:lpstr>
      <vt:lpstr>Об исполнении Инвестиционной программы на услугу передачи электроэнергии. Выключатель вакуумный введен в эксплуатацию </vt:lpstr>
      <vt:lpstr>Информация о постатейном исполнении утвержденной тарифной сметы на услугу по передаче и распределению тепловой энергии, тыс.тенге</vt:lpstr>
      <vt:lpstr>Информация о постатейном исполнении утвержденной тарифной сметы на услугу по передаче и распределению электроэнергии,тыс.тенге</vt:lpstr>
      <vt:lpstr>Финансовый результат от оказания услуг, относящихся к сфере естественной монополии </vt:lpstr>
      <vt:lpstr>Финансовый результат от оказания услуг, относящихся к сфере естественной монополии за 2022г.</vt:lpstr>
      <vt:lpstr>Финансовый результат от оказания услуг, относящихся к сфере естественной монополии за 2021-2022г., тыс.тенге</vt:lpstr>
      <vt:lpstr>Объем услуг по передаче тепло-и электроэнергии, услуг водоснабжения и водоотведения за 2022г.</vt:lpstr>
      <vt:lpstr>Информация об объемах оказанных услуг ТОО "ПНХЗ" в 2021-2022г.г.</vt:lpstr>
      <vt:lpstr>Объем предоставления услуги по передаче и распределению тепловой энергии в разрезе субпотребителей  в сравнении с УТС</vt:lpstr>
      <vt:lpstr>Объем предоставления услуги по передаче и распределению электрической  энергии в разрезе субпотребителей в сравнении с УТС</vt:lpstr>
      <vt:lpstr>Информация по  тарифам ТОО "ПНХЗ" как субъекта естественных монополий</vt:lpstr>
      <vt:lpstr>О работе с потребителями и перспективах деятельности ТОО «ПНХЗ»</vt:lpstr>
    </vt:vector>
  </TitlesOfParts>
  <Company>АО "ПНХЗ"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жложщшо</dc:title>
  <dc:creator>АО "ПНХЗ"</dc:creator>
  <cp:lastModifiedBy>Жулепо Елена Геннадьевна</cp:lastModifiedBy>
  <cp:revision>353</cp:revision>
  <cp:lastPrinted>2019-01-24T05:00:24Z</cp:lastPrinted>
  <dcterms:created xsi:type="dcterms:W3CDTF">2015-12-07T09:33:09Z</dcterms:created>
  <dcterms:modified xsi:type="dcterms:W3CDTF">2023-04-18T04:23:30Z</dcterms:modified>
</cp:coreProperties>
</file>