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58" r:id="rId3"/>
    <p:sldId id="262" r:id="rId4"/>
    <p:sldId id="263" r:id="rId5"/>
    <p:sldId id="274" r:id="rId6"/>
    <p:sldId id="272" r:id="rId7"/>
    <p:sldId id="275" r:id="rId8"/>
    <p:sldId id="267" r:id="rId9"/>
    <p:sldId id="268" r:id="rId10"/>
    <p:sldId id="273" r:id="rId11"/>
    <p:sldId id="270" r:id="rId12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24CBDBF-C50B-4AF8-B671-1B317234B2F0}">
          <p14:sldIdLst>
            <p14:sldId id="257"/>
            <p14:sldId id="258"/>
            <p14:sldId id="262"/>
            <p14:sldId id="263"/>
            <p14:sldId id="274"/>
            <p14:sldId id="272"/>
            <p14:sldId id="275"/>
            <p14:sldId id="267"/>
            <p14:sldId id="268"/>
            <p14:sldId id="273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99"/>
    <a:srgbClr val="0000FF"/>
    <a:srgbClr val="800080"/>
    <a:srgbClr val="660066"/>
    <a:srgbClr val="0066CC"/>
    <a:srgbClr val="0033CC"/>
    <a:srgbClr val="3333FF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674" autoAdjust="0"/>
  </p:normalViewPr>
  <p:slideViewPr>
    <p:cSldViewPr snapToGrid="0" showGuides="1">
      <p:cViewPr varScale="1">
        <p:scale>
          <a:sx n="72" d="100"/>
          <a:sy n="72" d="100"/>
        </p:scale>
        <p:origin x="648" y="67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4\&#1055;&#1091;&#1073;&#1083;&#1080;&#1095;&#1085;&#1099;&#1081;%20&#1086;&#1090;&#1095;&#1077;&#1090;%20&#1062;&#1054;&#1055;&#1055;%20&#1079;&#1072;%202024&#1075;\&#1040;&#1085;&#1072;&#1083;&#1080;&#1079;%20&#1082;%20&#1087;&#1091;&#1073;&#1083;&#1080;&#1095;&#1085;&#1099;&#1084;%20&#1089;&#1083;&#1091;&#1096;&#1072;&#1085;&#1080;&#1103;&#1084;%20&#1062;&#1054;&#1055;&#1055;%202024%20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4\&#1055;&#1091;&#1073;&#1083;&#1080;&#1095;&#1085;&#1099;&#1081;%20&#1086;&#1090;&#1095;&#1077;&#1090;%20&#1062;&#1054;&#1055;&#1055;%20&#1079;&#1072;%202024&#1075;\&#1040;&#1085;&#1072;&#1083;&#1080;&#1079;%20&#1082;%20&#1087;&#1091;&#1073;&#1083;&#1080;&#1095;&#1085;&#1099;&#1084;%20&#1089;&#1083;&#1091;&#1096;&#1072;&#1085;&#1080;&#1103;&#1084;%20&#1062;&#1054;&#1055;&#1055;%202024%20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837951553765702E-2"/>
          <c:y val="0.23000221325841486"/>
          <c:w val="0.74779474823375669"/>
          <c:h val="0.576077963716569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65E-412B-B83E-A1AD92D2A2D8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65E-412B-B83E-A1AD92D2A2D8}"/>
              </c:ext>
            </c:extLst>
          </c:dPt>
          <c:dPt>
            <c:idx val="2"/>
            <c:bubble3D val="0"/>
            <c:spPr>
              <a:solidFill>
                <a:srgbClr val="F0975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65E-412B-B83E-A1AD92D2A2D8}"/>
              </c:ext>
            </c:extLst>
          </c:dPt>
          <c:dPt>
            <c:idx val="3"/>
            <c:bubble3D val="0"/>
            <c:explosion val="8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65E-412B-B83E-A1AD92D2A2D8}"/>
              </c:ext>
            </c:extLst>
          </c:dPt>
          <c:dPt>
            <c:idx val="4"/>
            <c:bubble3D val="0"/>
            <c:spPr>
              <a:solidFill>
                <a:srgbClr val="9900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65E-412B-B83E-A1AD92D2A2D8}"/>
              </c:ext>
            </c:extLst>
          </c:dPt>
          <c:dPt>
            <c:idx val="5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65E-412B-B83E-A1AD92D2A2D8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65E-412B-B83E-A1AD92D2A2D8}"/>
              </c:ext>
            </c:extLst>
          </c:dPt>
          <c:dLbls>
            <c:dLbl>
              <c:idx val="0"/>
              <c:layout>
                <c:manualLayout>
                  <c:x val="-1.4270124451941464E-2"/>
                  <c:y val="-0.23141600684315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9F8C15DE-E274-4AA1-BDCB-DBB30EB95817}" type="CATEGORYNAME">
                      <a:rPr lang="ru-RU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  <a:fld id="{541DD484-8158-43FD-B4FC-8F249F8EE617}" type="VALUE">
                      <a:rPr lang="ru-RU" baseline="0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28134105635815"/>
                      <c:h val="0.127745648054794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65E-412B-B83E-A1AD92D2A2D8}"/>
                </c:ext>
              </c:extLst>
            </c:dLbl>
            <c:dLbl>
              <c:idx val="1"/>
              <c:layout>
                <c:manualLayout>
                  <c:x val="3.3839334014545891E-2"/>
                  <c:y val="-0.137539853605916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83181539272095"/>
                      <c:h val="9.8003971027580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65E-412B-B83E-A1AD92D2A2D8}"/>
                </c:ext>
              </c:extLst>
            </c:dLbl>
            <c:dLbl>
              <c:idx val="2"/>
              <c:layout>
                <c:manualLayout>
                  <c:x val="-1.7973422782495755E-2"/>
                  <c:y val="-0.113330993792906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5E-412B-B83E-A1AD92D2A2D8}"/>
                </c:ext>
              </c:extLst>
            </c:dLbl>
            <c:dLbl>
              <c:idx val="3"/>
              <c:layout>
                <c:manualLayout>
                  <c:x val="9.118801466610553E-2"/>
                  <c:y val="-0.1157763452523614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5E-412B-B83E-A1AD92D2A2D8}"/>
                </c:ext>
              </c:extLst>
            </c:dLbl>
            <c:dLbl>
              <c:idx val="4"/>
              <c:layout>
                <c:manualLayout>
                  <c:x val="7.6372167458075374E-2"/>
                  <c:y val="8.2617347559334267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5E-412B-B83E-A1AD92D2A2D8}"/>
                </c:ext>
              </c:extLst>
            </c:dLbl>
            <c:dLbl>
              <c:idx val="5"/>
              <c:layout>
                <c:manualLayout>
                  <c:x val="-0.14869973552924204"/>
                  <c:y val="9.4189299394045731E-2"/>
                </c:manualLayout>
              </c:layout>
              <c:tx>
                <c:rich>
                  <a:bodyPr/>
                  <a:lstStyle/>
                  <a:p>
                    <a:fld id="{4999EE80-29C1-41EC-AA5D-858CD28601D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EC383218-E1BF-40A6-90D9-52B86033DC45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 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65E-412B-B83E-A1AD92D2A2D8}"/>
                </c:ext>
              </c:extLst>
            </c:dLbl>
            <c:dLbl>
              <c:idx val="6"/>
              <c:layout>
                <c:manualLayout>
                  <c:x val="-0.18915261269743322"/>
                  <c:y val="4.5119031675112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70793803604055"/>
                      <c:h val="0.141719052258012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65E-412B-B83E-A1AD92D2A2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проезд, структура'!$B$8:$B$14</c:f>
              <c:strCache>
                <c:ptCount val="7"/>
                <c:pt idx="0">
                  <c:v>АО НК "КазМунайГаз"</c:v>
                </c:pt>
                <c:pt idx="1">
                  <c:v>ТОО "PETROSUN"</c:v>
                </c:pt>
                <c:pt idx="2">
                  <c:v>ТОО "KC Energy Group"</c:v>
                </c:pt>
                <c:pt idx="3">
                  <c:v>ТОО "INTERTRANS С.А."</c:v>
                </c:pt>
                <c:pt idx="4">
                  <c:v>ТОО "ГазИндустрия"</c:v>
                </c:pt>
                <c:pt idx="5">
                  <c:v>ТОО "Компания Нефтехим LTD"</c:v>
                </c:pt>
                <c:pt idx="6">
                  <c:v>Другие потребители</c:v>
                </c:pt>
              </c:strCache>
            </c:strRef>
          </c:cat>
          <c:val>
            <c:numRef>
              <c:f>'Объёмы проезд, структура'!$C$8:$C$14</c:f>
              <c:numCache>
                <c:formatCode>#,##0</c:formatCode>
                <c:ptCount val="7"/>
                <c:pt idx="0">
                  <c:v>68904.232500000013</c:v>
                </c:pt>
                <c:pt idx="1">
                  <c:v>37348.6518</c:v>
                </c:pt>
                <c:pt idx="2">
                  <c:v>36495.224999999999</c:v>
                </c:pt>
                <c:pt idx="3">
                  <c:v>9096</c:v>
                </c:pt>
                <c:pt idx="4">
                  <c:v>552.92160000000001</c:v>
                </c:pt>
                <c:pt idx="5">
                  <c:v>259.52160000000003</c:v>
                </c:pt>
                <c:pt idx="6">
                  <c:v>42205.947899999977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65E-412B-B83E-A1AD92D2A2D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B65E-412B-B83E-A1AD92D2A2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B65E-412B-B83E-A1AD92D2A2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B65E-412B-B83E-A1AD92D2A2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B65E-412B-B83E-A1AD92D2A2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B65E-412B-B83E-A1AD92D2A2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B65E-412B-B83E-A1AD92D2A2D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B65E-412B-B83E-A1AD92D2A2D8}"/>
              </c:ext>
            </c:extLst>
          </c:dPt>
          <c:cat>
            <c:strRef>
              <c:f>'Объёмы проезд, структура'!$B$8:$B$14</c:f>
              <c:strCache>
                <c:ptCount val="7"/>
                <c:pt idx="0">
                  <c:v>АО НК "КазМунайГаз"</c:v>
                </c:pt>
                <c:pt idx="1">
                  <c:v>ТОО "PETROSUN"</c:v>
                </c:pt>
                <c:pt idx="2">
                  <c:v>ТОО "KC Energy Group"</c:v>
                </c:pt>
                <c:pt idx="3">
                  <c:v>ТОО "INTERTRANS С.А."</c:v>
                </c:pt>
                <c:pt idx="4">
                  <c:v>ТОО "ГазИндустрия"</c:v>
                </c:pt>
                <c:pt idx="5">
                  <c:v>ТОО "Компания Нефтехим LTD"</c:v>
                </c:pt>
                <c:pt idx="6">
                  <c:v>Другие потребители</c:v>
                </c:pt>
              </c:strCache>
            </c:strRef>
          </c:cat>
          <c:val>
            <c:numRef>
              <c:f>'Объёмы проезд, структура'!$D$8:$D$14</c:f>
              <c:numCache>
                <c:formatCode>0.0%</c:formatCode>
                <c:ptCount val="7"/>
                <c:pt idx="0">
                  <c:v>0.35360437415386886</c:v>
                </c:pt>
                <c:pt idx="1">
                  <c:v>0.19166669689310833</c:v>
                </c:pt>
                <c:pt idx="2">
                  <c:v>0.1872870610049916</c:v>
                </c:pt>
                <c:pt idx="3">
                  <c:v>4.6679068478174983E-2</c:v>
                </c:pt>
                <c:pt idx="4">
                  <c:v>8.024493996069108E-3</c:v>
                </c:pt>
                <c:pt idx="5">
                  <c:v>1.3318191004799405E-3</c:v>
                </c:pt>
                <c:pt idx="6">
                  <c:v>0.21659348419199478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65E-412B-B83E-A1AD92D2A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630873292634331"/>
          <c:y val="9.477205855547409E-2"/>
          <c:w val="0.68656234804811889"/>
          <c:h val="0.6771378198807332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DC7-400F-8D7C-57660A952844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DC7-400F-8D7C-57660A95284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DC7-400F-8D7C-57660A952844}"/>
              </c:ext>
            </c:extLst>
          </c:dPt>
          <c:dPt>
            <c:idx val="3"/>
            <c:bubble3D val="0"/>
            <c:explosion val="12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DC7-400F-8D7C-57660A9528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DC7-400F-8D7C-57660A952844}"/>
              </c:ext>
            </c:extLst>
          </c:dPt>
          <c:dPt>
            <c:idx val="5"/>
            <c:bubble3D val="0"/>
            <c:explosion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DC7-400F-8D7C-57660A952844}"/>
              </c:ext>
            </c:extLst>
          </c:dPt>
          <c:dLbls>
            <c:dLbl>
              <c:idx val="0"/>
              <c:layout>
                <c:manualLayout>
                  <c:x val="1.1388652039801285E-2"/>
                  <c:y val="-0.1271107417732405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C7-400F-8D7C-57660A952844}"/>
                </c:ext>
              </c:extLst>
            </c:dLbl>
            <c:dLbl>
              <c:idx val="1"/>
              <c:layout>
                <c:manualLayout>
                  <c:x val="-0.14227506365004894"/>
                  <c:y val="-4.5410183915911603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C7-400F-8D7C-57660A952844}"/>
                </c:ext>
              </c:extLst>
            </c:dLbl>
            <c:dLbl>
              <c:idx val="2"/>
              <c:layout>
                <c:manualLayout>
                  <c:x val="-3.8973331960571876E-3"/>
                  <c:y val="-0.18332888985908405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C7-400F-8D7C-57660A952844}"/>
                </c:ext>
              </c:extLst>
            </c:dLbl>
            <c:dLbl>
              <c:idx val="3"/>
              <c:layout>
                <c:manualLayout>
                  <c:x val="5.1211878826080276E-2"/>
                  <c:y val="-1.855915479409887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C7-400F-8D7C-57660A952844}"/>
                </c:ext>
              </c:extLst>
            </c:dLbl>
            <c:dLbl>
              <c:idx val="4"/>
              <c:layout>
                <c:manualLayout>
                  <c:x val="-0.12977835681988045"/>
                  <c:y val="0.15407816503107286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C7-400F-8D7C-57660A952844}"/>
                </c:ext>
              </c:extLst>
            </c:dLbl>
            <c:dLbl>
              <c:idx val="5"/>
              <c:layout>
                <c:manualLayout>
                  <c:x val="-0.10012417762817202"/>
                  <c:y val="8.691018369630013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DC7-400F-8D7C-57660A9528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стоянка и структура'!$B$8:$B$13</c:f>
              <c:strCache>
                <c:ptCount val="6"/>
                <c:pt idx="0">
                  <c:v>АО НК "КазМунайГаз"</c:v>
                </c:pt>
                <c:pt idx="1">
                  <c:v>ТОО "PETROSUN"</c:v>
                </c:pt>
                <c:pt idx="2">
                  <c:v>ТОО "KC Energy Group"</c:v>
                </c:pt>
                <c:pt idx="3">
                  <c:v>ТОО "INTERTRANS С.А."</c:v>
                </c:pt>
                <c:pt idx="4">
                  <c:v>ТОО "Компания Нефтехим LTD"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стоянка и структура'!$C$8:$C$13</c:f>
              <c:numCache>
                <c:formatCode>#,##0</c:formatCode>
                <c:ptCount val="6"/>
                <c:pt idx="0">
                  <c:v>437856.63</c:v>
                </c:pt>
                <c:pt idx="1">
                  <c:v>233358.74999999997</c:v>
                </c:pt>
                <c:pt idx="2">
                  <c:v>236279.02999999997</c:v>
                </c:pt>
                <c:pt idx="3">
                  <c:v>69723.67</c:v>
                </c:pt>
                <c:pt idx="4">
                  <c:v>9546.7099999999991</c:v>
                </c:pt>
                <c:pt idx="5">
                  <c:v>299042.4800000001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DC7-400F-8D7C-57660A952844}"/>
            </c:ext>
          </c:extLst>
        </c:ser>
        <c:ser>
          <c:idx val="1"/>
          <c:order val="1"/>
          <c:tx>
            <c:strRef>
              <c:f>'Объёмы стоянка и структура'!$B$8:$B$13</c:f>
              <c:strCache>
                <c:ptCount val="6"/>
                <c:pt idx="0">
                  <c:v>АО НК "КазМунайГаз"</c:v>
                </c:pt>
                <c:pt idx="1">
                  <c:v>ТОО "PETROSUN"</c:v>
                </c:pt>
                <c:pt idx="2">
                  <c:v>ТОО "KC Energy Group"</c:v>
                </c:pt>
                <c:pt idx="3">
                  <c:v>ТОО "INTERTRANS С.А."</c:v>
                </c:pt>
                <c:pt idx="4">
                  <c:v>ТОО "Компания Нефтехим LTD"</c:v>
                </c:pt>
                <c:pt idx="5">
                  <c:v>Другие потребители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CDC7-400F-8D7C-57660A9528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CDC7-400F-8D7C-57660A9528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DC7-400F-8D7C-57660A9528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DC7-400F-8D7C-57660A9528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DC7-400F-8D7C-57660A9528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CDC7-400F-8D7C-57660A952844}"/>
              </c:ext>
            </c:extLst>
          </c:dPt>
          <c:val>
            <c:numRef>
              <c:f>'Объёмы стоянка и структура'!$C$8:$C$13</c:f>
              <c:numCache>
                <c:formatCode>#,##0</c:formatCode>
                <c:ptCount val="6"/>
                <c:pt idx="0">
                  <c:v>437856.63</c:v>
                </c:pt>
                <c:pt idx="1">
                  <c:v>233358.74999999997</c:v>
                </c:pt>
                <c:pt idx="2">
                  <c:v>236279.02999999997</c:v>
                </c:pt>
                <c:pt idx="3">
                  <c:v>69723.67</c:v>
                </c:pt>
                <c:pt idx="4">
                  <c:v>9546.7099999999991</c:v>
                </c:pt>
                <c:pt idx="5">
                  <c:v>299042.4800000001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CDC7-400F-8D7C-57660A952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A9E9-B15D-4057-AE0A-E12568C1544A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BA0A-D2B5-43E2-942A-4D2064B10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88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02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6205" y="2259980"/>
            <a:ext cx="8872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</a:t>
            </a:r>
          </a:p>
          <a:p>
            <a:pPr lvl="0" algn="ctr" defTabSz="914400"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в сфере подъездных путей </a:t>
            </a:r>
            <a:r>
              <a:rPr lang="ru-RU" sz="2400" b="1" kern="0" dirty="0">
                <a:solidFill>
                  <a:srgbClr val="006CB5"/>
                </a:solidFill>
              </a:rPr>
              <a:t>за </a:t>
            </a:r>
            <a:r>
              <a:rPr lang="ru-RU" sz="2400" b="1" kern="0" dirty="0" smtClean="0">
                <a:solidFill>
                  <a:srgbClr val="006CB5"/>
                </a:solidFill>
              </a:rPr>
              <a:t>202</a:t>
            </a:r>
            <a:r>
              <a:rPr lang="ru-RU" sz="2400" b="1" kern="0" dirty="0">
                <a:solidFill>
                  <a:srgbClr val="006CB5"/>
                </a:solidFill>
              </a:rPr>
              <a:t>4</a:t>
            </a:r>
            <a:r>
              <a:rPr lang="ru-RU" sz="2400" b="1" kern="0" dirty="0" smtClean="0">
                <a:solidFill>
                  <a:srgbClr val="006CB5"/>
                </a:solidFill>
              </a:rPr>
              <a:t> год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6429" y="817756"/>
            <a:ext cx="7218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 тарифам ТОО "ПНХЗ" как субъекта естественных монополий</a:t>
            </a: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73449"/>
              </p:ext>
            </p:extLst>
          </p:nvPr>
        </p:nvGraphicFramePr>
        <p:xfrm>
          <a:off x="906163" y="1833419"/>
          <a:ext cx="8748584" cy="3727122"/>
        </p:xfrm>
        <a:graphic>
          <a:graphicData uri="http://schemas.openxmlformats.org/drawingml/2006/table">
            <a:tbl>
              <a:tblPr/>
              <a:tblGrid>
                <a:gridCol w="3882009">
                  <a:extLst>
                    <a:ext uri="{9D8B030D-6E8A-4147-A177-3AD203B41FA5}">
                      <a16:colId xmlns:a16="http://schemas.microsoft.com/office/drawing/2014/main" val="2867692493"/>
                    </a:ext>
                  </a:extLst>
                </a:gridCol>
                <a:gridCol w="1322133">
                  <a:extLst>
                    <a:ext uri="{9D8B030D-6E8A-4147-A177-3AD203B41FA5}">
                      <a16:colId xmlns:a16="http://schemas.microsoft.com/office/drawing/2014/main" val="3914107130"/>
                    </a:ext>
                  </a:extLst>
                </a:gridCol>
                <a:gridCol w="1828482">
                  <a:extLst>
                    <a:ext uri="{9D8B030D-6E8A-4147-A177-3AD203B41FA5}">
                      <a16:colId xmlns:a16="http://schemas.microsoft.com/office/drawing/2014/main" val="103131929"/>
                    </a:ext>
                  </a:extLst>
                </a:gridCol>
                <a:gridCol w="1715960">
                  <a:extLst>
                    <a:ext uri="{9D8B030D-6E8A-4147-A177-3AD203B41FA5}">
                      <a16:colId xmlns:a16="http://schemas.microsoft.com/office/drawing/2014/main" val="3606328193"/>
                    </a:ext>
                  </a:extLst>
                </a:gridCol>
              </a:tblGrid>
              <a:tr h="658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ТОО "ПНХЗ"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4266"/>
                  </a:ext>
                </a:extLst>
              </a:tr>
              <a:tr h="928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01.08.2023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810820"/>
                  </a:ext>
                </a:extLst>
              </a:tr>
              <a:tr h="2139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01.08.2023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77391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0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602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при заключении договоров на оказание услуг. </a:t>
            </a:r>
          </a:p>
          <a:p>
            <a:pPr marL="34290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>
                <a:solidFill>
                  <a:srgbClr val="006699"/>
                </a:solidFill>
              </a:rPr>
              <a:t>Ежемесячно проводится работа по сверке </a:t>
            </a:r>
            <a:r>
              <a:rPr lang="ru-RU" sz="2100" kern="0" dirty="0" smtClean="0">
                <a:solidFill>
                  <a:srgbClr val="006699"/>
                </a:solidFill>
              </a:rPr>
              <a:t>объемов потребления </a:t>
            </a:r>
            <a:r>
              <a:rPr lang="ru-RU" sz="2100" kern="0" dirty="0">
                <a:solidFill>
                  <a:srgbClr val="006699"/>
                </a:solidFill>
              </a:rPr>
              <a:t>с потребителями услуг, а так же по запросу некоторых потребителей услуг сверка осуществляется еженедельно либо подекадно. 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 smtClean="0">
                <a:solidFill>
                  <a:srgbClr val="006699"/>
                </a:solidFill>
              </a:rPr>
              <a:t>Фактические объемы ежемесячно подтверждаются актами об оказании производственных услуг, а также реестрами на оказание услуг по подъездным путям, подписанными со стороны ТОО «ПНХЗ» и  субпотребителями.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</a:rPr>
              <a:t>ТОО «ПНХЗ» в 2025 г. продолжит работы по выполнению показателей повышения надежности и качества регулируемых услуг. </a:t>
            </a:r>
            <a:endParaRPr kumimoji="0" lang="ru-RU" sz="2100" b="0" i="0" strike="noStrike" kern="0" cap="none" spc="0" normalizeH="0" baseline="0" noProof="0" dirty="0">
              <a:ln>
                <a:noFill/>
              </a:ln>
              <a:solidFill>
                <a:srgbClr val="006699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276" y="826880"/>
            <a:ext cx="1014077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является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одним из крупнейших нефтеперерабатывающих предприятий Казахстана. </a:t>
            </a:r>
            <a:endParaRPr lang="ru-RU" sz="1600" b="1" dirty="0" smtClean="0">
              <a:solidFill>
                <a:srgbClr val="006699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2023 года регулируемым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деятельности ТОО «Павлодарский Нефтехимический завод» являются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</a:t>
            </a:r>
          </a:p>
          <a:p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defRPr/>
            </a:pP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августа 2023 года утверждены тарифные сметы на период с 01.08.23г. по 31.07.2024г. и оказание услуг по предоставлению подъездных путей производится по следующим тарифам:</a:t>
            </a:r>
          </a:p>
          <a:p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- </a:t>
            </a:r>
            <a:r>
              <a:rPr lang="ru-RU" sz="1600" b="1" u="sng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53,77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тенге/вагонокм без НДС;</a:t>
            </a:r>
            <a:endParaRPr lang="ru-RU" sz="1600" b="1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- </a:t>
            </a:r>
            <a:r>
              <a:rPr lang="ru-RU" sz="1600" b="1" u="sng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77,54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тенге/вагоно/час без НДС.</a:t>
            </a:r>
            <a:endParaRPr lang="ru-RU" sz="1600" b="1" dirty="0" smtClean="0">
              <a:solidFill>
                <a:srgbClr val="006699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defTabSz="914400">
              <a:defRPr/>
            </a:pP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подъездных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нефтехимический завод» 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 </a:t>
            </a:r>
            <a:r>
              <a:rPr lang="ru-RU" sz="160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осуществлял 55-ти потребителям. </a:t>
            </a:r>
            <a:endParaRPr lang="ru-RU" sz="1600" b="1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449580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71568" y="44889"/>
            <a:ext cx="7010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по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98820"/>
              </p:ext>
            </p:extLst>
          </p:nvPr>
        </p:nvGraphicFramePr>
        <p:xfrm>
          <a:off x="227666" y="824974"/>
          <a:ext cx="10298567" cy="5097775"/>
        </p:xfrm>
        <a:graphic>
          <a:graphicData uri="http://schemas.openxmlformats.org/drawingml/2006/table">
            <a:tbl>
              <a:tblPr/>
              <a:tblGrid>
                <a:gridCol w="427992">
                  <a:extLst>
                    <a:ext uri="{9D8B030D-6E8A-4147-A177-3AD203B41FA5}">
                      <a16:colId xmlns:a16="http://schemas.microsoft.com/office/drawing/2014/main" val="3761690760"/>
                    </a:ext>
                  </a:extLst>
                </a:gridCol>
                <a:gridCol w="3330317">
                  <a:extLst>
                    <a:ext uri="{9D8B030D-6E8A-4147-A177-3AD203B41FA5}">
                      <a16:colId xmlns:a16="http://schemas.microsoft.com/office/drawing/2014/main" val="1815740318"/>
                    </a:ext>
                  </a:extLst>
                </a:gridCol>
                <a:gridCol w="976357">
                  <a:extLst>
                    <a:ext uri="{9D8B030D-6E8A-4147-A177-3AD203B41FA5}">
                      <a16:colId xmlns:a16="http://schemas.microsoft.com/office/drawing/2014/main" val="4155853231"/>
                    </a:ext>
                  </a:extLst>
                </a:gridCol>
                <a:gridCol w="1203727">
                  <a:extLst>
                    <a:ext uri="{9D8B030D-6E8A-4147-A177-3AD203B41FA5}">
                      <a16:colId xmlns:a16="http://schemas.microsoft.com/office/drawing/2014/main" val="3712419296"/>
                    </a:ext>
                  </a:extLst>
                </a:gridCol>
                <a:gridCol w="1324102">
                  <a:extLst>
                    <a:ext uri="{9D8B030D-6E8A-4147-A177-3AD203B41FA5}">
                      <a16:colId xmlns:a16="http://schemas.microsoft.com/office/drawing/2014/main" val="3722003119"/>
                    </a:ext>
                  </a:extLst>
                </a:gridCol>
                <a:gridCol w="1056607">
                  <a:extLst>
                    <a:ext uri="{9D8B030D-6E8A-4147-A177-3AD203B41FA5}">
                      <a16:colId xmlns:a16="http://schemas.microsoft.com/office/drawing/2014/main" val="2411876440"/>
                    </a:ext>
                  </a:extLst>
                </a:gridCol>
                <a:gridCol w="1979465">
                  <a:extLst>
                    <a:ext uri="{9D8B030D-6E8A-4147-A177-3AD203B41FA5}">
                      <a16:colId xmlns:a16="http://schemas.microsoft.com/office/drawing/2014/main" val="978112558"/>
                    </a:ext>
                  </a:extLst>
                </a:gridCol>
              </a:tblGrid>
              <a:tr h="514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2024 год</a:t>
                      </a:r>
                      <a:b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85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656679"/>
                  </a:ext>
                </a:extLst>
              </a:tr>
              <a:tr h="233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27 981,7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21539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140306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607,4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961392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97309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07334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640758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1 139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145925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07963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7 818,8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19 047,6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070712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25773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7 026,7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17 104,4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622385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581,3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1 430,1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190567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513,1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253567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3 462,4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6 422,1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5450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882501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1 110,4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1 904,6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914047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138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853615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 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00788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324,8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998591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9230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536982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853693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579500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875,5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456410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79198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73854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424,3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801,8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582237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27 981,7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92573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10 463,8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объёмов</a:t>
                      </a:r>
                      <a:endParaRPr lang="ru-RU" sz="85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013579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-17 518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907428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236 066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194 603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объёмов</a:t>
                      </a:r>
                      <a:endParaRPr lang="ru-RU" sz="85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524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4138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195157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4138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143,79</a:t>
                      </a:r>
                    </a:p>
                  </a:txBody>
                  <a:tcPr marL="3449" marR="3449" marT="3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</a:t>
                      </a:r>
                    </a:p>
                  </a:txBody>
                  <a:tcPr marL="3449" marR="3449" marT="3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37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3379" y="118525"/>
            <a:ext cx="7556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 по</a:t>
            </a:r>
            <a:r>
              <a:rPr lang="ru-RU" sz="1250" b="1" dirty="0">
                <a:solidFill>
                  <a:schemeClr val="accent1">
                    <a:lumMod val="75000"/>
                  </a:schemeClr>
                </a:solidFill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25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3670"/>
              </p:ext>
            </p:extLst>
          </p:nvPr>
        </p:nvGraphicFramePr>
        <p:xfrm>
          <a:off x="262691" y="980301"/>
          <a:ext cx="10207600" cy="4915459"/>
        </p:xfrm>
        <a:graphic>
          <a:graphicData uri="http://schemas.openxmlformats.org/drawingml/2006/table">
            <a:tbl>
              <a:tblPr/>
              <a:tblGrid>
                <a:gridCol w="349352">
                  <a:extLst>
                    <a:ext uri="{9D8B030D-6E8A-4147-A177-3AD203B41FA5}">
                      <a16:colId xmlns:a16="http://schemas.microsoft.com/office/drawing/2014/main" val="1692796557"/>
                    </a:ext>
                  </a:extLst>
                </a:gridCol>
                <a:gridCol w="3591765">
                  <a:extLst>
                    <a:ext uri="{9D8B030D-6E8A-4147-A177-3AD203B41FA5}">
                      <a16:colId xmlns:a16="http://schemas.microsoft.com/office/drawing/2014/main" val="2707048653"/>
                    </a:ext>
                  </a:extLst>
                </a:gridCol>
                <a:gridCol w="796956">
                  <a:extLst>
                    <a:ext uri="{9D8B030D-6E8A-4147-A177-3AD203B41FA5}">
                      <a16:colId xmlns:a16="http://schemas.microsoft.com/office/drawing/2014/main" val="3150421306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val="562679004"/>
                    </a:ext>
                  </a:extLst>
                </a:gridCol>
                <a:gridCol w="1353735">
                  <a:extLst>
                    <a:ext uri="{9D8B030D-6E8A-4147-A177-3AD203B41FA5}">
                      <a16:colId xmlns:a16="http://schemas.microsoft.com/office/drawing/2014/main" val="3290224250"/>
                    </a:ext>
                  </a:extLst>
                </a:gridCol>
                <a:gridCol w="873378">
                  <a:extLst>
                    <a:ext uri="{9D8B030D-6E8A-4147-A177-3AD203B41FA5}">
                      <a16:colId xmlns:a16="http://schemas.microsoft.com/office/drawing/2014/main" val="1663146150"/>
                    </a:ext>
                  </a:extLst>
                </a:gridCol>
                <a:gridCol w="2139775">
                  <a:extLst>
                    <a:ext uri="{9D8B030D-6E8A-4147-A177-3AD203B41FA5}">
                      <a16:colId xmlns:a16="http://schemas.microsoft.com/office/drawing/2014/main" val="1937728859"/>
                    </a:ext>
                  </a:extLst>
                </a:gridCol>
              </a:tblGrid>
              <a:tr h="5507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2024 год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557146"/>
                  </a:ext>
                </a:extLst>
              </a:tr>
              <a:tr h="1593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326 210,0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37860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15723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 в том числе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3 523,9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7 080,3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885466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958326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2 733,7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4 320,4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729220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645,4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1 132,5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13403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1 548,4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490995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697029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91 155,1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222 059,2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726995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854706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81 920,9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199 406,7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308977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6 776,6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16 670,3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930923"/>
                  </a:ext>
                </a:extLst>
              </a:tr>
              <a:tr h="159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2 457,6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5 982,2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429727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43408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40 366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74 868,4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51443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71840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12 944,3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22 202,1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491220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13823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</a:t>
                      </a:r>
                    </a:p>
                  </a:txBody>
                  <a:tcPr marL="43408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089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Обязательное 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страхование работника от несчастных случаев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3 786,5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610567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5 113,5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5 953,4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339495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426,9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94906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1 106,5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64730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43408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526758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5 483,0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10 204,1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814650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43408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082679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520,2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841,0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96139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4 946,8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9 347,1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97401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326 210,0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662385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99 701,5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объёмов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106711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43408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-226 509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899055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вагоно/час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1 908 500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1 285 807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-33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объёмов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031176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450697"/>
                  </a:ext>
                </a:extLst>
              </a:tr>
              <a:tr h="130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43408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253,70</a:t>
                      </a: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3617" marR="3617" marT="3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17" marR="3617" marT="3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9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8975" y="804093"/>
            <a:ext cx="89284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Финансовый </a:t>
            </a:r>
            <a:r>
              <a:rPr lang="ru-RU" b="1" kern="0" dirty="0">
                <a:solidFill>
                  <a:srgbClr val="006CB5"/>
                </a:solidFill>
                <a:cs typeface="Times New Roman" panose="02020603050405020304" pitchFamily="18" charset="0"/>
              </a:rPr>
              <a:t>результат от оказания </a:t>
            </a: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услуг ТОО «ПНХЗ» за 2024 год,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тыс.тенге</a:t>
            </a:r>
            <a:endParaRPr lang="ru-RU" kern="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672290"/>
              </p:ext>
            </p:extLst>
          </p:nvPr>
        </p:nvGraphicFramePr>
        <p:xfrm>
          <a:off x="908975" y="1414131"/>
          <a:ext cx="8585898" cy="3621261"/>
        </p:xfrm>
        <a:graphic>
          <a:graphicData uri="http://schemas.openxmlformats.org/drawingml/2006/table">
            <a:tbl>
              <a:tblPr/>
              <a:tblGrid>
                <a:gridCol w="3808261">
                  <a:extLst>
                    <a:ext uri="{9D8B030D-6E8A-4147-A177-3AD203B41FA5}">
                      <a16:colId xmlns:a16="http://schemas.microsoft.com/office/drawing/2014/main" val="1068083712"/>
                    </a:ext>
                  </a:extLst>
                </a:gridCol>
                <a:gridCol w="1370974">
                  <a:extLst>
                    <a:ext uri="{9D8B030D-6E8A-4147-A177-3AD203B41FA5}">
                      <a16:colId xmlns:a16="http://schemas.microsoft.com/office/drawing/2014/main" val="2871102970"/>
                    </a:ext>
                  </a:extLst>
                </a:gridCol>
                <a:gridCol w="1467912">
                  <a:extLst>
                    <a:ext uri="{9D8B030D-6E8A-4147-A177-3AD203B41FA5}">
                      <a16:colId xmlns:a16="http://schemas.microsoft.com/office/drawing/2014/main" val="2504234910"/>
                    </a:ext>
                  </a:extLst>
                </a:gridCol>
                <a:gridCol w="1938751">
                  <a:extLst>
                    <a:ext uri="{9D8B030D-6E8A-4147-A177-3AD203B41FA5}">
                      <a16:colId xmlns:a16="http://schemas.microsoft.com/office/drawing/2014/main" val="759756242"/>
                    </a:ext>
                  </a:extLst>
                </a:gridCol>
              </a:tblGrid>
              <a:tr h="4908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Выручка, тыс.тенге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Себестоимость, тыс. тенге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91377"/>
                  </a:ext>
                </a:extLst>
              </a:tr>
              <a:tr h="481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110 165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354 192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-244 027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093224"/>
                  </a:ext>
                </a:extLst>
              </a:tr>
              <a:tr h="2407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088064"/>
                  </a:ext>
                </a:extLst>
              </a:tr>
              <a:tr h="72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-17 518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046607"/>
                  </a:ext>
                </a:extLst>
              </a:tr>
              <a:tr h="1685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99 701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326 210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-226 509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93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5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0780" y="775900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>
                <a:solidFill>
                  <a:schemeClr val="accent1">
                    <a:lumMod val="75000"/>
                  </a:schemeClr>
                </a:solidFill>
              </a:rPr>
              <a:t>Основные финансово-экономические показатели деятельности ТОО «ПНХЗ» в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</a:rPr>
              <a:t>сфере естественной монополии, тыс.тенге (Управленческий учет)</a:t>
            </a:r>
            <a:endParaRPr lang="ru-RU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42950" y="1438456"/>
          <a:ext cx="9313863" cy="4214452"/>
        </p:xfrm>
        <a:graphic>
          <a:graphicData uri="http://schemas.openxmlformats.org/drawingml/2006/table">
            <a:tbl>
              <a:tblPr/>
              <a:tblGrid>
                <a:gridCol w="6256333">
                  <a:extLst>
                    <a:ext uri="{9D8B030D-6E8A-4147-A177-3AD203B41FA5}">
                      <a16:colId xmlns:a16="http://schemas.microsoft.com/office/drawing/2014/main" val="2374310666"/>
                    </a:ext>
                  </a:extLst>
                </a:gridCol>
                <a:gridCol w="1009086">
                  <a:extLst>
                    <a:ext uri="{9D8B030D-6E8A-4147-A177-3AD203B41FA5}">
                      <a16:colId xmlns:a16="http://schemas.microsoft.com/office/drawing/2014/main" val="2881105097"/>
                    </a:ext>
                  </a:extLst>
                </a:gridCol>
                <a:gridCol w="1009086">
                  <a:extLst>
                    <a:ext uri="{9D8B030D-6E8A-4147-A177-3AD203B41FA5}">
                      <a16:colId xmlns:a16="http://schemas.microsoft.com/office/drawing/2014/main" val="765973932"/>
                    </a:ext>
                  </a:extLst>
                </a:gridCol>
                <a:gridCol w="1039358">
                  <a:extLst>
                    <a:ext uri="{9D8B030D-6E8A-4147-A177-3AD203B41FA5}">
                      <a16:colId xmlns:a16="http://schemas.microsoft.com/office/drawing/2014/main" val="3112855892"/>
                    </a:ext>
                  </a:extLst>
                </a:gridCol>
              </a:tblGrid>
              <a:tr h="472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Утверждённая тарифная смета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тенге, без учета НДС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2024г, тыс.тенге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39740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 всего: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110 165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393064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35597"/>
                  </a:ext>
                </a:extLst>
              </a:tr>
              <a:tr h="3148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10 464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38941"/>
                  </a:ext>
                </a:extLst>
              </a:tr>
              <a:tr h="47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99 701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450030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всего: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354 192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01584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188089"/>
                  </a:ext>
                </a:extLst>
              </a:tr>
              <a:tr h="3148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27 982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063504"/>
                  </a:ext>
                </a:extLst>
              </a:tr>
              <a:tr h="47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326 210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47066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-244 027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809051"/>
                  </a:ext>
                </a:extLst>
              </a:tr>
              <a:tr h="1574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101102"/>
                  </a:ext>
                </a:extLst>
              </a:tr>
              <a:tr h="3148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-17 518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221967"/>
                  </a:ext>
                </a:extLst>
              </a:tr>
              <a:tr h="472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-226 509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45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2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0396" y="966923"/>
            <a:ext cx="8118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Затраты на оказание услуг ТОО "ПНХЗ" за 2024 год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04075"/>
              </p:ext>
            </p:extLst>
          </p:nvPr>
        </p:nvGraphicFramePr>
        <p:xfrm>
          <a:off x="1297172" y="1607030"/>
          <a:ext cx="7751135" cy="4049490"/>
        </p:xfrm>
        <a:graphic>
          <a:graphicData uri="http://schemas.openxmlformats.org/drawingml/2006/table">
            <a:tbl>
              <a:tblPr/>
              <a:tblGrid>
                <a:gridCol w="3148025">
                  <a:extLst>
                    <a:ext uri="{9D8B030D-6E8A-4147-A177-3AD203B41FA5}">
                      <a16:colId xmlns:a16="http://schemas.microsoft.com/office/drawing/2014/main" val="3120288360"/>
                    </a:ext>
                  </a:extLst>
                </a:gridCol>
                <a:gridCol w="1483069">
                  <a:extLst>
                    <a:ext uri="{9D8B030D-6E8A-4147-A177-3AD203B41FA5}">
                      <a16:colId xmlns:a16="http://schemas.microsoft.com/office/drawing/2014/main" val="1241703620"/>
                    </a:ext>
                  </a:extLst>
                </a:gridCol>
                <a:gridCol w="1413113">
                  <a:extLst>
                    <a:ext uri="{9D8B030D-6E8A-4147-A177-3AD203B41FA5}">
                      <a16:colId xmlns:a16="http://schemas.microsoft.com/office/drawing/2014/main" val="2533815559"/>
                    </a:ext>
                  </a:extLst>
                </a:gridCol>
                <a:gridCol w="1706928">
                  <a:extLst>
                    <a:ext uri="{9D8B030D-6E8A-4147-A177-3AD203B41FA5}">
                      <a16:colId xmlns:a16="http://schemas.microsoft.com/office/drawing/2014/main" val="2915388723"/>
                    </a:ext>
                  </a:extLst>
                </a:gridCol>
              </a:tblGrid>
              <a:tr h="814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387" marR="7387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утвержденной тарифной смете расходы, тыс. тенге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расходы, тыс. тенге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815444"/>
                  </a:ext>
                </a:extLst>
              </a:tr>
              <a:tr h="403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L="88645" marR="7387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354 192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-193 508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800213"/>
                  </a:ext>
                </a:extLst>
              </a:tr>
              <a:tr h="201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88645" marR="7387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30514"/>
                  </a:ext>
                </a:extLst>
              </a:tr>
              <a:tr h="8067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88645" marR="7387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27 982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-15 288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458510"/>
                  </a:ext>
                </a:extLst>
              </a:tr>
              <a:tr h="1823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88645" marR="7387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326 210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-178 221</a:t>
                      </a:r>
                    </a:p>
                  </a:txBody>
                  <a:tcPr marL="7387" marR="7387" marT="7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6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184" y="835319"/>
            <a:ext cx="10322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Объем услуг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по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предоставлению подъездного пути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для проезда </a:t>
            </a:r>
            <a:r>
              <a:rPr lang="ru-RU" sz="14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подвижного состава при условии отсутствия конкурентного подъездного пути за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2024 год, вагонокм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53845"/>
              </p:ext>
            </p:extLst>
          </p:nvPr>
        </p:nvGraphicFramePr>
        <p:xfrm>
          <a:off x="262688" y="1472864"/>
          <a:ext cx="4298679" cy="4288132"/>
        </p:xfrm>
        <a:graphic>
          <a:graphicData uri="http://schemas.openxmlformats.org/drawingml/2006/table">
            <a:tbl>
              <a:tblPr/>
              <a:tblGrid>
                <a:gridCol w="274147">
                  <a:extLst>
                    <a:ext uri="{9D8B030D-6E8A-4147-A177-3AD203B41FA5}">
                      <a16:colId xmlns:a16="http://schemas.microsoft.com/office/drawing/2014/main" val="2293306713"/>
                    </a:ext>
                  </a:extLst>
                </a:gridCol>
                <a:gridCol w="2293775">
                  <a:extLst>
                    <a:ext uri="{9D8B030D-6E8A-4147-A177-3AD203B41FA5}">
                      <a16:colId xmlns:a16="http://schemas.microsoft.com/office/drawing/2014/main" val="3842318700"/>
                    </a:ext>
                  </a:extLst>
                </a:gridCol>
                <a:gridCol w="889712">
                  <a:extLst>
                    <a:ext uri="{9D8B030D-6E8A-4147-A177-3AD203B41FA5}">
                      <a16:colId xmlns:a16="http://schemas.microsoft.com/office/drawing/2014/main" val="1482780234"/>
                    </a:ext>
                  </a:extLst>
                </a:gridCol>
                <a:gridCol w="841045">
                  <a:extLst>
                    <a:ext uri="{9D8B030D-6E8A-4147-A177-3AD203B41FA5}">
                      <a16:colId xmlns:a16="http://schemas.microsoft.com/office/drawing/2014/main" val="3104167172"/>
                    </a:ext>
                  </a:extLst>
                </a:gridCol>
              </a:tblGrid>
              <a:tr h="7384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164837"/>
                  </a:ext>
                </a:extLst>
              </a:tr>
              <a:tr h="751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проезда: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194 863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354399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68 904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668836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37 349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66473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KC Energy Group"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36 495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890257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788187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"ГазИндустрия"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485879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523841"/>
                  </a:ext>
                </a:extLst>
              </a:tr>
              <a:tr h="375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086467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390101"/>
              </p:ext>
            </p:extLst>
          </p:nvPr>
        </p:nvGraphicFramePr>
        <p:xfrm>
          <a:off x="4561367" y="1265273"/>
          <a:ext cx="5974828" cy="4671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708" y="760977"/>
            <a:ext cx="10462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Объем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услуг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за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2024 год, вагоночасов</a:t>
            </a:r>
            <a:endParaRPr kumimoji="0" lang="ru-RU" sz="1600" b="0" i="0" u="none" strike="noStrike" kern="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12999"/>
              </p:ext>
            </p:extLst>
          </p:nvPr>
        </p:nvGraphicFramePr>
        <p:xfrm>
          <a:off x="197706" y="1839433"/>
          <a:ext cx="4353028" cy="4114474"/>
        </p:xfrm>
        <a:graphic>
          <a:graphicData uri="http://schemas.openxmlformats.org/drawingml/2006/table">
            <a:tbl>
              <a:tblPr/>
              <a:tblGrid>
                <a:gridCol w="374279">
                  <a:extLst>
                    <a:ext uri="{9D8B030D-6E8A-4147-A177-3AD203B41FA5}">
                      <a16:colId xmlns:a16="http://schemas.microsoft.com/office/drawing/2014/main" val="1248794403"/>
                    </a:ext>
                  </a:extLst>
                </a:gridCol>
                <a:gridCol w="1920214">
                  <a:extLst>
                    <a:ext uri="{9D8B030D-6E8A-4147-A177-3AD203B41FA5}">
                      <a16:colId xmlns:a16="http://schemas.microsoft.com/office/drawing/2014/main" val="4078289672"/>
                    </a:ext>
                  </a:extLst>
                </a:gridCol>
                <a:gridCol w="1090291">
                  <a:extLst>
                    <a:ext uri="{9D8B030D-6E8A-4147-A177-3AD203B41FA5}">
                      <a16:colId xmlns:a16="http://schemas.microsoft.com/office/drawing/2014/main" val="1764816946"/>
                    </a:ext>
                  </a:extLst>
                </a:gridCol>
                <a:gridCol w="968244">
                  <a:extLst>
                    <a:ext uri="{9D8B030D-6E8A-4147-A177-3AD203B41FA5}">
                      <a16:colId xmlns:a16="http://schemas.microsoft.com/office/drawing/2014/main" val="1331281379"/>
                    </a:ext>
                  </a:extLst>
                </a:gridCol>
              </a:tblGrid>
              <a:tr h="64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225758"/>
                  </a:ext>
                </a:extLst>
              </a:tr>
              <a:tr h="860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стоянки: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1 285 807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995868"/>
                  </a:ext>
                </a:extLst>
              </a:tr>
              <a:tr h="434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437 857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828593"/>
                  </a:ext>
                </a:extLst>
              </a:tr>
              <a:tr h="220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233 359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03512"/>
                  </a:ext>
                </a:extLst>
              </a:tr>
              <a:tr h="434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KC Energy Group"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236 279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34523"/>
                  </a:ext>
                </a:extLst>
              </a:tr>
              <a:tr h="64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69 724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17965"/>
                  </a:ext>
                </a:extLst>
              </a:tr>
              <a:tr h="434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9 547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304270"/>
                  </a:ext>
                </a:extLst>
              </a:tr>
              <a:tr h="434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299 042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715742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510366"/>
              </p:ext>
            </p:extLst>
          </p:nvPr>
        </p:nvGraphicFramePr>
        <p:xfrm>
          <a:off x="4550734" y="1743740"/>
          <a:ext cx="6109028" cy="410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1036</TotalTime>
  <Words>2112</Words>
  <Application>Microsoft Office PowerPoint</Application>
  <PresentationFormat>Произвольный</PresentationFormat>
  <Paragraphs>675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ye.zhulepo@pnhz.kz</dc:creator>
  <cp:lastModifiedBy>Людвиг Елена Геннадьевна</cp:lastModifiedBy>
  <cp:revision>143</cp:revision>
  <dcterms:created xsi:type="dcterms:W3CDTF">2023-04-21T06:34:07Z</dcterms:created>
  <dcterms:modified xsi:type="dcterms:W3CDTF">2025-04-01T11:11:25Z</dcterms:modified>
</cp:coreProperties>
</file>