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674" autoAdjust="0"/>
  </p:normalViewPr>
  <p:slideViewPr>
    <p:cSldViewPr snapToGrid="0" showGuides="1">
      <p:cViewPr varScale="1">
        <p:scale>
          <a:sx n="120" d="100"/>
          <a:sy n="120" d="100"/>
        </p:scale>
        <p:origin x="582" y="102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'!$D$21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'!$C$22:$C$26</c:f>
              <c:strCache>
                <c:ptCount val="5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  <c:pt idx="4">
                  <c:v>ТОО "Эр Ликид Мунай Тех Газы"</c:v>
                </c:pt>
              </c:strCache>
            </c:strRef>
          </c:cat>
          <c:val>
            <c:numRef>
              <c:f>'сравнение пл об и факт '!$D$22:$D$26</c:f>
              <c:numCache>
                <c:formatCode>#,##0</c:formatCode>
                <c:ptCount val="5"/>
                <c:pt idx="0">
                  <c:v>103923</c:v>
                </c:pt>
                <c:pt idx="1">
                  <c:v>162557</c:v>
                </c:pt>
                <c:pt idx="2" formatCode="#\ ##0.0">
                  <c:v>19.5</c:v>
                </c:pt>
                <c:pt idx="3">
                  <c:v>7000</c:v>
                </c:pt>
                <c:pt idx="4">
                  <c:v>61677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4-48DB-AE7E-CFF54647471F}"/>
            </c:ext>
          </c:extLst>
        </c:ser>
        <c:ser>
          <c:idx val="1"/>
          <c:order val="1"/>
          <c:tx>
            <c:strRef>
              <c:f>'сравнение пл об и факт '!$E$21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'!$C$22:$C$26</c:f>
              <c:strCache>
                <c:ptCount val="5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  <c:pt idx="4">
                  <c:v>ТОО "Эр Ликид Мунай Тех Газы"</c:v>
                </c:pt>
              </c:strCache>
            </c:strRef>
          </c:cat>
          <c:val>
            <c:numRef>
              <c:f>'сравнение пл об и факт '!$E$22:$E$26</c:f>
              <c:numCache>
                <c:formatCode>#,##0</c:formatCode>
                <c:ptCount val="5"/>
                <c:pt idx="0">
                  <c:v>45588</c:v>
                </c:pt>
                <c:pt idx="1">
                  <c:v>91506</c:v>
                </c:pt>
                <c:pt idx="2">
                  <c:v>3</c:v>
                </c:pt>
                <c:pt idx="3">
                  <c:v>0</c:v>
                </c:pt>
                <c:pt idx="4">
                  <c:v>22507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64-48DB-AE7E-CFF546474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909923780968244"/>
          <c:y val="6.9803448317263733E-2"/>
          <c:w val="0.63276833105981933"/>
          <c:h val="0.560733947823183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'!$D$7</c:f>
              <c:strCache>
                <c:ptCount val="1"/>
                <c:pt idx="0">
                  <c:v>Плановый объем в УТС, тыс. кВт</c:v>
                </c:pt>
              </c:strCache>
            </c:strRef>
          </c:tx>
          <c:invertIfNegative val="0"/>
          <c:cat>
            <c:strRef>
              <c:f>'сравнение пл об и факт '!$C$8:$C$11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'сравнение пл об и факт '!$D$8:$D$11</c:f>
              <c:numCache>
                <c:formatCode>#,##0</c:formatCode>
                <c:ptCount val="4"/>
                <c:pt idx="0">
                  <c:v>47701</c:v>
                </c:pt>
                <c:pt idx="1">
                  <c:v>23060</c:v>
                </c:pt>
                <c:pt idx="2">
                  <c:v>16647</c:v>
                </c:pt>
                <c:pt idx="3">
                  <c:v>5624.6000000000058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A-41E3-9E9E-996B258A5990}"/>
            </c:ext>
          </c:extLst>
        </c:ser>
        <c:ser>
          <c:idx val="1"/>
          <c:order val="1"/>
          <c:tx>
            <c:strRef>
              <c:f>'сравнение пл об и факт '!$E$7</c:f>
              <c:strCache>
                <c:ptCount val="1"/>
                <c:pt idx="0">
                  <c:v>Фактический объем, тыс. кВт</c:v>
                </c:pt>
              </c:strCache>
            </c:strRef>
          </c:tx>
          <c:invertIfNegative val="0"/>
          <c:cat>
            <c:strRef>
              <c:f>'сравнение пл об и факт '!$C$8:$C$11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'сравнение пл об и факт '!$E$8:$E$11</c:f>
              <c:numCache>
                <c:formatCode>#,##0</c:formatCode>
                <c:ptCount val="4"/>
                <c:pt idx="0">
                  <c:v>21709.971000000001</c:v>
                </c:pt>
                <c:pt idx="1">
                  <c:v>11636.246999999999</c:v>
                </c:pt>
                <c:pt idx="2">
                  <c:v>7134.6729999999998</c:v>
                </c:pt>
                <c:pt idx="3" formatCode="#\ ##0.0">
                  <c:v>1215.4090000000024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A-41E3-9E9E-996B258A5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4789120"/>
        <c:axId val="64790912"/>
        <c:axId val="0"/>
      </c:bar3DChart>
      <c:catAx>
        <c:axId val="6478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800" kern="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790912"/>
        <c:crosses val="autoZero"/>
        <c:auto val="1"/>
        <c:lblAlgn val="ctr"/>
        <c:lblOffset val="100"/>
        <c:noMultiLvlLbl val="0"/>
      </c:catAx>
      <c:valAx>
        <c:axId val="6479091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64789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879060728096062"/>
          <c:y val="0.24763865710815997"/>
          <c:w val="0.17888978381519152"/>
          <c:h val="0.24231096486073594"/>
        </c:manualLayout>
      </c:layout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0" h="0"/>
    </a:sp3d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aseline="0"/>
            </a:pPr>
            <a:r>
              <a:rPr lang="ru-RU" sz="1100" baseline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17128732531680241"/>
          <c:y val="1.3888787157419298E-2"/>
        </c:manualLayout>
      </c:layout>
      <c:overlay val="0"/>
    </c:title>
    <c:autoTitleDeleted val="0"/>
    <c:view3D>
      <c:rotX val="30"/>
      <c:hPercent val="100"/>
      <c:rotY val="8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883240495386029E-2"/>
          <c:y val="0.38929255936031282"/>
          <c:w val="0.70694439190073444"/>
          <c:h val="0.58420557895379355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29"/>
            <c:spPr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5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3D5-4008-B6E9-B16E404B0BF8}"/>
              </c:ext>
            </c:extLst>
          </c:dPt>
          <c:dLbls>
            <c:dLbl>
              <c:idx val="0"/>
              <c:layout/>
              <c:numFmt formatCode="0.0%" sourceLinked="0"/>
              <c:spPr/>
              <c:txPr>
                <a:bodyPr/>
                <a:lstStyle/>
                <a:p>
                  <a:pPr lvl="2" algn="ctr" rtl="0"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D5-4008-B6E9-B16E404B0BF8}"/>
                </c:ext>
              </c:extLst>
            </c:dLbl>
            <c:dLbl>
              <c:idx val="1"/>
              <c:layout>
                <c:manualLayout>
                  <c:x val="0.10649136155469684"/>
                  <c:y val="-2.40609494119566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96688723299802"/>
                      <c:h val="0.22182625636013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3D5-4008-B6E9-B16E404B0BF8}"/>
                </c:ext>
              </c:extLst>
            </c:dLbl>
            <c:dLbl>
              <c:idx val="2"/>
              <c:layout>
                <c:manualLayout>
                  <c:x val="-0.10229883205741118"/>
                  <c:y val="-0.120251501895596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13788792870158"/>
                      <c:h val="0.145185185185185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3D5-4008-B6E9-B16E404B0BF8}"/>
                </c:ext>
              </c:extLst>
            </c:dLbl>
            <c:dLbl>
              <c:idx val="3"/>
              <c:layout>
                <c:manualLayout>
                  <c:x val="6.7553612534417115E-4"/>
                  <c:y val="-0.195029607935979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24133745292108"/>
                      <c:h val="0.14550853749072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3D5-4008-B6E9-B16E404B0BF8}"/>
                </c:ext>
              </c:extLst>
            </c:dLbl>
            <c:dLbl>
              <c:idx val="4"/>
              <c:layout>
                <c:manualLayout>
                  <c:x val="8.2876987441942718E-2"/>
                  <c:y val="-5.71212598425196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D5-4008-B6E9-B16E404B0BF8}"/>
                </c:ext>
              </c:extLst>
            </c:dLbl>
            <c:dLbl>
              <c:idx val="5"/>
              <c:layout>
                <c:manualLayout>
                  <c:x val="0.15567849476359946"/>
                  <c:y val="4.42890638670166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D5-4008-B6E9-B16E404B0BF8}"/>
                </c:ext>
              </c:extLst>
            </c:dLbl>
            <c:dLbl>
              <c:idx val="6"/>
              <c:layout>
                <c:manualLayout>
                  <c:x val="9.8265164582285347E-2"/>
                  <c:y val="0.138648849294729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D5-4008-B6E9-B16E404B0BF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потребителей'!$C$9:$C$12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'структура потребителей'!$E$9:$E$12</c:f>
              <c:numCache>
                <c:formatCode>0.0%</c:formatCode>
                <c:ptCount val="4"/>
                <c:pt idx="0">
                  <c:v>0.52066916653753859</c:v>
                </c:pt>
                <c:pt idx="1">
                  <c:v>0.27907153939150509</c:v>
                </c:pt>
                <c:pt idx="2">
                  <c:v>0.17111051159063637</c:v>
                </c:pt>
                <c:pt idx="3">
                  <c:v>2.9148782480320039E-2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D5-4008-B6E9-B16E404B0BF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6"/>
            <c:extLst>
              <c:ext xmlns:c16="http://schemas.microsoft.com/office/drawing/2014/chart" uri="{C3380CC4-5D6E-409C-BE32-E72D297353CC}">
                <c16:uniqueId val="{00000001-00FD-4383-8CDD-88C315441956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3-00FD-4383-8CDD-88C315441956}"/>
              </c:ext>
            </c:extLst>
          </c:dPt>
          <c:dPt>
            <c:idx val="2"/>
            <c:bubble3D val="0"/>
            <c:explosion val="8"/>
            <c:extLst>
              <c:ext xmlns:c16="http://schemas.microsoft.com/office/drawing/2014/chart" uri="{C3380CC4-5D6E-409C-BE32-E72D297353CC}">
                <c16:uniqueId val="{00000005-00FD-4383-8CDD-88C315441956}"/>
              </c:ext>
            </c:extLst>
          </c:dPt>
          <c:dLbls>
            <c:dLbl>
              <c:idx val="0"/>
              <c:layout>
                <c:manualLayout>
                  <c:x val="1.6460905349794139E-2"/>
                  <c:y val="-1.0485729586068866E-2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/>
                      <a:t>ТОО "Ертыс сервис"
41,48%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D-4383-8CDD-88C315441956}"/>
                </c:ext>
              </c:extLst>
            </c:dLbl>
            <c:dLbl>
              <c:idx val="1"/>
              <c:layout>
                <c:manualLayout>
                  <c:x val="3.8408779149519894E-2"/>
                  <c:y val="-6.90327059243539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D-4383-8CDD-88C315441956}"/>
                </c:ext>
              </c:extLst>
            </c:dLbl>
            <c:dLbl>
              <c:idx val="2"/>
              <c:layout>
                <c:manualLayout>
                  <c:x val="-8.5048010973936897E-2"/>
                  <c:y val="5.8543802931434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D-4383-8CDD-88C315441956}"/>
                </c:ext>
              </c:extLst>
            </c:dLbl>
            <c:dLbl>
              <c:idx val="3"/>
              <c:layout>
                <c:manualLayout>
                  <c:x val="0.15190801767063067"/>
                  <c:y val="-1.80308172685311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D-4383-8CDD-88C315441956}"/>
                </c:ext>
              </c:extLst>
            </c:dLbl>
            <c:dLbl>
              <c:idx val="4"/>
              <c:layout>
                <c:manualLayout>
                  <c:x val="0.26471652463195189"/>
                  <c:y val="1.01758406959693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D-4383-8CDD-88C31544195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потребителей'!$C$20:$C$23</c:f>
              <c:strCache>
                <c:ptCount val="4"/>
                <c:pt idx="0">
                  <c:v>ТОО «Компания Нефтехим LTD»</c:v>
                </c:pt>
                <c:pt idx="1">
                  <c:v>ТОО "Ертыс сервис"</c:v>
                </c:pt>
                <c:pt idx="2">
                  <c:v>ТОО "Эр Ликид Мунай Тех Газы"</c:v>
                </c:pt>
                <c:pt idx="3">
                  <c:v>ТОО "Гелиос"</c:v>
                </c:pt>
              </c:strCache>
            </c:strRef>
          </c:cat>
          <c:val>
            <c:numRef>
              <c:f>'структура потребителей'!$D$20:$D$23</c:f>
              <c:numCache>
                <c:formatCode>#,##0</c:formatCode>
                <c:ptCount val="4"/>
                <c:pt idx="0">
                  <c:v>91506</c:v>
                </c:pt>
                <c:pt idx="1">
                  <c:v>45588</c:v>
                </c:pt>
                <c:pt idx="2">
                  <c:v>22507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FD-4383-8CDD-88C315441956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потребителей'!$C$20:$C$23</c:f>
              <c:strCache>
                <c:ptCount val="4"/>
                <c:pt idx="0">
                  <c:v>ТОО «Компания Нефтехим LTD»</c:v>
                </c:pt>
                <c:pt idx="1">
                  <c:v>ТОО "Ертыс сервис"</c:v>
                </c:pt>
                <c:pt idx="2">
                  <c:v>ТОО "Эр Ликид Мунай Тех Газы"</c:v>
                </c:pt>
                <c:pt idx="3">
                  <c:v>ТОО "Гелиос"</c:v>
                </c:pt>
              </c:strCache>
            </c:strRef>
          </c:cat>
          <c:val>
            <c:numRef>
              <c:f>'структура потребителей'!$E$20:$E$23</c:f>
              <c:numCache>
                <c:formatCode>0.00%</c:formatCode>
                <c:ptCount val="4"/>
                <c:pt idx="0">
                  <c:v>0.57333149545124185</c:v>
                </c:pt>
                <c:pt idx="1">
                  <c:v>0.28563193904914663</c:v>
                </c:pt>
                <c:pt idx="2">
                  <c:v>0.1410177689782211</c:v>
                </c:pt>
                <c:pt idx="3">
                  <c:v>1.8796521390441341E-5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D-4383-8CDD-88C31544195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6A921-6A97-460A-8DAD-314E06FEC635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BD328-4AA1-432D-8010-22CD259ED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8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8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30244" y="2259980"/>
            <a:ext cx="64677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 по услугам передачи тепловой и электрической энергии и коммунальных услуг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 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за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1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полугодие 2024 года.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850188"/>
            <a:ext cx="8868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об объемах оказанных услуг ТОО "ПНХЗ" за отчетный период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93296"/>
              </p:ext>
            </p:extLst>
          </p:nvPr>
        </p:nvGraphicFramePr>
        <p:xfrm>
          <a:off x="967154" y="1311964"/>
          <a:ext cx="8889025" cy="3059374"/>
        </p:xfrm>
        <a:graphic>
          <a:graphicData uri="http://schemas.openxmlformats.org/drawingml/2006/table">
            <a:tbl>
              <a:tblPr/>
              <a:tblGrid>
                <a:gridCol w="3703230">
                  <a:extLst>
                    <a:ext uri="{9D8B030D-6E8A-4147-A177-3AD203B41FA5}">
                      <a16:colId xmlns:a16="http://schemas.microsoft.com/office/drawing/2014/main" val="2087461804"/>
                    </a:ext>
                  </a:extLst>
                </a:gridCol>
                <a:gridCol w="1642952">
                  <a:extLst>
                    <a:ext uri="{9D8B030D-6E8A-4147-A177-3AD203B41FA5}">
                      <a16:colId xmlns:a16="http://schemas.microsoft.com/office/drawing/2014/main" val="1040922482"/>
                    </a:ext>
                  </a:extLst>
                </a:gridCol>
                <a:gridCol w="1773141">
                  <a:extLst>
                    <a:ext uri="{9D8B030D-6E8A-4147-A177-3AD203B41FA5}">
                      <a16:colId xmlns:a16="http://schemas.microsoft.com/office/drawing/2014/main" val="3835729181"/>
                    </a:ext>
                  </a:extLst>
                </a:gridCol>
                <a:gridCol w="1769702">
                  <a:extLst>
                    <a:ext uri="{9D8B030D-6E8A-4147-A177-3AD203B41FA5}">
                      <a16:colId xmlns:a16="http://schemas.microsoft.com/office/drawing/2014/main" val="2217664117"/>
                    </a:ext>
                  </a:extLst>
                </a:gridCol>
              </a:tblGrid>
              <a:tr h="202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2023 года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полугодие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2024 года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78686"/>
                  </a:ext>
                </a:extLst>
              </a:tr>
              <a:tr h="548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65 166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437697"/>
                  </a:ext>
                </a:extLst>
              </a:tr>
              <a:tr h="5363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технической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59 716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80312"/>
                  </a:ext>
                </a:extLst>
              </a:tr>
              <a:tr h="4416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Отвод сточных вод,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39 607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8742"/>
                  </a:ext>
                </a:extLst>
              </a:tr>
              <a:tr h="6122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 электрической энергии, тыс. кВт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41 696,3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61002"/>
                  </a:ext>
                </a:extLst>
              </a:tr>
              <a:tr h="4844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тепловой энергии, тыс. Гкал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50224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8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57092" y="835319"/>
            <a:ext cx="8437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тепловой энергии </a:t>
            </a:r>
          </a:p>
          <a:p>
            <a:pPr lvl="0" algn="ctr" defTabSz="914400">
              <a:defRPr/>
            </a:pP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за 1 полугодие 2024 </a:t>
            </a:r>
            <a:r>
              <a:rPr lang="ru-RU" b="1" kern="0" dirty="0" smtClean="0">
                <a:solidFill>
                  <a:srgbClr val="006CB5"/>
                </a:solidFill>
                <a:ea typeface="+mj-ea"/>
                <a:cs typeface="+mj-cs"/>
              </a:rPr>
              <a:t>года в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разрезе потребителей  в сравнении с УТС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791" y="4346830"/>
            <a:ext cx="9714526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 algn="just" defTabSz="914400" fontAlgn="b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Объем предоставленных услуг за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отчетный период ниже на 52% от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утвержденного в УТС. Снижение связано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тем, что в утвержденной тарифной смете показаны объемы за календарный год, а фактические объемы представлены за 1 полугодие. </a:t>
            </a:r>
          </a:p>
          <a:p>
            <a:pPr marL="171450" indent="-171450" algn="just" defTabSz="914400" fontAlgn="b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утвержденной тарифной смете в 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317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,4 </a:t>
            </a:r>
            <a:r>
              <a:rPr lang="ru-RU" sz="1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тыс.тенге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затраты за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 полугодие составили  – 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57 026 </a:t>
            </a:r>
            <a:r>
              <a:rPr lang="ru-RU" sz="1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тыс.тнг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затраты для 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субпотребителей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 оказание услуги 1 Гкал тепловой энергии составили 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357,3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тенге/Гкал от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утвержденных 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19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69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тенге/Гкал.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410191"/>
              </p:ext>
            </p:extLst>
          </p:nvPr>
        </p:nvGraphicFramePr>
        <p:xfrm>
          <a:off x="834888" y="1469359"/>
          <a:ext cx="4559522" cy="2877471"/>
        </p:xfrm>
        <a:graphic>
          <a:graphicData uri="http://schemas.openxmlformats.org/drawingml/2006/table">
            <a:tbl>
              <a:tblPr/>
              <a:tblGrid>
                <a:gridCol w="366591">
                  <a:extLst>
                    <a:ext uri="{9D8B030D-6E8A-4147-A177-3AD203B41FA5}">
                      <a16:colId xmlns:a16="http://schemas.microsoft.com/office/drawing/2014/main" val="166232393"/>
                    </a:ext>
                  </a:extLst>
                </a:gridCol>
                <a:gridCol w="1679944">
                  <a:extLst>
                    <a:ext uri="{9D8B030D-6E8A-4147-A177-3AD203B41FA5}">
                      <a16:colId xmlns:a16="http://schemas.microsoft.com/office/drawing/2014/main" val="2147060326"/>
                    </a:ext>
                  </a:extLst>
                </a:gridCol>
                <a:gridCol w="774145">
                  <a:extLst>
                    <a:ext uri="{9D8B030D-6E8A-4147-A177-3AD203B41FA5}">
                      <a16:colId xmlns:a16="http://schemas.microsoft.com/office/drawing/2014/main" val="2084721009"/>
                    </a:ext>
                  </a:extLst>
                </a:gridCol>
                <a:gridCol w="899061">
                  <a:extLst>
                    <a:ext uri="{9D8B030D-6E8A-4147-A177-3AD203B41FA5}">
                      <a16:colId xmlns:a16="http://schemas.microsoft.com/office/drawing/2014/main" val="2823618883"/>
                    </a:ext>
                  </a:extLst>
                </a:gridCol>
                <a:gridCol w="839781">
                  <a:extLst>
                    <a:ext uri="{9D8B030D-6E8A-4147-A177-3AD203B41FA5}">
                      <a16:colId xmlns:a16="http://schemas.microsoft.com/office/drawing/2014/main" val="2567550120"/>
                    </a:ext>
                  </a:extLst>
                </a:gridCol>
              </a:tblGrid>
              <a:tr h="584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8978"/>
                  </a:ext>
                </a:extLst>
              </a:tr>
              <a:tr h="358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Ертыс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45 588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68473"/>
                  </a:ext>
                </a:extLst>
              </a:tr>
              <a:tr h="443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«Компания 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91 506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-44%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28626"/>
                  </a:ext>
                </a:extLst>
              </a:tr>
              <a:tr h="395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-85%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124798"/>
                  </a:ext>
                </a:extLst>
              </a:tr>
              <a:tr h="3700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16999"/>
                  </a:ext>
                </a:extLst>
              </a:tr>
              <a:tr h="486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"Эр 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22 507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-64%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884405"/>
                  </a:ext>
                </a:extLst>
              </a:tr>
              <a:tr h="238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</a:rPr>
                        <a:t>159 604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</a:rPr>
                        <a:t>-52%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30505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50322"/>
              </p:ext>
            </p:extLst>
          </p:nvPr>
        </p:nvGraphicFramePr>
        <p:xfrm>
          <a:off x="5732890" y="1481650"/>
          <a:ext cx="4566427" cy="2865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6088" y="788372"/>
            <a:ext cx="92632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 энергии </a:t>
            </a:r>
            <a:r>
              <a:rPr lang="ru-RU" sz="1400" b="1" kern="0" dirty="0" smtClean="0">
                <a:solidFill>
                  <a:srgbClr val="006CB5"/>
                </a:solidFill>
                <a:ea typeface="+mj-ea"/>
                <a:cs typeface="+mj-cs"/>
              </a:rPr>
              <a:t>за </a:t>
            </a:r>
            <a:r>
              <a:rPr lang="ru-RU" sz="1400" b="1" kern="0" dirty="0">
                <a:solidFill>
                  <a:srgbClr val="006CB5"/>
                </a:solidFill>
                <a:ea typeface="+mj-ea"/>
                <a:cs typeface="+mj-cs"/>
              </a:rPr>
              <a:t>1 полугодие 2024 года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в разрезе потребителей в сравнении с УТС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222" y="4259958"/>
            <a:ext cx="10526233" cy="117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17463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Согласно утвержденной тарифной смете, объем оказания услуги по передаче и распределению электрической энергии составлял 93 0</a:t>
            </a:r>
            <a:r>
              <a:rPr lang="en-US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2,6 </a:t>
            </a:r>
            <a:r>
              <a:rPr lang="ru-RU" sz="113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тыс.кВтч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, фактический объем потребления услуги за отчетный период </a:t>
            </a:r>
            <a:r>
              <a:rPr lang="ru-RU" sz="1130" dirty="0" smtClean="0">
                <a:latin typeface="Times New Roman"/>
                <a:ea typeface="Times New Roman"/>
              </a:rPr>
              <a:t>составил 41 696,3 </a:t>
            </a:r>
            <a:r>
              <a:rPr lang="ru-RU" sz="113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130" dirty="0" smtClean="0">
                <a:latin typeface="Times New Roman"/>
                <a:ea typeface="Times New Roman"/>
              </a:rPr>
              <a:t>, что меньше на </a:t>
            </a:r>
            <a:r>
              <a:rPr lang="ru-RU" sz="1130" dirty="0">
                <a:latin typeface="Times New Roman"/>
                <a:ea typeface="Times New Roman"/>
              </a:rPr>
              <a:t>5</a:t>
            </a:r>
            <a:r>
              <a:rPr lang="ru-RU" sz="1130" dirty="0" smtClean="0">
                <a:latin typeface="Times New Roman"/>
                <a:ea typeface="Times New Roman"/>
              </a:rPr>
              <a:t>5%, 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и связано 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 тем, что сравниваются данные за полугодие с данными за год.</a:t>
            </a:r>
          </a:p>
          <a:p>
            <a:pPr marL="342900" lvl="0" indent="17463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Фактические </a:t>
            </a:r>
            <a:r>
              <a:rPr lang="ru-RU" sz="1130" dirty="0">
                <a:solidFill>
                  <a:prstClr val="black"/>
                </a:solidFill>
                <a:latin typeface="Times New Roman"/>
                <a:ea typeface="Times New Roman"/>
              </a:rPr>
              <a:t>затраты для субпотребителей на оказание услуги 1 кВтч электрической энергии составили </a:t>
            </a:r>
            <a:r>
              <a:rPr lang="ru-RU" sz="1130" dirty="0" smtClean="0">
                <a:latin typeface="Times New Roman"/>
                <a:ea typeface="Times New Roman"/>
              </a:rPr>
              <a:t>0,387 тенге/</a:t>
            </a:r>
            <a:r>
              <a:rPr lang="ru-RU" sz="1130" dirty="0" err="1" smtClean="0">
                <a:latin typeface="Times New Roman"/>
                <a:ea typeface="Times New Roman"/>
              </a:rPr>
              <a:t>кВтч</a:t>
            </a:r>
            <a:r>
              <a:rPr lang="ru-RU" sz="1130" dirty="0">
                <a:latin typeface="Times New Roman"/>
                <a:ea typeface="Times New Roman"/>
              </a:rPr>
              <a:t>.</a:t>
            </a:r>
            <a:r>
              <a:rPr lang="ru-RU" sz="1130" dirty="0" smtClean="0">
                <a:latin typeface="Times New Roman"/>
                <a:ea typeface="Times New Roman"/>
              </a:rPr>
              <a:t> Это связано с расторжением договора на услуги по комплексному обслуживанию электрооборудования и введением цеха </a:t>
            </a:r>
            <a:r>
              <a:rPr lang="ru-RU" sz="1130" dirty="0" err="1" smtClean="0">
                <a:latin typeface="Times New Roman"/>
                <a:ea typeface="Times New Roman"/>
              </a:rPr>
              <a:t>Электронсабжения</a:t>
            </a:r>
            <a:r>
              <a:rPr lang="ru-RU" sz="1130" dirty="0" smtClean="0">
                <a:latin typeface="Times New Roman"/>
                <a:ea typeface="Times New Roman"/>
              </a:rPr>
              <a:t> в структуру </a:t>
            </a:r>
            <a:r>
              <a:rPr lang="ru-RU" sz="1130" dirty="0" smtClean="0">
                <a:latin typeface="Times New Roman"/>
                <a:ea typeface="Times New Roman"/>
              </a:rPr>
              <a:t>завода, что повлекло затраты на оплату труда, которые не были утверждены в тарифной смете. Необходима корректировка УТС.</a:t>
            </a:r>
            <a:endParaRPr lang="ru-RU" sz="1130" dirty="0">
              <a:latin typeface="Times New Roman"/>
              <a:ea typeface="Times New Roman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268971"/>
              </p:ext>
            </p:extLst>
          </p:nvPr>
        </p:nvGraphicFramePr>
        <p:xfrm>
          <a:off x="836088" y="1311594"/>
          <a:ext cx="4189136" cy="2836910"/>
        </p:xfrm>
        <a:graphic>
          <a:graphicData uri="http://schemas.openxmlformats.org/drawingml/2006/table">
            <a:tbl>
              <a:tblPr/>
              <a:tblGrid>
                <a:gridCol w="408469">
                  <a:extLst>
                    <a:ext uri="{9D8B030D-6E8A-4147-A177-3AD203B41FA5}">
                      <a16:colId xmlns:a16="http://schemas.microsoft.com/office/drawing/2014/main" val="2326864842"/>
                    </a:ext>
                  </a:extLst>
                </a:gridCol>
                <a:gridCol w="1441249">
                  <a:extLst>
                    <a:ext uri="{9D8B030D-6E8A-4147-A177-3AD203B41FA5}">
                      <a16:colId xmlns:a16="http://schemas.microsoft.com/office/drawing/2014/main" val="2144890092"/>
                    </a:ext>
                  </a:extLst>
                </a:gridCol>
                <a:gridCol w="749157">
                  <a:extLst>
                    <a:ext uri="{9D8B030D-6E8A-4147-A177-3AD203B41FA5}">
                      <a16:colId xmlns:a16="http://schemas.microsoft.com/office/drawing/2014/main" val="3949672275"/>
                    </a:ext>
                  </a:extLst>
                </a:gridCol>
                <a:gridCol w="801172">
                  <a:extLst>
                    <a:ext uri="{9D8B030D-6E8A-4147-A177-3AD203B41FA5}">
                      <a16:colId xmlns:a16="http://schemas.microsoft.com/office/drawing/2014/main" val="1248838093"/>
                    </a:ext>
                  </a:extLst>
                </a:gridCol>
                <a:gridCol w="789089">
                  <a:extLst>
                    <a:ext uri="{9D8B030D-6E8A-4147-A177-3AD203B41FA5}">
                      <a16:colId xmlns:a16="http://schemas.microsoft.com/office/drawing/2014/main" val="1826789377"/>
                    </a:ext>
                  </a:extLst>
                </a:gridCol>
              </a:tblGrid>
              <a:tr h="7584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68705"/>
                  </a:ext>
                </a:extLst>
              </a:tr>
              <a:tr h="3579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21 710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636608"/>
                  </a:ext>
                </a:extLst>
              </a:tr>
              <a:tr h="3579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11 636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949907"/>
                  </a:ext>
                </a:extLst>
              </a:tr>
              <a:tr h="4994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05236"/>
                  </a:ext>
                </a:extLst>
              </a:tr>
              <a:tr h="286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5 625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1 215,4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584569"/>
                  </a:ext>
                </a:extLst>
              </a:tr>
              <a:tr h="483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93 032,6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41 696,3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453442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641716"/>
              </p:ext>
            </p:extLst>
          </p:nvPr>
        </p:nvGraphicFramePr>
        <p:xfrm>
          <a:off x="5192202" y="1311591"/>
          <a:ext cx="5128590" cy="294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6404" y="744804"/>
            <a:ext cx="905653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энергии в разрезе потребителей за 1  полугодие 2024 года</a:t>
            </a:r>
            <a:endParaRPr kumimoji="0" lang="ru-RU" sz="19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811216"/>
              </p:ext>
            </p:extLst>
          </p:nvPr>
        </p:nvGraphicFramePr>
        <p:xfrm>
          <a:off x="723570" y="1437303"/>
          <a:ext cx="4039261" cy="3746947"/>
        </p:xfrm>
        <a:graphic>
          <a:graphicData uri="http://schemas.openxmlformats.org/drawingml/2006/table">
            <a:tbl>
              <a:tblPr/>
              <a:tblGrid>
                <a:gridCol w="411433">
                  <a:extLst>
                    <a:ext uri="{9D8B030D-6E8A-4147-A177-3AD203B41FA5}">
                      <a16:colId xmlns:a16="http://schemas.microsoft.com/office/drawing/2014/main" val="2273181904"/>
                    </a:ext>
                  </a:extLst>
                </a:gridCol>
                <a:gridCol w="1612368">
                  <a:extLst>
                    <a:ext uri="{9D8B030D-6E8A-4147-A177-3AD203B41FA5}">
                      <a16:colId xmlns:a16="http://schemas.microsoft.com/office/drawing/2014/main" val="4258707854"/>
                    </a:ext>
                  </a:extLst>
                </a:gridCol>
                <a:gridCol w="1159237">
                  <a:extLst>
                    <a:ext uri="{9D8B030D-6E8A-4147-A177-3AD203B41FA5}">
                      <a16:colId xmlns:a16="http://schemas.microsoft.com/office/drawing/2014/main" val="1570170152"/>
                    </a:ext>
                  </a:extLst>
                </a:gridCol>
                <a:gridCol w="856223">
                  <a:extLst>
                    <a:ext uri="{9D8B030D-6E8A-4147-A177-3AD203B41FA5}">
                      <a16:colId xmlns:a16="http://schemas.microsoft.com/office/drawing/2014/main" val="430945142"/>
                    </a:ext>
                  </a:extLst>
                </a:gridCol>
              </a:tblGrid>
              <a:tr h="1090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1 полугодие,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43561"/>
                  </a:ext>
                </a:extLst>
              </a:tr>
              <a:tr h="513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21 710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52,1%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379166"/>
                  </a:ext>
                </a:extLst>
              </a:tr>
              <a:tr h="513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11 636,2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038039"/>
                  </a:ext>
                </a:extLst>
              </a:tr>
              <a:tr h="590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7 134,7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354039"/>
                  </a:ext>
                </a:extLst>
              </a:tr>
              <a:tr h="538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1 215,4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680911"/>
                  </a:ext>
                </a:extLst>
              </a:tr>
              <a:tr h="5004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41 696,3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175329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077375"/>
              </p:ext>
            </p:extLst>
          </p:nvPr>
        </p:nvGraphicFramePr>
        <p:xfrm>
          <a:off x="4969565" y="1437300"/>
          <a:ext cx="5104738" cy="381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39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2837" y="818984"/>
            <a:ext cx="87225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</a:rPr>
              <a:t>Объем предоставления услуги по передаче и распределению </a:t>
            </a:r>
            <a:r>
              <a:rPr lang="ru-RU" sz="2000" b="1" kern="0" dirty="0" smtClean="0">
                <a:solidFill>
                  <a:srgbClr val="006CB5"/>
                </a:solidFill>
              </a:rPr>
              <a:t>тепловой </a:t>
            </a:r>
            <a:r>
              <a:rPr lang="ru-RU" sz="2000" b="1" kern="0" dirty="0">
                <a:solidFill>
                  <a:srgbClr val="006CB5"/>
                </a:solidFill>
              </a:rPr>
              <a:t>энергии в разрезе </a:t>
            </a:r>
            <a:r>
              <a:rPr lang="ru-RU" sz="2000" b="1" kern="0" dirty="0" smtClean="0">
                <a:solidFill>
                  <a:srgbClr val="006CB5"/>
                </a:solidFill>
              </a:rPr>
              <a:t>потребителей за 1 полугодие 2024 года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38957"/>
              </p:ext>
            </p:extLst>
          </p:nvPr>
        </p:nvGraphicFramePr>
        <p:xfrm>
          <a:off x="667910" y="1661824"/>
          <a:ext cx="4770781" cy="3705307"/>
        </p:xfrm>
        <a:graphic>
          <a:graphicData uri="http://schemas.openxmlformats.org/drawingml/2006/table">
            <a:tbl>
              <a:tblPr/>
              <a:tblGrid>
                <a:gridCol w="485943">
                  <a:extLst>
                    <a:ext uri="{9D8B030D-6E8A-4147-A177-3AD203B41FA5}">
                      <a16:colId xmlns:a16="http://schemas.microsoft.com/office/drawing/2014/main" val="2362428316"/>
                    </a:ext>
                  </a:extLst>
                </a:gridCol>
                <a:gridCol w="2320962">
                  <a:extLst>
                    <a:ext uri="{9D8B030D-6E8A-4147-A177-3AD203B41FA5}">
                      <a16:colId xmlns:a16="http://schemas.microsoft.com/office/drawing/2014/main" val="4020902735"/>
                    </a:ext>
                  </a:extLst>
                </a:gridCol>
                <a:gridCol w="1041526">
                  <a:extLst>
                    <a:ext uri="{9D8B030D-6E8A-4147-A177-3AD203B41FA5}">
                      <a16:colId xmlns:a16="http://schemas.microsoft.com/office/drawing/2014/main" val="2594653709"/>
                    </a:ext>
                  </a:extLst>
                </a:gridCol>
                <a:gridCol w="922350">
                  <a:extLst>
                    <a:ext uri="{9D8B030D-6E8A-4147-A177-3AD203B41FA5}">
                      <a16:colId xmlns:a16="http://schemas.microsoft.com/office/drawing/2014/main" val="2705265762"/>
                    </a:ext>
                  </a:extLst>
                </a:gridCol>
              </a:tblGrid>
              <a:tr h="824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1 полугодие,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66988"/>
                  </a:ext>
                </a:extLst>
              </a:tr>
              <a:tr h="609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91 506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57,33%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632843"/>
                  </a:ext>
                </a:extLst>
              </a:tr>
              <a:tr h="4695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45 588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28,56%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531638"/>
                  </a:ext>
                </a:extLst>
              </a:tr>
              <a:tr h="6217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22 507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55906"/>
                  </a:ext>
                </a:extLst>
              </a:tr>
              <a:tr h="5583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756532"/>
                  </a:ext>
                </a:extLst>
              </a:tr>
              <a:tr h="6217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159 604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099084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316305"/>
              </p:ext>
            </p:extLst>
          </p:nvPr>
        </p:nvGraphicFramePr>
        <p:xfrm>
          <a:off x="5796500" y="1661824"/>
          <a:ext cx="4444780" cy="381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21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67624" y="603070"/>
            <a:ext cx="8658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</a:t>
            </a: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по  тарифам ТОО "ПНХЗ" как субъекта естественных монополий по состоянию на 24.07.2024 года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96615"/>
              </p:ext>
            </p:extLst>
          </p:nvPr>
        </p:nvGraphicFramePr>
        <p:xfrm>
          <a:off x="1137037" y="1617663"/>
          <a:ext cx="8452236" cy="3972936"/>
        </p:xfrm>
        <a:graphic>
          <a:graphicData uri="http://schemas.openxmlformats.org/drawingml/2006/table">
            <a:tbl>
              <a:tblPr firstRow="1" firstCol="1" bandRow="1"/>
              <a:tblGrid>
                <a:gridCol w="2997980">
                  <a:extLst>
                    <a:ext uri="{9D8B030D-6E8A-4147-A177-3AD203B41FA5}">
                      <a16:colId xmlns:a16="http://schemas.microsoft.com/office/drawing/2014/main" val="2301314965"/>
                    </a:ext>
                  </a:extLst>
                </a:gridCol>
                <a:gridCol w="838586">
                  <a:extLst>
                    <a:ext uri="{9D8B030D-6E8A-4147-A177-3AD203B41FA5}">
                      <a16:colId xmlns:a16="http://schemas.microsoft.com/office/drawing/2014/main" val="1860876414"/>
                    </a:ext>
                  </a:extLst>
                </a:gridCol>
                <a:gridCol w="2307835">
                  <a:extLst>
                    <a:ext uri="{9D8B030D-6E8A-4147-A177-3AD203B41FA5}">
                      <a16:colId xmlns:a16="http://schemas.microsoft.com/office/drawing/2014/main" val="2842464905"/>
                    </a:ext>
                  </a:extLst>
                </a:gridCol>
                <a:gridCol w="2307835">
                  <a:extLst>
                    <a:ext uri="{9D8B030D-6E8A-4147-A177-3AD203B41FA5}">
                      <a16:colId xmlns:a16="http://schemas.microsoft.com/office/drawing/2014/main" val="675907258"/>
                    </a:ext>
                  </a:extLst>
                </a:gridCol>
              </a:tblGrid>
              <a:tr h="373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за ед. тенге (без НДС)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45463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распределение электрической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кВтч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01.03.2023 - 29.02.2024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290895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01.03.2024 - 28.02.2025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048568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распределение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тепловой энергии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Гкал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190,15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01.03.2023 - 29.02.2024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469783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01.03.2024 - 28.02.2025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126993"/>
                  </a:ext>
                </a:extLst>
              </a:tr>
              <a:tr h="2901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воды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распределительным сетям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232,71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01.08.2022 - 30.06.2024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149053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428,99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01.07.2024 – 31.08.2024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792874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466,73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01.09.2024 – 30.06.2025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259630"/>
                  </a:ext>
                </a:extLst>
              </a:tr>
              <a:tr h="2901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распределительным сетям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01.02.2023 - 30.06.2024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93740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01.07.2024 – 31.08.2024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163725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120,54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01.09.2024 – 30.06.2025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70279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126,76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01.02.2023 – 31.07.2024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811663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158,77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01.08.2024 – 31.07.2025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386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261" y="881954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Фактические объемы ежемесячно подтверждаются актами потребления, подписанными со стороны ТОО «ПНХЗ» и 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субпотребителями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ТОО «ПНХЗ» в 202</a:t>
            </a:r>
            <a:r>
              <a:rPr lang="ru-RU" sz="2100" kern="0" dirty="0">
                <a:solidFill>
                  <a:prstClr val="black"/>
                </a:solidFill>
              </a:rPr>
              <a:t>4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г. продолжит работы по выполнению плановых показателей повышения надежности водо-электро- и теплоснабжения завода и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34960" y="624469"/>
            <a:ext cx="4519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Информация о предприятии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283" y="1152293"/>
            <a:ext cx="9694127" cy="420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44958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услуг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нужды 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ранее существовали вспомогательные цеха, которые обслуживали основное производство и, в силу исторически сложившейся инфраструктуры трубопроводов и линий электропередач, предоставляли услуги, относящиеся к сфере естественной монополии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по комплексному обслуживанию объектов тепло, водоснабжения и водоотведения,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объектов энергоснабжения ТОО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«ПНХЗ» осуществляло ТОО «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SERVICE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»,договора с которым были расторгнуты 30.06.2023г и 31.10.2023г. С этого периода данные услуги осуществляют работники цехов «Водоснабжения и Канализации», «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Паровоздухоснабжения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», «Электроснабжения» ТОО «ПНХЗ», ранее входившие в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структуру ТОО «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51" y="900480"/>
            <a:ext cx="9321592" cy="6401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6175" y="1657815"/>
            <a:ext cx="942649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услуги водоснабжения -подача питьевой воды по распределительным сетям;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</a:t>
            </a:r>
            <a:r>
              <a:rPr lang="ru-RU" b="1" kern="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водоснабжения-подача технической воды по распределительным </a:t>
            </a: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сетям;</a:t>
            </a:r>
            <a:endParaRPr lang="ru-RU" b="1" kern="0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</a:t>
            </a:r>
            <a:r>
              <a:rPr kumimoji="0" lang="ru-RU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луги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водоотведения -отвод сточных вод;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электрической энергии;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тепловой энергии.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 услугам водоснабжения и водоотведения ТОО «ПНХЗ» является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субъектом малой мощности.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1307" y="783281"/>
            <a:ext cx="8980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</a:t>
            </a:r>
            <a:r>
              <a:rPr lang="ru-RU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монополий, в отчетном периоде.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68" y="1367883"/>
            <a:ext cx="9783336" cy="363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ct val="20000"/>
              </a:spcBef>
              <a:spcAft>
                <a:spcPts val="500"/>
              </a:spcAft>
              <a:tabLst>
                <a:tab pos="457200" algn="l"/>
              </a:tabLst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10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потребителей, технической воды-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 потребителю,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отвод сточных вод-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потребителям, передачу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электрической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 4 потребителям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передачу тепловой энергии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- 4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потребителям.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 передачи электрической и тепловой энергии завод осуществляет по предельным тарифам, утвержденным ДКРЕМ на 2022-2026г.,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1 полугодии 2024 года услуги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водоснабжения -подачу питьевой воды по тарифу 2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32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71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тенге/м3, утвержденному с 01.0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.202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по 30.06.2024г.,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подачу  технической воды-по тарифу 1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13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34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 01.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0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2.202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 по 30.06.2024г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., по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отводу сточных вод по тарифу 126,76 с 01.02.2023г. по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31.07.2024г.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 2015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 по настоящее время ТОО «ПНХЗ» является субъектом естественных монополий малой мощности по услугам водоснабжения и водоотведения.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1950" y="646771"/>
            <a:ext cx="6245413" cy="6496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8547" y="1055650"/>
            <a:ext cx="9642088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целях повышения надежности тепло- и электроснабжения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Управлением энергетики и жилищно-коммунального хозяйства Павлодарской области и Департаментом по регулированию естественных монополий и защите конкуренции Министерства национальной экономики РК по Павлодарской области приказами № 18–ОД от 27.02.2023 и №98-ОД  от 15.11.2021 года утверждены две «Инвестиционные программы ТОО «ПНХЗ» на услуги  по передаче и распределению тепловой и электрической энергии на период с 01 января 2022 года по 31 декабря 2026 года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услугу по передаче и распределению тепловой энергии сумма планируемых инвестиций на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2024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 составляет 34 650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НДС на замену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Теплообменника Т2/1. </a:t>
            </a:r>
            <a:endParaRPr lang="ru-RU" sz="130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Заключен договор с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ТОО "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Северхиммаш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" на сумму 30 965 </a:t>
            </a:r>
            <a:r>
              <a:rPr lang="ru-RU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экономия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получена  в результате проведения закупочных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процедур.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Поставка ожидается в 2 полугодии -с даты подписания договора в течение 210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календарных дней. 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сумма планируемых инвестиций в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2024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году составляет  2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648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 договору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ТОО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"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Alliance Equipment (AE)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"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поставку вакуумного выключателя на сумму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3 061,4 </a:t>
            </a:r>
            <a:r>
              <a:rPr lang="ru-RU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(поставщик не является плательщиком  НДС) выключатель поставлен. После проведенных монтажа, наладки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испытаний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вакуумного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выключателя во втором полугодии будет произведена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замена масляного выключателя WMSWP  на вакуумный выключатель  ВВ/TEL с комплектом адаптации для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распредустройства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RSW-10. 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основных средств 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позволило 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минимизировать риск, возникающий в случаях отказов оборудования, а также улучшить качественные характеристики оборудования.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8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0664" y="238540"/>
            <a:ext cx="7649155" cy="636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 постатейном исполнении утвержденной тарифной сметы на услугу по передаче и распределению тепловой 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8289"/>
              </p:ext>
            </p:extLst>
          </p:nvPr>
        </p:nvGraphicFramePr>
        <p:xfrm>
          <a:off x="262690" y="874645"/>
          <a:ext cx="10400011" cy="5063425"/>
        </p:xfrm>
        <a:graphic>
          <a:graphicData uri="http://schemas.openxmlformats.org/drawingml/2006/table">
            <a:tbl>
              <a:tblPr/>
              <a:tblGrid>
                <a:gridCol w="421661">
                  <a:extLst>
                    <a:ext uri="{9D8B030D-6E8A-4147-A177-3AD203B41FA5}">
                      <a16:colId xmlns:a16="http://schemas.microsoft.com/office/drawing/2014/main" val="842769982"/>
                    </a:ext>
                  </a:extLst>
                </a:gridCol>
                <a:gridCol w="4037673">
                  <a:extLst>
                    <a:ext uri="{9D8B030D-6E8A-4147-A177-3AD203B41FA5}">
                      <a16:colId xmlns:a16="http://schemas.microsoft.com/office/drawing/2014/main" val="2078118101"/>
                    </a:ext>
                  </a:extLst>
                </a:gridCol>
                <a:gridCol w="1373472">
                  <a:extLst>
                    <a:ext uri="{9D8B030D-6E8A-4147-A177-3AD203B41FA5}">
                      <a16:colId xmlns:a16="http://schemas.microsoft.com/office/drawing/2014/main" val="2327936844"/>
                    </a:ext>
                  </a:extLst>
                </a:gridCol>
                <a:gridCol w="1423114">
                  <a:extLst>
                    <a:ext uri="{9D8B030D-6E8A-4147-A177-3AD203B41FA5}">
                      <a16:colId xmlns:a16="http://schemas.microsoft.com/office/drawing/2014/main" val="2207243702"/>
                    </a:ext>
                  </a:extLst>
                </a:gridCol>
                <a:gridCol w="620546">
                  <a:extLst>
                    <a:ext uri="{9D8B030D-6E8A-4147-A177-3AD203B41FA5}">
                      <a16:colId xmlns:a16="http://schemas.microsoft.com/office/drawing/2014/main" val="3787552088"/>
                    </a:ext>
                  </a:extLst>
                </a:gridCol>
                <a:gridCol w="2523545">
                  <a:extLst>
                    <a:ext uri="{9D8B030D-6E8A-4147-A177-3AD203B41FA5}">
                      <a16:colId xmlns:a16="http://schemas.microsoft.com/office/drawing/2014/main" val="1193163079"/>
                    </a:ext>
                  </a:extLst>
                </a:gridCol>
              </a:tblGrid>
              <a:tr h="493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Утвержденная тарифная смета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данные за 1 полугодие 2024г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21643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62 239,2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56 843,9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-8,7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34967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2 985,0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3 340,2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486915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35 171,4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156,2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-99,6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252941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998118"/>
                  </a:ext>
                </a:extLst>
              </a:tr>
              <a:tr h="624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технического обслуживания и содержания тепловых сетей и трубопроводов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34 978,3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Расторжение договора с ТОО «ENERGY SERVICE-PVL» и возврат цеха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Паровоздухоснабжения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оргструктуру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ТОО "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ПНХЗ“. Необходима корректировка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444046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охраны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766282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противопожарной защиты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178631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Техэкспертизы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Инвестпрограммы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итогам проведения тендера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211956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периода, 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808544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административные, всего, 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512352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услуги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523945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60 317,4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57 026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-8,5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99730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(РБА*СП)/ убыток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-26 266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-994,3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593352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65 254,4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30 760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-52,9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336204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335,1765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159,604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-52,4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8343"/>
                  </a:ext>
                </a:extLst>
              </a:tr>
              <a:tr h="173441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при передаче пара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200091"/>
                  </a:ext>
                </a:extLst>
              </a:tr>
              <a:tr h="17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40239"/>
                  </a:ext>
                </a:extLst>
              </a:tr>
              <a:tr h="17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389,4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51 648,5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519157"/>
                  </a:ext>
                </a:extLst>
              </a:tr>
              <a:tr h="17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при передаче теплофикационной  воды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674426"/>
                  </a:ext>
                </a:extLst>
              </a:tr>
              <a:tr h="17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1,5287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-50,3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94191"/>
                  </a:ext>
                </a:extLst>
              </a:tr>
              <a:tr h="17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693,4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1 699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292209"/>
                  </a:ext>
                </a:extLst>
              </a:tr>
              <a:tr h="26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192,73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январь-февраль-190,15, с 01.03.2024-194,69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02724"/>
                  </a:ext>
                </a:extLst>
              </a:tr>
              <a:tr h="17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оказание услуги 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357,3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62102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98859" y="182880"/>
            <a:ext cx="7728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о постатейном исполнении утвержденной тарифной сметы на услугу по передаче и распределению электроэнергии,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74225"/>
              </p:ext>
            </p:extLst>
          </p:nvPr>
        </p:nvGraphicFramePr>
        <p:xfrm>
          <a:off x="405362" y="883062"/>
          <a:ext cx="9835917" cy="4986791"/>
        </p:xfrm>
        <a:graphic>
          <a:graphicData uri="http://schemas.openxmlformats.org/drawingml/2006/table">
            <a:tbl>
              <a:tblPr/>
              <a:tblGrid>
                <a:gridCol w="421574">
                  <a:extLst>
                    <a:ext uri="{9D8B030D-6E8A-4147-A177-3AD203B41FA5}">
                      <a16:colId xmlns:a16="http://schemas.microsoft.com/office/drawing/2014/main" val="1756202051"/>
                    </a:ext>
                  </a:extLst>
                </a:gridCol>
                <a:gridCol w="3919993">
                  <a:extLst>
                    <a:ext uri="{9D8B030D-6E8A-4147-A177-3AD203B41FA5}">
                      <a16:colId xmlns:a16="http://schemas.microsoft.com/office/drawing/2014/main" val="3004101509"/>
                    </a:ext>
                  </a:extLst>
                </a:gridCol>
                <a:gridCol w="1113182">
                  <a:extLst>
                    <a:ext uri="{9D8B030D-6E8A-4147-A177-3AD203B41FA5}">
                      <a16:colId xmlns:a16="http://schemas.microsoft.com/office/drawing/2014/main" val="1071805904"/>
                    </a:ext>
                  </a:extLst>
                </a:gridCol>
                <a:gridCol w="1184745">
                  <a:extLst>
                    <a:ext uri="{9D8B030D-6E8A-4147-A177-3AD203B41FA5}">
                      <a16:colId xmlns:a16="http://schemas.microsoft.com/office/drawing/2014/main" val="1012382132"/>
                    </a:ext>
                  </a:extLst>
                </a:gridCol>
                <a:gridCol w="771276">
                  <a:extLst>
                    <a:ext uri="{9D8B030D-6E8A-4147-A177-3AD203B41FA5}">
                      <a16:colId xmlns:a16="http://schemas.microsoft.com/office/drawing/2014/main" val="2070636379"/>
                    </a:ext>
                  </a:extLst>
                </a:gridCol>
                <a:gridCol w="2425147">
                  <a:extLst>
                    <a:ext uri="{9D8B030D-6E8A-4147-A177-3AD203B41FA5}">
                      <a16:colId xmlns:a16="http://schemas.microsoft.com/office/drawing/2014/main" val="2739534046"/>
                    </a:ext>
                  </a:extLst>
                </a:gridCol>
              </a:tblGrid>
              <a:tr h="57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Утвержденная тарифная смета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данные за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2024г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84313"/>
                  </a:ext>
                </a:extLst>
              </a:tr>
              <a:tr h="386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859,4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5 251,1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-74,8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30195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884,3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026017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всего 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20 189,4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4 366,8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-78,4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935537"/>
                  </a:ext>
                </a:extLst>
              </a:tr>
              <a:tr h="386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по эксплуатации, техобслуживанию электрического, электрораспределительного оборудования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15 452,8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Расторжение договора с ТОО «ENERGY SERVICE-PVL» и возврат цеха Электроснабжения в </a:t>
                      </a: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оргструктуру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ТОО "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ПНХЗ«. Необходима корректировка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845420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охраны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3 585,3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3 542,6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05349"/>
                  </a:ext>
                </a:extLst>
              </a:tr>
              <a:tr h="201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противопожарной защиты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-29,6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262624"/>
                  </a:ext>
                </a:extLst>
              </a:tr>
              <a:tr h="200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Техэкспертизы выполнения инвестпрограммы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 тендера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25055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801868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административные, всего, в т.ч.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625106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услуги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9676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37 526,2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16 135,2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009484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-32,4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141487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39 504,2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17 472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-55,8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134206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93 032,6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41 696,3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-55,2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01670"/>
                  </a:ext>
                </a:extLst>
              </a:tr>
              <a:tr h="19308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1 023,4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436,544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-57,3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28855"/>
                  </a:ext>
                </a:extLst>
              </a:tr>
              <a:tr h="193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16 588,6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10 702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342637"/>
                  </a:ext>
                </a:extLst>
              </a:tr>
              <a:tr h="193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210769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0,419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-1,3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0,408 c 01.03.2023г по 29.02.24; 0,425 c 01.03.2024г.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525441"/>
                  </a:ext>
                </a:extLst>
              </a:tr>
              <a:tr h="193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0,387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-8,9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678162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9335" y="277586"/>
            <a:ext cx="71682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Основные финансово-экономические показатели деятельности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ТОО «ПНХЗ» в </a:t>
            </a:r>
            <a:r>
              <a:rPr kumimoji="0" lang="kk-K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сфере естественной монополии, тыс.тенге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64944"/>
              </p:ext>
            </p:extLst>
          </p:nvPr>
        </p:nvGraphicFramePr>
        <p:xfrm>
          <a:off x="262690" y="800808"/>
          <a:ext cx="10285567" cy="4712902"/>
        </p:xfrm>
        <a:graphic>
          <a:graphicData uri="http://schemas.openxmlformats.org/drawingml/2006/table">
            <a:tbl>
              <a:tblPr firstRow="1" firstCol="1" bandRow="1"/>
              <a:tblGrid>
                <a:gridCol w="3345924">
                  <a:extLst>
                    <a:ext uri="{9D8B030D-6E8A-4147-A177-3AD203B41FA5}">
                      <a16:colId xmlns:a16="http://schemas.microsoft.com/office/drawing/2014/main" val="128381478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46676717"/>
                    </a:ext>
                  </a:extLst>
                </a:gridCol>
                <a:gridCol w="1053496">
                  <a:extLst>
                    <a:ext uri="{9D8B030D-6E8A-4147-A177-3AD203B41FA5}">
                      <a16:colId xmlns:a16="http://schemas.microsoft.com/office/drawing/2014/main" val="1221624218"/>
                    </a:ext>
                  </a:extLst>
                </a:gridCol>
                <a:gridCol w="799797">
                  <a:extLst>
                    <a:ext uri="{9D8B030D-6E8A-4147-A177-3AD203B41FA5}">
                      <a16:colId xmlns:a16="http://schemas.microsoft.com/office/drawing/2014/main" val="1137449487"/>
                    </a:ext>
                  </a:extLst>
                </a:gridCol>
                <a:gridCol w="3976007">
                  <a:extLst>
                    <a:ext uri="{9D8B030D-6E8A-4147-A177-3AD203B41FA5}">
                      <a16:colId xmlns:a16="http://schemas.microsoft.com/office/drawing/2014/main" val="3537324900"/>
                    </a:ext>
                  </a:extLst>
                </a:gridCol>
              </a:tblGrid>
              <a:tr h="172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2023г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2024г</a:t>
                      </a:r>
                      <a:endParaRPr lang="ru-RU" sz="1000" b="1" dirty="0">
                        <a:solidFill>
                          <a:srgbClr val="99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5259"/>
                  </a:ext>
                </a:extLst>
              </a:tr>
              <a:tr h="17285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 всего: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73 011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80 382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773236"/>
                  </a:ext>
                </a:extLst>
              </a:tr>
              <a:tr h="17285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15 769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17 471,8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и объемов.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254355"/>
                  </a:ext>
                </a:extLst>
              </a:tr>
              <a:tr h="285851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30 578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30 760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тарифа, небольшое снижение объемов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661142"/>
                  </a:ext>
                </a:extLst>
              </a:tr>
              <a:tr h="31858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по распределительным сетям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15 165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16 808,9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объема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514357"/>
                  </a:ext>
                </a:extLst>
              </a:tr>
              <a:tr h="345711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по распределительным сетям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6 632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9 317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объема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435610"/>
                  </a:ext>
                </a:extLst>
              </a:tr>
              <a:tr h="17285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4 867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6 024,4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объема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234965"/>
                  </a:ext>
                </a:extLst>
              </a:tr>
              <a:tr h="17285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306 409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139 530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718657"/>
                  </a:ext>
                </a:extLst>
              </a:tr>
              <a:tr h="190181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115 822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16 135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-86%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Расторжение договора с ТОО «ENERGY SERVICE-PVL» и возврат цехов Электроснабжения и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Паровоздухоснабжения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оргструктуру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ТОО "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ПНХЗ«. Необходима корректировка УТС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016240"/>
                  </a:ext>
                </a:extLst>
              </a:tr>
              <a:tr h="328934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135 862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57 026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-58%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315424"/>
                  </a:ext>
                </a:extLst>
              </a:tr>
              <a:tr h="221672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по распределительным сетям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28 853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33 031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14,5%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стоимости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3014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по распределительным сетям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16 475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20 919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стоимости услуг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5140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9 397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12 419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32,2%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стоимости услуг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123542"/>
                  </a:ext>
                </a:extLst>
              </a:tr>
              <a:tr h="17285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- 233 398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-59 148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-74 4%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586010"/>
                  </a:ext>
                </a:extLst>
              </a:tr>
              <a:tr h="23737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- 100 053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1 337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- 101%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Расторжение договора с ТОО «ENERGY SERVICE-PVL» и возврат цехов Электроснабжения и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Паровоздухоснабжения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оргструктуру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ТОО "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ПНХЗ«. Необходима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корректировка УТС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302658"/>
                  </a:ext>
                </a:extLst>
              </a:tr>
              <a:tr h="201252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- 105 284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- 26 266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-75%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091005"/>
                  </a:ext>
                </a:extLst>
              </a:tr>
              <a:tr h="21482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по распределительным сетям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13 688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-16 222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стоимости услуг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287072"/>
                  </a:ext>
                </a:extLst>
              </a:tr>
              <a:tr h="204910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по распределительным сетям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- 9 843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-11 602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стоимости услуг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437047"/>
                  </a:ext>
                </a:extLst>
              </a:tr>
              <a:tr h="25726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- 4 530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- 6 394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стоимости услуг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8926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87713" y="1617663"/>
            <a:ext cx="1079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1171" y="892099"/>
            <a:ext cx="82816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объемам регулируемых услуг ТОО «ПНХЗ» за 1полугодие 2024 года.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30978"/>
              </p:ext>
            </p:extLst>
          </p:nvPr>
        </p:nvGraphicFramePr>
        <p:xfrm>
          <a:off x="803080" y="1294868"/>
          <a:ext cx="9255320" cy="3432051"/>
        </p:xfrm>
        <a:graphic>
          <a:graphicData uri="http://schemas.openxmlformats.org/drawingml/2006/table">
            <a:tbl>
              <a:tblPr/>
              <a:tblGrid>
                <a:gridCol w="2754608">
                  <a:extLst>
                    <a:ext uri="{9D8B030D-6E8A-4147-A177-3AD203B41FA5}">
                      <a16:colId xmlns:a16="http://schemas.microsoft.com/office/drawing/2014/main" val="304618363"/>
                    </a:ext>
                  </a:extLst>
                </a:gridCol>
                <a:gridCol w="1012236">
                  <a:extLst>
                    <a:ext uri="{9D8B030D-6E8A-4147-A177-3AD203B41FA5}">
                      <a16:colId xmlns:a16="http://schemas.microsoft.com/office/drawing/2014/main" val="3291579119"/>
                    </a:ext>
                  </a:extLst>
                </a:gridCol>
                <a:gridCol w="1344117">
                  <a:extLst>
                    <a:ext uri="{9D8B030D-6E8A-4147-A177-3AD203B41FA5}">
                      <a16:colId xmlns:a16="http://schemas.microsoft.com/office/drawing/2014/main" val="2151800876"/>
                    </a:ext>
                  </a:extLst>
                </a:gridCol>
                <a:gridCol w="1227958">
                  <a:extLst>
                    <a:ext uri="{9D8B030D-6E8A-4147-A177-3AD203B41FA5}">
                      <a16:colId xmlns:a16="http://schemas.microsoft.com/office/drawing/2014/main" val="1255788923"/>
                    </a:ext>
                  </a:extLst>
                </a:gridCol>
                <a:gridCol w="1460275">
                  <a:extLst>
                    <a:ext uri="{9D8B030D-6E8A-4147-A177-3AD203B41FA5}">
                      <a16:colId xmlns:a16="http://schemas.microsoft.com/office/drawing/2014/main" val="742833345"/>
                    </a:ext>
                  </a:extLst>
                </a:gridCol>
                <a:gridCol w="1456126">
                  <a:extLst>
                    <a:ext uri="{9D8B030D-6E8A-4147-A177-3AD203B41FA5}">
                      <a16:colId xmlns:a16="http://schemas.microsoft.com/office/drawing/2014/main" val="4080666606"/>
                    </a:ext>
                  </a:extLst>
                </a:gridCol>
              </a:tblGrid>
              <a:tr h="1723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229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85611"/>
                  </a:ext>
                </a:extLst>
              </a:tr>
              <a:tr h="308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 собственные нужды ТОО «ПНХЗ»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 </a:t>
                      </a:r>
                      <a:r>
                        <a:rPr lang="ru-RU" sz="1200" b="1" i="0" u="none" strike="noStrike" dirty="0" err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субпотребителей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039052"/>
                  </a:ext>
                </a:extLst>
              </a:tr>
              <a:tr h="463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натуральных показателях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объеме, 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натуральных показателях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объеме, 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9361"/>
                  </a:ext>
                </a:extLst>
              </a:tr>
              <a:tr h="6815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200" b="0" i="0" u="none" strike="noStrike" baseline="300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152 086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79 795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52,5%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72 231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47,5%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00863"/>
                  </a:ext>
                </a:extLst>
              </a:tr>
              <a:tr h="517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246 839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164 635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82 204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33,3%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380118"/>
                  </a:ext>
                </a:extLst>
              </a:tr>
              <a:tr h="3133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Отвод сточных вод, м</a:t>
                      </a:r>
                      <a:r>
                        <a:rPr lang="ru-RU" sz="1200" b="0" i="0" u="none" strike="noStrike" baseline="300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2 528 035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2 480 509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98,1%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47 526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888291"/>
                  </a:ext>
                </a:extLst>
              </a:tr>
              <a:tr h="493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Передача и распределение электрической энергии,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тыс.кВтч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275 409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233 713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84,9%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41 696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15,1%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02943"/>
                  </a:ext>
                </a:extLst>
              </a:tr>
              <a:tr h="399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549 904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390 300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159 604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513276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215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2349</TotalTime>
  <Words>2705</Words>
  <Application>Microsoft Office PowerPoint</Application>
  <PresentationFormat>Произвольный</PresentationFormat>
  <Paragraphs>610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Калиева Зарина Ерболатовна</cp:lastModifiedBy>
  <cp:revision>145</cp:revision>
  <dcterms:created xsi:type="dcterms:W3CDTF">2023-04-21T06:34:07Z</dcterms:created>
  <dcterms:modified xsi:type="dcterms:W3CDTF">2024-07-15T04:18:26Z</dcterms:modified>
</cp:coreProperties>
</file>