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1" r:id="rId14"/>
    <p:sldId id="272" r:id="rId15"/>
    <p:sldId id="269" r:id="rId16"/>
    <p:sldId id="270" r:id="rId17"/>
  </p:sldIdLst>
  <p:sldSz cx="10799763" cy="60769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14" userDrawn="1">
          <p15:clr>
            <a:srgbClr val="A4A3A4"/>
          </p15:clr>
        </p15:guide>
        <p15:guide id="2" pos="340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2674" autoAdjust="0"/>
  </p:normalViewPr>
  <p:slideViewPr>
    <p:cSldViewPr snapToGrid="0" showGuides="1">
      <p:cViewPr varScale="1">
        <p:scale>
          <a:sx n="120" d="100"/>
          <a:sy n="120" d="100"/>
        </p:scale>
        <p:origin x="582" y="102"/>
      </p:cViewPr>
      <p:guideLst>
        <p:guide orient="horz" pos="1914"/>
        <p:guide pos="340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3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20"/>
      <c:rotY val="3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1701118441275957"/>
          <c:y val="4.4852177240907377E-2"/>
          <c:w val="0.57415738573218789"/>
          <c:h val="0.6049349147812219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'сравнение пл об и факт '!$D$21</c:f>
              <c:strCache>
                <c:ptCount val="1"/>
                <c:pt idx="0">
                  <c:v>Плановый объем в УТС, Гкал</c:v>
                </c:pt>
              </c:strCache>
            </c:strRef>
          </c:tx>
          <c:invertIfNegative val="0"/>
          <c:cat>
            <c:strRef>
              <c:f>'сравнение пл об и факт '!$C$22:$C$26</c:f>
              <c:strCache>
                <c:ptCount val="5"/>
                <c:pt idx="0">
                  <c:v>ТОО "Ертыс сервис"</c:v>
                </c:pt>
                <c:pt idx="1">
                  <c:v>ТОО «Компания Нефтехим LTD»</c:v>
                </c:pt>
                <c:pt idx="2">
                  <c:v>ТОО "Гелиос"</c:v>
                </c:pt>
                <c:pt idx="3">
                  <c:v>ТОО "NFC Kazakhstan"</c:v>
                </c:pt>
                <c:pt idx="4">
                  <c:v>ТОО "Эр Ликид Мунай Тех Газы"</c:v>
                </c:pt>
              </c:strCache>
            </c:strRef>
          </c:cat>
          <c:val>
            <c:numRef>
              <c:f>'сравнение пл об и факт '!$D$22:$D$26</c:f>
              <c:numCache>
                <c:formatCode>#,##0</c:formatCode>
                <c:ptCount val="5"/>
                <c:pt idx="0">
                  <c:v>103923</c:v>
                </c:pt>
                <c:pt idx="1">
                  <c:v>162557</c:v>
                </c:pt>
                <c:pt idx="2" formatCode="#\ ##0.0">
                  <c:v>19.5</c:v>
                </c:pt>
                <c:pt idx="3">
                  <c:v>7000</c:v>
                </c:pt>
                <c:pt idx="4">
                  <c:v>61677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64-48DB-AE7E-CFF54647471F}"/>
            </c:ext>
          </c:extLst>
        </c:ser>
        <c:ser>
          <c:idx val="1"/>
          <c:order val="1"/>
          <c:tx>
            <c:strRef>
              <c:f>'сравнение пл об и факт '!$E$21</c:f>
              <c:strCache>
                <c:ptCount val="1"/>
                <c:pt idx="0">
                  <c:v>Фактический объем, Гкал</c:v>
                </c:pt>
              </c:strCache>
            </c:strRef>
          </c:tx>
          <c:invertIfNegative val="0"/>
          <c:cat>
            <c:strRef>
              <c:f>'сравнение пл об и факт '!$C$22:$C$26</c:f>
              <c:strCache>
                <c:ptCount val="5"/>
                <c:pt idx="0">
                  <c:v>ТОО "Ертыс сервис"</c:v>
                </c:pt>
                <c:pt idx="1">
                  <c:v>ТОО «Компания Нефтехим LTD»</c:v>
                </c:pt>
                <c:pt idx="2">
                  <c:v>ТОО "Гелиос"</c:v>
                </c:pt>
                <c:pt idx="3">
                  <c:v>ТОО "NFC Kazakhstan"</c:v>
                </c:pt>
                <c:pt idx="4">
                  <c:v>ТОО "Эр Ликид Мунай Тех Газы"</c:v>
                </c:pt>
              </c:strCache>
            </c:strRef>
          </c:cat>
          <c:val>
            <c:numRef>
              <c:f>'сравнение пл об и факт '!$E$22:$E$26</c:f>
              <c:numCache>
                <c:formatCode>#,##0</c:formatCode>
                <c:ptCount val="5"/>
                <c:pt idx="0">
                  <c:v>45588</c:v>
                </c:pt>
                <c:pt idx="1">
                  <c:v>91506</c:v>
                </c:pt>
                <c:pt idx="2">
                  <c:v>3</c:v>
                </c:pt>
                <c:pt idx="3">
                  <c:v>0</c:v>
                </c:pt>
                <c:pt idx="4">
                  <c:v>22507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464-48DB-AE7E-CFF5464747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4"/>
        <c:gapDepth val="99"/>
        <c:shape val="cylinder"/>
        <c:axId val="65012864"/>
        <c:axId val="65014400"/>
        <c:axId val="0"/>
      </c:bar3DChart>
      <c:catAx>
        <c:axId val="65012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100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5014400"/>
        <c:crosses val="autoZero"/>
        <c:auto val="1"/>
        <c:lblAlgn val="ctr"/>
        <c:lblOffset val="100"/>
        <c:noMultiLvlLbl val="0"/>
      </c:catAx>
      <c:valAx>
        <c:axId val="65014400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501286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8978983877015374"/>
          <c:y val="0.21390079404631418"/>
          <c:w val="0.20720716160479946"/>
          <c:h val="0.24600046513173238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0"/>
      <c:rotY val="20"/>
      <c:depthPercent val="9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909923780968244"/>
          <c:y val="6.9803448317263733E-2"/>
          <c:w val="0.63276833105981933"/>
          <c:h val="0.5607339478231836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'сравнение пл об и факт '!$D$7</c:f>
              <c:strCache>
                <c:ptCount val="1"/>
                <c:pt idx="0">
                  <c:v>Плановый объем в УТС, тыс. кВт</c:v>
                </c:pt>
              </c:strCache>
            </c:strRef>
          </c:tx>
          <c:invertIfNegative val="0"/>
          <c:cat>
            <c:strRef>
              <c:f>'сравнение пл об и факт '!$C$8:$C$11</c:f>
              <c:strCache>
                <c:ptCount val="4"/>
                <c:pt idx="0">
                  <c:v>ТОО «Компания Нефтехим LTD»</c:v>
                </c:pt>
                <c:pt idx="1">
                  <c:v>ТОО "Эр Ликид Мунай Тех Газы"</c:v>
                </c:pt>
                <c:pt idx="2">
                  <c:v>ТОО "Павлодароргсинтез"</c:v>
                </c:pt>
                <c:pt idx="3">
                  <c:v>Прочие </c:v>
                </c:pt>
              </c:strCache>
            </c:strRef>
          </c:cat>
          <c:val>
            <c:numRef>
              <c:f>'сравнение пл об и факт '!$D$8:$D$11</c:f>
              <c:numCache>
                <c:formatCode>#,##0</c:formatCode>
                <c:ptCount val="4"/>
                <c:pt idx="0">
                  <c:v>47701</c:v>
                </c:pt>
                <c:pt idx="1">
                  <c:v>23060</c:v>
                </c:pt>
                <c:pt idx="2">
                  <c:v>16647</c:v>
                </c:pt>
                <c:pt idx="3">
                  <c:v>5624.6000000000058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3A-41E3-9E9E-996B258A5990}"/>
            </c:ext>
          </c:extLst>
        </c:ser>
        <c:ser>
          <c:idx val="1"/>
          <c:order val="1"/>
          <c:tx>
            <c:strRef>
              <c:f>'сравнение пл об и факт '!$E$7</c:f>
              <c:strCache>
                <c:ptCount val="1"/>
                <c:pt idx="0">
                  <c:v>Фактический объем, тыс. кВт</c:v>
                </c:pt>
              </c:strCache>
            </c:strRef>
          </c:tx>
          <c:invertIfNegative val="0"/>
          <c:cat>
            <c:strRef>
              <c:f>'сравнение пл об и факт '!$C$8:$C$11</c:f>
              <c:strCache>
                <c:ptCount val="4"/>
                <c:pt idx="0">
                  <c:v>ТОО «Компания Нефтехим LTD»</c:v>
                </c:pt>
                <c:pt idx="1">
                  <c:v>ТОО "Эр Ликид Мунай Тех Газы"</c:v>
                </c:pt>
                <c:pt idx="2">
                  <c:v>ТОО "Павлодароргсинтез"</c:v>
                </c:pt>
                <c:pt idx="3">
                  <c:v>Прочие </c:v>
                </c:pt>
              </c:strCache>
            </c:strRef>
          </c:cat>
          <c:val>
            <c:numRef>
              <c:f>'сравнение пл об и факт '!$E$8:$E$11</c:f>
              <c:numCache>
                <c:formatCode>#,##0</c:formatCode>
                <c:ptCount val="4"/>
                <c:pt idx="0">
                  <c:v>21709.971000000001</c:v>
                </c:pt>
                <c:pt idx="1">
                  <c:v>11636.246999999999</c:v>
                </c:pt>
                <c:pt idx="2">
                  <c:v>7134.6729999999998</c:v>
                </c:pt>
                <c:pt idx="3" formatCode="#\ ##0.0">
                  <c:v>1215.4090000000024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F3A-41E3-9E9E-996B258A59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cylinder"/>
        <c:axId val="64789120"/>
        <c:axId val="64790912"/>
        <c:axId val="0"/>
      </c:bar3DChart>
      <c:catAx>
        <c:axId val="64789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5400000" vert="horz"/>
          <a:lstStyle/>
          <a:p>
            <a:pPr>
              <a:defRPr sz="800" kern="10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4790912"/>
        <c:crosses val="autoZero"/>
        <c:auto val="1"/>
        <c:lblAlgn val="ctr"/>
        <c:lblOffset val="100"/>
        <c:noMultiLvlLbl val="0"/>
      </c:catAx>
      <c:valAx>
        <c:axId val="64790912"/>
        <c:scaling>
          <c:orientation val="minMax"/>
        </c:scaling>
        <c:delete val="0"/>
        <c:axPos val="l"/>
        <c:majorGridlines/>
        <c:numFmt formatCode="#,##0" sourceLinked="1"/>
        <c:majorTickMark val="none"/>
        <c:minorTickMark val="none"/>
        <c:tickLblPos val="nextTo"/>
        <c:spPr>
          <a:ln w="9525">
            <a:noFill/>
          </a:ln>
        </c:spPr>
        <c:crossAx val="6478912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8879060728096062"/>
          <c:y val="0.24763865710815997"/>
          <c:w val="0.17888978381519152"/>
          <c:h val="0.24231096486073594"/>
        </c:manualLayout>
      </c:layout>
      <c:overlay val="0"/>
    </c:legend>
    <c:plotVisOnly val="1"/>
    <c:dispBlanksAs val="gap"/>
    <c:showDLblsOverMax val="0"/>
  </c:chart>
  <c:spPr>
    <a:scene3d>
      <a:camera prst="orthographicFront"/>
      <a:lightRig rig="threePt" dir="t"/>
    </a:scene3d>
    <a:sp3d>
      <a:bevelT w="0" h="0"/>
    </a:sp3d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>
              <a:defRPr sz="1200" baseline="0"/>
            </a:pPr>
            <a:r>
              <a:rPr lang="ru-RU" sz="1100" baseline="0"/>
              <a:t>Структура потребления услуг по передаче и распределению электроэнергии</a:t>
            </a:r>
          </a:p>
        </c:rich>
      </c:tx>
      <c:layout>
        <c:manualLayout>
          <c:xMode val="edge"/>
          <c:yMode val="edge"/>
          <c:x val="0.17128732531680241"/>
          <c:y val="1.3888787157419298E-2"/>
        </c:manualLayout>
      </c:layout>
      <c:overlay val="0"/>
    </c:title>
    <c:autoTitleDeleted val="0"/>
    <c:view3D>
      <c:rotX val="30"/>
      <c:hPercent val="100"/>
      <c:rotY val="80"/>
      <c:depthPercent val="10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7883240495386029E-2"/>
          <c:y val="0.38929255936031282"/>
          <c:w val="0.70694439190073444"/>
          <c:h val="0.58420557895379355"/>
        </c:manualLayout>
      </c:layout>
      <c:pie3DChart>
        <c:varyColors val="1"/>
        <c:ser>
          <c:idx val="0"/>
          <c:order val="0"/>
          <c:explosion val="27"/>
          <c:dPt>
            <c:idx val="0"/>
            <c:bubble3D val="0"/>
            <c:explosion val="29"/>
            <c:spPr>
              <a:solidFill>
                <a:schemeClr val="accent5">
                  <a:lumMod val="40000"/>
                  <a:lumOff val="60000"/>
                </a:schemeClr>
              </a:solidFill>
              <a:effectLst>
                <a:outerShdw blurRad="50800" dist="50800" dir="5400000" algn="ctr" rotWithShape="0">
                  <a:schemeClr val="accent5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F3D5-4008-B6E9-B16E404B0BF8}"/>
              </c:ext>
            </c:extLst>
          </c:dPt>
          <c:dLbls>
            <c:dLbl>
              <c:idx val="0"/>
              <c:layout/>
              <c:numFmt formatCode="0.0%" sourceLinked="0"/>
              <c:spPr/>
              <c:txPr>
                <a:bodyPr/>
                <a:lstStyle/>
                <a:p>
                  <a:pPr lvl="2" algn="ctr" rtl="0">
                    <a:defRPr sz="1000" b="0" i="0" u="none" strike="noStrike" kern="1200" baseline="0">
                      <a:solidFill>
                        <a:sysClr val="windowText" lastClr="000000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3D5-4008-B6E9-B16E404B0BF8}"/>
                </c:ext>
              </c:extLst>
            </c:dLbl>
            <c:dLbl>
              <c:idx val="1"/>
              <c:layout>
                <c:manualLayout>
                  <c:x val="0.10649136155469684"/>
                  <c:y val="-2.406094941195665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396688723299802"/>
                      <c:h val="0.221826256360136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F3D5-4008-B6E9-B16E404B0BF8}"/>
                </c:ext>
              </c:extLst>
            </c:dLbl>
            <c:dLbl>
              <c:idx val="2"/>
              <c:layout>
                <c:manualLayout>
                  <c:x val="-0.10229883205741118"/>
                  <c:y val="-0.1202515018955963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813788792870158"/>
                      <c:h val="0.1451851851851851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3D5-4008-B6E9-B16E404B0BF8}"/>
                </c:ext>
              </c:extLst>
            </c:dLbl>
            <c:dLbl>
              <c:idx val="3"/>
              <c:layout>
                <c:manualLayout>
                  <c:x val="6.7553612534417115E-4"/>
                  <c:y val="-0.1950296079359790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124133745292108"/>
                      <c:h val="0.1455085374907201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F3D5-4008-B6E9-B16E404B0BF8}"/>
                </c:ext>
              </c:extLst>
            </c:dLbl>
            <c:dLbl>
              <c:idx val="4"/>
              <c:layout>
                <c:manualLayout>
                  <c:x val="8.2876987441942718E-2"/>
                  <c:y val="-5.712125984251963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3D5-4008-B6E9-B16E404B0BF8}"/>
                </c:ext>
              </c:extLst>
            </c:dLbl>
            <c:dLbl>
              <c:idx val="5"/>
              <c:layout>
                <c:manualLayout>
                  <c:x val="0.15567849476359946"/>
                  <c:y val="4.428906386701662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3D5-4008-B6E9-B16E404B0BF8}"/>
                </c:ext>
              </c:extLst>
            </c:dLbl>
            <c:dLbl>
              <c:idx val="6"/>
              <c:layout>
                <c:manualLayout>
                  <c:x val="9.8265164582285347E-2"/>
                  <c:y val="0.1386488492947290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3D5-4008-B6E9-B16E404B0BF8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'структура потребителей'!$C$9:$C$12</c:f>
              <c:strCache>
                <c:ptCount val="4"/>
                <c:pt idx="0">
                  <c:v>ТОО «Компания Нефтехим LTD»</c:v>
                </c:pt>
                <c:pt idx="1">
                  <c:v>ТОО "Эр Ликид Мунай Тех Газы"</c:v>
                </c:pt>
                <c:pt idx="2">
                  <c:v>ТОО "Павлодароргсинтез"</c:v>
                </c:pt>
                <c:pt idx="3">
                  <c:v>Прочие </c:v>
                </c:pt>
              </c:strCache>
            </c:strRef>
          </c:cat>
          <c:val>
            <c:numRef>
              <c:f>'структура потребителей'!$E$9:$E$12</c:f>
              <c:numCache>
                <c:formatCode>0.0%</c:formatCode>
                <c:ptCount val="4"/>
                <c:pt idx="0">
                  <c:v>0.52066916653753859</c:v>
                </c:pt>
                <c:pt idx="1">
                  <c:v>0.27907153939150509</c:v>
                </c:pt>
                <c:pt idx="2">
                  <c:v>0.17111051159063637</c:v>
                </c:pt>
                <c:pt idx="3">
                  <c:v>2.9148782480320039E-2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3D5-4008-B6E9-B16E404B0BF8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baseline="0">
          <a:latin typeface="Times New Roman" pitchFamily="18" charset="0"/>
        </a:defRPr>
      </a:pPr>
      <a:endParaRPr lang="ru-RU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sz="1200"/>
              <a:t>Структура потребления услуги по передаче и распределению тепловой энергии </a:t>
            </a:r>
          </a:p>
        </c:rich>
      </c:tx>
      <c:layout>
        <c:manualLayout>
          <c:xMode val="edge"/>
          <c:yMode val="edge"/>
          <c:x val="0.17914951989026098"/>
          <c:y val="1.282051282051282E-2"/>
        </c:manualLayout>
      </c:layout>
      <c:overlay val="0"/>
    </c:title>
    <c:autoTitleDeleted val="0"/>
    <c:view3D>
      <c:rotX val="40"/>
      <c:rotY val="3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explosion val="6"/>
            <c:extLst>
              <c:ext xmlns:c16="http://schemas.microsoft.com/office/drawing/2014/chart" uri="{C3380CC4-5D6E-409C-BE32-E72D297353CC}">
                <c16:uniqueId val="{00000001-00FD-4383-8CDD-88C315441956}"/>
              </c:ext>
            </c:extLst>
          </c:dPt>
          <c:dPt>
            <c:idx val="1"/>
            <c:bubble3D val="0"/>
            <c:explosion val="8"/>
            <c:extLst>
              <c:ext xmlns:c16="http://schemas.microsoft.com/office/drawing/2014/chart" uri="{C3380CC4-5D6E-409C-BE32-E72D297353CC}">
                <c16:uniqueId val="{00000003-00FD-4383-8CDD-88C315441956}"/>
              </c:ext>
            </c:extLst>
          </c:dPt>
          <c:dPt>
            <c:idx val="2"/>
            <c:bubble3D val="0"/>
            <c:explosion val="8"/>
            <c:extLst>
              <c:ext xmlns:c16="http://schemas.microsoft.com/office/drawing/2014/chart" uri="{C3380CC4-5D6E-409C-BE32-E72D297353CC}">
                <c16:uniqueId val="{00000005-00FD-4383-8CDD-88C315441956}"/>
              </c:ext>
            </c:extLst>
          </c:dPt>
          <c:dLbls>
            <c:dLbl>
              <c:idx val="0"/>
              <c:layout>
                <c:manualLayout>
                  <c:x val="1.6460905349794139E-2"/>
                  <c:y val="-1.0485729586068866E-2"/>
                </c:manualLayout>
              </c:layout>
              <c:tx>
                <c:rich>
                  <a:bodyPr/>
                  <a:lstStyle/>
                  <a:p>
                    <a:pPr>
                      <a:defRPr sz="1000"/>
                    </a:pPr>
                    <a:r>
                      <a:rPr lang="ru-RU" sz="1000" b="0"/>
                      <a:t>ТОО "Ертыс сервис"
41,48%</a:t>
                    </a:r>
                  </a:p>
                </c:rich>
              </c:tx>
              <c:numFmt formatCode="0.00%" sourceLinked="0"/>
              <c:spPr/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0FD-4383-8CDD-88C315441956}"/>
                </c:ext>
              </c:extLst>
            </c:dLbl>
            <c:dLbl>
              <c:idx val="1"/>
              <c:layout>
                <c:manualLayout>
                  <c:x val="3.8408779149519894E-2"/>
                  <c:y val="-6.903270592435391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0FD-4383-8CDD-88C315441956}"/>
                </c:ext>
              </c:extLst>
            </c:dLbl>
            <c:dLbl>
              <c:idx val="2"/>
              <c:layout>
                <c:manualLayout>
                  <c:x val="-8.5048010973936897E-2"/>
                  <c:y val="5.85438029314345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0FD-4383-8CDD-88C315441956}"/>
                </c:ext>
              </c:extLst>
            </c:dLbl>
            <c:dLbl>
              <c:idx val="3"/>
              <c:layout>
                <c:manualLayout>
                  <c:x val="0.15190801767063067"/>
                  <c:y val="-1.803081726853110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00FD-4383-8CDD-88C315441956}"/>
                </c:ext>
              </c:extLst>
            </c:dLbl>
            <c:dLbl>
              <c:idx val="4"/>
              <c:layout>
                <c:manualLayout>
                  <c:x val="0.26471652463195189"/>
                  <c:y val="1.017584069596934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0FD-4383-8CDD-88C315441956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'структура потребителей'!$C$20:$C$23</c:f>
              <c:strCache>
                <c:ptCount val="4"/>
                <c:pt idx="0">
                  <c:v>ТОО «Компания Нефтехим LTD»</c:v>
                </c:pt>
                <c:pt idx="1">
                  <c:v>ТОО "Ертыс сервис"</c:v>
                </c:pt>
                <c:pt idx="2">
                  <c:v>ТОО "Эр Ликид Мунай Тех Газы"</c:v>
                </c:pt>
                <c:pt idx="3">
                  <c:v>ТОО "Гелиос"</c:v>
                </c:pt>
              </c:strCache>
            </c:strRef>
          </c:cat>
          <c:val>
            <c:numRef>
              <c:f>'структура потребителей'!$D$20:$D$23</c:f>
              <c:numCache>
                <c:formatCode>#,##0</c:formatCode>
                <c:ptCount val="4"/>
                <c:pt idx="0">
                  <c:v>91506</c:v>
                </c:pt>
                <c:pt idx="1">
                  <c:v>45588</c:v>
                </c:pt>
                <c:pt idx="2">
                  <c:v>22507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0FD-4383-8CDD-88C315441956}"/>
            </c:ext>
          </c:extLst>
        </c:ser>
        <c:ser>
          <c:idx val="1"/>
          <c:order val="1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'структура потребителей'!$C$20:$C$23</c:f>
              <c:strCache>
                <c:ptCount val="4"/>
                <c:pt idx="0">
                  <c:v>ТОО «Компания Нефтехим LTD»</c:v>
                </c:pt>
                <c:pt idx="1">
                  <c:v>ТОО "Ертыс сервис"</c:v>
                </c:pt>
                <c:pt idx="2">
                  <c:v>ТОО "Эр Ликид Мунай Тех Газы"</c:v>
                </c:pt>
                <c:pt idx="3">
                  <c:v>ТОО "Гелиос"</c:v>
                </c:pt>
              </c:strCache>
            </c:strRef>
          </c:cat>
          <c:val>
            <c:numRef>
              <c:f>'структура потребителей'!$E$20:$E$23</c:f>
              <c:numCache>
                <c:formatCode>0.00%</c:formatCode>
                <c:ptCount val="4"/>
                <c:pt idx="0">
                  <c:v>0.57333149545124185</c:v>
                </c:pt>
                <c:pt idx="1">
                  <c:v>0.28563193904914663</c:v>
                </c:pt>
                <c:pt idx="2">
                  <c:v>0.1410177689782211</c:v>
                </c:pt>
                <c:pt idx="3">
                  <c:v>1.8796521390441341E-5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0FD-4383-8CDD-88C315441956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 algn="ctr" rtl="0">
        <a:defRPr lang="ru-RU" sz="1100" b="1" i="0" u="none" strike="noStrike" kern="1200" baseline="0">
          <a:solidFill>
            <a:sysClr val="windowText" lastClr="000000"/>
          </a:solidFill>
          <a:latin typeface="Times New Roman" pitchFamily="18" charset="0"/>
          <a:ea typeface="+mn-ea"/>
          <a:cs typeface="+mn-cs"/>
        </a:defRPr>
      </a:pPr>
      <a:endParaRPr lang="ru-RU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36A921-6A97-460A-8DAD-314E06FEC635}" type="datetimeFigureOut">
              <a:rPr lang="ru-RU" smtClean="0"/>
              <a:t>15.07.2024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5BD328-4AA1-432D-8010-22CD259ED5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7480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BD328-4AA1-432D-8010-22CD259ED5B1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885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971" y="994538"/>
            <a:ext cx="8099822" cy="2115679"/>
          </a:xfrm>
        </p:spPr>
        <p:txBody>
          <a:bodyPr anchor="b"/>
          <a:lstStyle>
            <a:lvl1pPr algn="ctr">
              <a:defRPr sz="531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1" y="3191806"/>
            <a:ext cx="8099822" cy="1467189"/>
          </a:xfrm>
        </p:spPr>
        <p:txBody>
          <a:bodyPr/>
          <a:lstStyle>
            <a:lvl1pPr marL="0" indent="0" algn="ctr">
              <a:buNone/>
              <a:defRPr sz="2126"/>
            </a:lvl1pPr>
            <a:lvl2pPr marL="404988" indent="0" algn="ctr">
              <a:buNone/>
              <a:defRPr sz="1772"/>
            </a:lvl2pPr>
            <a:lvl3pPr marL="809976" indent="0" algn="ctr">
              <a:buNone/>
              <a:defRPr sz="1594"/>
            </a:lvl3pPr>
            <a:lvl4pPr marL="1214963" indent="0" algn="ctr">
              <a:buNone/>
              <a:defRPr sz="1417"/>
            </a:lvl4pPr>
            <a:lvl5pPr marL="1619951" indent="0" algn="ctr">
              <a:buNone/>
              <a:defRPr sz="1417"/>
            </a:lvl5pPr>
            <a:lvl6pPr marL="2024939" indent="0" algn="ctr">
              <a:buNone/>
              <a:defRPr sz="1417"/>
            </a:lvl6pPr>
            <a:lvl7pPr marL="2429927" indent="0" algn="ctr">
              <a:buNone/>
              <a:defRPr sz="1417"/>
            </a:lvl7pPr>
            <a:lvl8pPr marL="2834914" indent="0" algn="ctr">
              <a:buNone/>
              <a:defRPr sz="1417"/>
            </a:lvl8pPr>
            <a:lvl9pPr marL="3239902" indent="0" algn="ctr">
              <a:buNone/>
              <a:defRPr sz="1417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8B57-DBCE-4887-BCB7-59E14B3F80AB}" type="datetimeFigureOut">
              <a:rPr lang="ru-RU" smtClean="0"/>
              <a:t>15.07.2024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8820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8B57-DBCE-4887-BCB7-59E14B3F80AB}" type="datetimeFigureOut">
              <a:rPr lang="ru-RU" smtClean="0"/>
              <a:t>15.07.2024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1121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80" y="323541"/>
            <a:ext cx="2328699" cy="514993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4" y="323541"/>
            <a:ext cx="6851100" cy="514993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8B57-DBCE-4887-BCB7-59E14B3F80AB}" type="datetimeFigureOut">
              <a:rPr lang="ru-RU" smtClean="0"/>
              <a:t>15.07.2024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5826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8B57-DBCE-4887-BCB7-59E14B3F80AB}" type="datetimeFigureOut">
              <a:rPr lang="ru-RU" smtClean="0"/>
              <a:t>15.07.2024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0350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9" y="1515018"/>
            <a:ext cx="9314796" cy="2527842"/>
          </a:xfrm>
        </p:spPr>
        <p:txBody>
          <a:bodyPr anchor="b"/>
          <a:lstStyle>
            <a:lvl1pPr>
              <a:defRPr sz="531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9" y="4066775"/>
            <a:ext cx="9314796" cy="1329332"/>
          </a:xfrm>
        </p:spPr>
        <p:txBody>
          <a:bodyPr/>
          <a:lstStyle>
            <a:lvl1pPr marL="0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1pPr>
            <a:lvl2pPr marL="404988" indent="0">
              <a:buNone/>
              <a:defRPr sz="1772">
                <a:solidFill>
                  <a:schemeClr val="tx1">
                    <a:tint val="75000"/>
                  </a:schemeClr>
                </a:solidFill>
              </a:defRPr>
            </a:lvl2pPr>
            <a:lvl3pPr marL="809976" indent="0">
              <a:buNone/>
              <a:defRPr sz="1594">
                <a:solidFill>
                  <a:schemeClr val="tx1">
                    <a:tint val="75000"/>
                  </a:schemeClr>
                </a:solidFill>
              </a:defRPr>
            </a:lvl3pPr>
            <a:lvl4pPr marL="1214963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4pPr>
            <a:lvl5pPr marL="1619951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5pPr>
            <a:lvl6pPr marL="2024939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6pPr>
            <a:lvl7pPr marL="242992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7pPr>
            <a:lvl8pPr marL="2834914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8pPr>
            <a:lvl9pPr marL="3239902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8B57-DBCE-4887-BCB7-59E14B3F80AB}" type="datetimeFigureOut">
              <a:rPr lang="ru-RU" smtClean="0"/>
              <a:t>15.07.2024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3522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4" y="1617707"/>
            <a:ext cx="4589899" cy="385576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0" y="1617707"/>
            <a:ext cx="4589899" cy="385576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8B57-DBCE-4887-BCB7-59E14B3F80AB}" type="datetimeFigureOut">
              <a:rPr lang="ru-RU" smtClean="0"/>
              <a:t>15.07.2024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8468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323542"/>
            <a:ext cx="9314796" cy="117459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1" y="1489697"/>
            <a:ext cx="4568806" cy="730078"/>
          </a:xfrm>
        </p:spPr>
        <p:txBody>
          <a:bodyPr anchor="b"/>
          <a:lstStyle>
            <a:lvl1pPr marL="0" indent="0">
              <a:buNone/>
              <a:defRPr sz="2126" b="1"/>
            </a:lvl1pPr>
            <a:lvl2pPr marL="404988" indent="0">
              <a:buNone/>
              <a:defRPr sz="1772" b="1"/>
            </a:lvl2pPr>
            <a:lvl3pPr marL="809976" indent="0">
              <a:buNone/>
              <a:defRPr sz="1594" b="1"/>
            </a:lvl3pPr>
            <a:lvl4pPr marL="1214963" indent="0">
              <a:buNone/>
              <a:defRPr sz="1417" b="1"/>
            </a:lvl4pPr>
            <a:lvl5pPr marL="1619951" indent="0">
              <a:buNone/>
              <a:defRPr sz="1417" b="1"/>
            </a:lvl5pPr>
            <a:lvl6pPr marL="2024939" indent="0">
              <a:buNone/>
              <a:defRPr sz="1417" b="1"/>
            </a:lvl6pPr>
            <a:lvl7pPr marL="2429927" indent="0">
              <a:buNone/>
              <a:defRPr sz="1417" b="1"/>
            </a:lvl7pPr>
            <a:lvl8pPr marL="2834914" indent="0">
              <a:buNone/>
              <a:defRPr sz="1417" b="1"/>
            </a:lvl8pPr>
            <a:lvl9pPr marL="3239902" indent="0">
              <a:buNone/>
              <a:defRPr sz="1417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1" y="2219775"/>
            <a:ext cx="4568806" cy="326495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0" y="1489697"/>
            <a:ext cx="4591306" cy="730078"/>
          </a:xfrm>
        </p:spPr>
        <p:txBody>
          <a:bodyPr anchor="b"/>
          <a:lstStyle>
            <a:lvl1pPr marL="0" indent="0">
              <a:buNone/>
              <a:defRPr sz="2126" b="1"/>
            </a:lvl1pPr>
            <a:lvl2pPr marL="404988" indent="0">
              <a:buNone/>
              <a:defRPr sz="1772" b="1"/>
            </a:lvl2pPr>
            <a:lvl3pPr marL="809976" indent="0">
              <a:buNone/>
              <a:defRPr sz="1594" b="1"/>
            </a:lvl3pPr>
            <a:lvl4pPr marL="1214963" indent="0">
              <a:buNone/>
              <a:defRPr sz="1417" b="1"/>
            </a:lvl4pPr>
            <a:lvl5pPr marL="1619951" indent="0">
              <a:buNone/>
              <a:defRPr sz="1417" b="1"/>
            </a:lvl5pPr>
            <a:lvl6pPr marL="2024939" indent="0">
              <a:buNone/>
              <a:defRPr sz="1417" b="1"/>
            </a:lvl6pPr>
            <a:lvl7pPr marL="2429927" indent="0">
              <a:buNone/>
              <a:defRPr sz="1417" b="1"/>
            </a:lvl7pPr>
            <a:lvl8pPr marL="2834914" indent="0">
              <a:buNone/>
              <a:defRPr sz="1417" b="1"/>
            </a:lvl8pPr>
            <a:lvl9pPr marL="3239902" indent="0">
              <a:buNone/>
              <a:defRPr sz="1417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0" y="2219775"/>
            <a:ext cx="4591306" cy="326495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8B57-DBCE-4887-BCB7-59E14B3F80AB}" type="datetimeFigureOut">
              <a:rPr lang="ru-RU" smtClean="0"/>
              <a:t>15.07.2024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0629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8B57-DBCE-4887-BCB7-59E14B3F80AB}" type="datetimeFigureOut">
              <a:rPr lang="ru-RU" smtClean="0"/>
              <a:t>15.07.2024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7837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8B57-DBCE-4887-BCB7-59E14B3F80AB}" type="datetimeFigureOut">
              <a:rPr lang="ru-RU" smtClean="0"/>
              <a:t>15.07.2024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017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405130"/>
            <a:ext cx="3483204" cy="1417955"/>
          </a:xfrm>
        </p:spPr>
        <p:txBody>
          <a:bodyPr anchor="b"/>
          <a:lstStyle>
            <a:lvl1pPr>
              <a:defRPr sz="283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874969"/>
            <a:ext cx="5467380" cy="4318573"/>
          </a:xfrm>
        </p:spPr>
        <p:txBody>
          <a:bodyPr/>
          <a:lstStyle>
            <a:lvl1pPr>
              <a:defRPr sz="2835"/>
            </a:lvl1pPr>
            <a:lvl2pPr>
              <a:defRPr sz="2480"/>
            </a:lvl2pPr>
            <a:lvl3pPr>
              <a:defRPr sz="2126"/>
            </a:lvl3pPr>
            <a:lvl4pPr>
              <a:defRPr sz="1772"/>
            </a:lvl4pPr>
            <a:lvl5pPr>
              <a:defRPr sz="1772"/>
            </a:lvl5pPr>
            <a:lvl6pPr>
              <a:defRPr sz="1772"/>
            </a:lvl6pPr>
            <a:lvl7pPr>
              <a:defRPr sz="1772"/>
            </a:lvl7pPr>
            <a:lvl8pPr>
              <a:defRPr sz="1772"/>
            </a:lvl8pPr>
            <a:lvl9pPr>
              <a:defRPr sz="1772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823085"/>
            <a:ext cx="3483204" cy="3377490"/>
          </a:xfrm>
        </p:spPr>
        <p:txBody>
          <a:bodyPr/>
          <a:lstStyle>
            <a:lvl1pPr marL="0" indent="0">
              <a:buNone/>
              <a:defRPr sz="1417"/>
            </a:lvl1pPr>
            <a:lvl2pPr marL="404988" indent="0">
              <a:buNone/>
              <a:defRPr sz="1240"/>
            </a:lvl2pPr>
            <a:lvl3pPr marL="809976" indent="0">
              <a:buNone/>
              <a:defRPr sz="1063"/>
            </a:lvl3pPr>
            <a:lvl4pPr marL="1214963" indent="0">
              <a:buNone/>
              <a:defRPr sz="886"/>
            </a:lvl4pPr>
            <a:lvl5pPr marL="1619951" indent="0">
              <a:buNone/>
              <a:defRPr sz="886"/>
            </a:lvl5pPr>
            <a:lvl6pPr marL="2024939" indent="0">
              <a:buNone/>
              <a:defRPr sz="886"/>
            </a:lvl6pPr>
            <a:lvl7pPr marL="2429927" indent="0">
              <a:buNone/>
              <a:defRPr sz="886"/>
            </a:lvl7pPr>
            <a:lvl8pPr marL="2834914" indent="0">
              <a:buNone/>
              <a:defRPr sz="886"/>
            </a:lvl8pPr>
            <a:lvl9pPr marL="3239902" indent="0">
              <a:buNone/>
              <a:defRPr sz="886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8B57-DBCE-4887-BCB7-59E14B3F80AB}" type="datetimeFigureOut">
              <a:rPr lang="ru-RU" smtClean="0"/>
              <a:t>15.07.2024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210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405130"/>
            <a:ext cx="3483204" cy="1417955"/>
          </a:xfrm>
        </p:spPr>
        <p:txBody>
          <a:bodyPr anchor="b"/>
          <a:lstStyle>
            <a:lvl1pPr>
              <a:defRPr sz="283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874969"/>
            <a:ext cx="5467380" cy="4318573"/>
          </a:xfrm>
        </p:spPr>
        <p:txBody>
          <a:bodyPr anchor="t"/>
          <a:lstStyle>
            <a:lvl1pPr marL="0" indent="0">
              <a:buNone/>
              <a:defRPr sz="2835"/>
            </a:lvl1pPr>
            <a:lvl2pPr marL="404988" indent="0">
              <a:buNone/>
              <a:defRPr sz="2480"/>
            </a:lvl2pPr>
            <a:lvl3pPr marL="809976" indent="0">
              <a:buNone/>
              <a:defRPr sz="2126"/>
            </a:lvl3pPr>
            <a:lvl4pPr marL="1214963" indent="0">
              <a:buNone/>
              <a:defRPr sz="1772"/>
            </a:lvl4pPr>
            <a:lvl5pPr marL="1619951" indent="0">
              <a:buNone/>
              <a:defRPr sz="1772"/>
            </a:lvl5pPr>
            <a:lvl6pPr marL="2024939" indent="0">
              <a:buNone/>
              <a:defRPr sz="1772"/>
            </a:lvl6pPr>
            <a:lvl7pPr marL="2429927" indent="0">
              <a:buNone/>
              <a:defRPr sz="1772"/>
            </a:lvl7pPr>
            <a:lvl8pPr marL="2834914" indent="0">
              <a:buNone/>
              <a:defRPr sz="1772"/>
            </a:lvl8pPr>
            <a:lvl9pPr marL="3239902" indent="0">
              <a:buNone/>
              <a:defRPr sz="1772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823085"/>
            <a:ext cx="3483204" cy="3377490"/>
          </a:xfrm>
        </p:spPr>
        <p:txBody>
          <a:bodyPr/>
          <a:lstStyle>
            <a:lvl1pPr marL="0" indent="0">
              <a:buNone/>
              <a:defRPr sz="1417"/>
            </a:lvl1pPr>
            <a:lvl2pPr marL="404988" indent="0">
              <a:buNone/>
              <a:defRPr sz="1240"/>
            </a:lvl2pPr>
            <a:lvl3pPr marL="809976" indent="0">
              <a:buNone/>
              <a:defRPr sz="1063"/>
            </a:lvl3pPr>
            <a:lvl4pPr marL="1214963" indent="0">
              <a:buNone/>
              <a:defRPr sz="886"/>
            </a:lvl4pPr>
            <a:lvl5pPr marL="1619951" indent="0">
              <a:buNone/>
              <a:defRPr sz="886"/>
            </a:lvl5pPr>
            <a:lvl6pPr marL="2024939" indent="0">
              <a:buNone/>
              <a:defRPr sz="886"/>
            </a:lvl6pPr>
            <a:lvl7pPr marL="2429927" indent="0">
              <a:buNone/>
              <a:defRPr sz="886"/>
            </a:lvl7pPr>
            <a:lvl8pPr marL="2834914" indent="0">
              <a:buNone/>
              <a:defRPr sz="886"/>
            </a:lvl8pPr>
            <a:lvl9pPr marL="3239902" indent="0">
              <a:buNone/>
              <a:defRPr sz="886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8B57-DBCE-4887-BCB7-59E14B3F80AB}" type="datetimeFigureOut">
              <a:rPr lang="ru-RU" smtClean="0"/>
              <a:t>15.07.2024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9782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4" y="323542"/>
            <a:ext cx="9314796" cy="11745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4" y="1617707"/>
            <a:ext cx="9314796" cy="38557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4" y="5632433"/>
            <a:ext cx="2429947" cy="323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28B57-DBCE-4887-BCB7-59E14B3F80AB}" type="datetimeFigureOut">
              <a:rPr lang="ru-RU" smtClean="0"/>
              <a:t>15.07.2024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2" y="5632433"/>
            <a:ext cx="3644920" cy="323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5632433"/>
            <a:ext cx="2429947" cy="323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967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809976" rtl="0" eaLnBrk="1" latinLnBrk="0" hangingPunct="1">
        <a:lnSpc>
          <a:spcPct val="90000"/>
        </a:lnSpc>
        <a:spcBef>
          <a:spcPct val="0"/>
        </a:spcBef>
        <a:buNone/>
        <a:defRPr sz="38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2494" indent="-202494" algn="l" defTabSz="809976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sz="2480" kern="1200">
          <a:solidFill>
            <a:schemeClr val="tx1"/>
          </a:solidFill>
          <a:latin typeface="+mn-lt"/>
          <a:ea typeface="+mn-ea"/>
          <a:cs typeface="+mn-cs"/>
        </a:defRPr>
      </a:lvl1pPr>
      <a:lvl2pPr marL="607482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2pPr>
      <a:lvl3pPr marL="1012469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3pPr>
      <a:lvl4pPr marL="1417457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4pPr>
      <a:lvl5pPr marL="1822445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5pPr>
      <a:lvl6pPr marL="2227433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6pPr>
      <a:lvl7pPr marL="2632420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7pPr>
      <a:lvl8pPr marL="3037408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8pPr>
      <a:lvl9pPr marL="3442396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1pPr>
      <a:lvl2pPr marL="404988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2pPr>
      <a:lvl3pPr marL="809976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3pPr>
      <a:lvl4pPr marL="1214963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4pPr>
      <a:lvl5pPr marL="1619951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5pPr>
      <a:lvl6pPr marL="2024939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6pPr>
      <a:lvl7pPr marL="2429927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7pPr>
      <a:lvl8pPr marL="2834914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8pPr>
      <a:lvl9pPr marL="3239902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3804" y="1404556"/>
            <a:ext cx="7498730" cy="963251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230244" y="2259980"/>
            <a:ext cx="646770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</a:rPr>
              <a:t>ТОО «Павлодарский нефтехимический завод», как субъекта естественных монополий по услугам передачи тепловой и электрической энергии и коммунальных услуг</a:t>
            </a:r>
            <a:r>
              <a:rPr kumimoji="0" lang="ru-RU" sz="2400" b="0" i="0" u="none" strike="noStrike" kern="0" cap="none" spc="0" normalizeH="0" noProof="0" dirty="0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</a:rPr>
              <a:t> </a:t>
            </a:r>
            <a:endParaRPr kumimoji="0" lang="en-US" sz="2400" b="0" i="0" u="none" strike="noStrike" kern="0" cap="none" spc="0" normalizeH="0" noProof="0" dirty="0" smtClean="0">
              <a:ln>
                <a:noFill/>
              </a:ln>
              <a:solidFill>
                <a:srgbClr val="006CB5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</a:rPr>
              <a:t>за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</a:rPr>
              <a:t>1 </a:t>
            </a: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</a:rPr>
              <a:t>полугодие 2024 года. 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006CB5"/>
              </a:solidFill>
              <a:effectLst/>
              <a:uLnTx/>
              <a:uFillTx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689" y="118525"/>
            <a:ext cx="2650690" cy="700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953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14400" y="850188"/>
            <a:ext cx="886893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  <a:ea typeface="+mj-ea"/>
                <a:cs typeface="+mj-cs"/>
              </a:rPr>
              <a:t>Информация об объемах оказанных услуг ТОО "ПНХЗ" за отчетный период</a:t>
            </a:r>
            <a:endParaRPr kumimoji="0" lang="ru-RU" sz="20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7493296"/>
              </p:ext>
            </p:extLst>
          </p:nvPr>
        </p:nvGraphicFramePr>
        <p:xfrm>
          <a:off x="967154" y="1311964"/>
          <a:ext cx="8889025" cy="3059374"/>
        </p:xfrm>
        <a:graphic>
          <a:graphicData uri="http://schemas.openxmlformats.org/drawingml/2006/table">
            <a:tbl>
              <a:tblPr/>
              <a:tblGrid>
                <a:gridCol w="3703230">
                  <a:extLst>
                    <a:ext uri="{9D8B030D-6E8A-4147-A177-3AD203B41FA5}">
                      <a16:colId xmlns:a16="http://schemas.microsoft.com/office/drawing/2014/main" val="2087461804"/>
                    </a:ext>
                  </a:extLst>
                </a:gridCol>
                <a:gridCol w="1642952">
                  <a:extLst>
                    <a:ext uri="{9D8B030D-6E8A-4147-A177-3AD203B41FA5}">
                      <a16:colId xmlns:a16="http://schemas.microsoft.com/office/drawing/2014/main" val="1040922482"/>
                    </a:ext>
                  </a:extLst>
                </a:gridCol>
                <a:gridCol w="1773141">
                  <a:extLst>
                    <a:ext uri="{9D8B030D-6E8A-4147-A177-3AD203B41FA5}">
                      <a16:colId xmlns:a16="http://schemas.microsoft.com/office/drawing/2014/main" val="3835729181"/>
                    </a:ext>
                  </a:extLst>
                </a:gridCol>
                <a:gridCol w="1769702">
                  <a:extLst>
                    <a:ext uri="{9D8B030D-6E8A-4147-A177-3AD203B41FA5}">
                      <a16:colId xmlns:a16="http://schemas.microsoft.com/office/drawing/2014/main" val="2217664117"/>
                    </a:ext>
                  </a:extLst>
                </a:gridCol>
              </a:tblGrid>
              <a:tr h="2024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Объем оказываемых услуг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1 полугодие </a:t>
                      </a:r>
                    </a:p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2023 года</a:t>
                      </a:r>
                      <a:endParaRPr lang="ru-RU" sz="1400" b="1" i="0" u="none" strike="noStrike" dirty="0">
                        <a:solidFill>
                          <a:srgbClr val="9933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1 полугодие </a:t>
                      </a:r>
                    </a:p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2024 года</a:t>
                      </a:r>
                      <a:endParaRPr lang="ru-RU" sz="1400" b="1" i="0" u="none" strike="noStrike" dirty="0">
                        <a:solidFill>
                          <a:srgbClr val="9933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отклонение,%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9478686"/>
                  </a:ext>
                </a:extLst>
              </a:tr>
              <a:tr h="54839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Arial" panose="020B0604020202020204" pitchFamily="34" charset="0"/>
                        </a:rPr>
                        <a:t> Подача хозяйственно-питьевой воды по распределительным сетям, м</a:t>
                      </a:r>
                      <a:r>
                        <a:rPr lang="ru-RU" sz="1400" b="0" i="0" u="none" strike="noStrike" baseline="30000" dirty="0"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65 166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72 231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Arial" panose="020B0604020202020204" pitchFamily="34" charset="0"/>
                        </a:rPr>
                        <a:t>11%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9437697"/>
                  </a:ext>
                </a:extLst>
              </a:tr>
              <a:tr h="5363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Arial" panose="020B0604020202020204" pitchFamily="34" charset="0"/>
                        </a:rPr>
                        <a:t> Подача технической воды по распределительным сетям, м</a:t>
                      </a:r>
                      <a:r>
                        <a:rPr lang="ru-RU" sz="1400" b="0" i="0" u="none" strike="noStrike" baseline="30000" dirty="0"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59 716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82 204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Arial" panose="020B0604020202020204" pitchFamily="34" charset="0"/>
                        </a:rPr>
                        <a:t>38%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180312"/>
                  </a:ext>
                </a:extLst>
              </a:tr>
              <a:tr h="44162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Arial" panose="020B0604020202020204" pitchFamily="34" charset="0"/>
                        </a:rPr>
                        <a:t> Отвод сточных вод, м</a:t>
                      </a:r>
                      <a:r>
                        <a:rPr lang="ru-RU" sz="1400" b="0" i="0" u="none" strike="noStrike" baseline="30000" dirty="0"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r>
                        <a:rPr lang="ru-RU" sz="1400" b="0" i="0" u="none" strike="noStrike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39 607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47 526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Arial" panose="020B0604020202020204" pitchFamily="34" charset="0"/>
                        </a:rPr>
                        <a:t>20%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28742"/>
                  </a:ext>
                </a:extLst>
              </a:tr>
              <a:tr h="61225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Arial" panose="020B0604020202020204" pitchFamily="34" charset="0"/>
                        </a:rPr>
                        <a:t> Передача и распределение  электрической энергии, тыс. кВт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39 960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41 696,3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Arial" panose="020B0604020202020204" pitchFamily="34" charset="0"/>
                        </a:rPr>
                        <a:t>4,3%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9461002"/>
                  </a:ext>
                </a:extLst>
              </a:tr>
              <a:tr h="48447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Arial" panose="020B0604020202020204" pitchFamily="34" charset="0"/>
                        </a:rPr>
                        <a:t> Передача и распределение тепловой энергии, тыс. Гкал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167 101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159,6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Arial" panose="020B0604020202020204" pitchFamily="34" charset="0"/>
                        </a:rPr>
                        <a:t>-4%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350224"/>
                  </a:ext>
                </a:extLst>
              </a:tr>
            </a:tbl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689" y="118525"/>
            <a:ext cx="2650690" cy="700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1862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57092" y="835319"/>
            <a:ext cx="84377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0" cap="none" spc="0" normalizeH="0" baseline="0" noProof="0" dirty="0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  <a:ea typeface="+mj-ea"/>
                <a:cs typeface="+mj-cs"/>
              </a:rPr>
              <a:t>Объем предоставления услуги по передаче и распределению тепловой энергии </a:t>
            </a:r>
          </a:p>
          <a:p>
            <a:pPr lvl="0" algn="ctr" defTabSz="914400">
              <a:defRPr/>
            </a:pPr>
            <a:r>
              <a:rPr lang="ru-RU" b="1" kern="0" dirty="0">
                <a:solidFill>
                  <a:srgbClr val="006CB5"/>
                </a:solidFill>
                <a:ea typeface="+mj-ea"/>
                <a:cs typeface="+mj-cs"/>
              </a:rPr>
              <a:t>за 1 полугодие 2024 </a:t>
            </a:r>
            <a:r>
              <a:rPr lang="ru-RU" b="1" kern="0" dirty="0" smtClean="0">
                <a:solidFill>
                  <a:srgbClr val="006CB5"/>
                </a:solidFill>
                <a:ea typeface="+mj-ea"/>
                <a:cs typeface="+mj-cs"/>
              </a:rPr>
              <a:t>года в </a:t>
            </a:r>
            <a:r>
              <a:rPr kumimoji="0" lang="ru-RU" b="1" i="0" u="none" strike="noStrike" kern="0" cap="none" spc="0" normalizeH="0" baseline="0" noProof="0" dirty="0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  <a:ea typeface="+mj-ea"/>
                <a:cs typeface="+mj-cs"/>
              </a:rPr>
              <a:t>разрезе потребителей  в сравнении с УТС</a:t>
            </a:r>
            <a:endParaRPr kumimoji="0" lang="ru-RU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84791" y="4346830"/>
            <a:ext cx="9714526" cy="83099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171450" indent="-171450" algn="just" defTabSz="914400" fontAlgn="b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Объем предоставленных услуг за </a:t>
            </a: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отчетный период ниже на 52% от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утвержденного в УТС. Снижение связано </a:t>
            </a: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 тем, что в утвержденной тарифной смете показаны объемы за календарный год, а фактические объемы представлены за 1 полугодие. </a:t>
            </a:r>
          </a:p>
          <a:p>
            <a:pPr marL="171450" indent="-171450" algn="just" defTabSz="914400" fontAlgn="b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При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утвержденной тарифной смете в </a:t>
            </a:r>
            <a:r>
              <a:rPr lang="en-US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6</a:t>
            </a: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</a:t>
            </a:r>
            <a:r>
              <a:rPr lang="en-US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317</a:t>
            </a:r>
            <a:r>
              <a:rPr lang="en-US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,4 </a:t>
            </a:r>
            <a:r>
              <a:rPr lang="ru-RU" sz="12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тыс.тенге</a:t>
            </a: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фактические затраты за </a:t>
            </a: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 полугодие составили  – </a:t>
            </a:r>
            <a:r>
              <a:rPr lang="ru-RU" sz="12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57 026 </a:t>
            </a:r>
            <a:r>
              <a:rPr lang="ru-RU" sz="12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тыс.тнг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  <a:r>
              <a:rPr lang="en-US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Фактические затраты для 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субпотребителей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на оказание услуги 1 Гкал тепловой энергии составили </a:t>
            </a:r>
            <a:r>
              <a:rPr lang="ru-RU" sz="12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357,3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тенге/Гкал от </a:t>
            </a: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утвержденных </a:t>
            </a:r>
            <a:r>
              <a:rPr lang="en-US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19</a:t>
            </a: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4</a:t>
            </a:r>
            <a:r>
              <a:rPr lang="en-US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</a:t>
            </a: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69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тенге/Гкал. 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8410191"/>
              </p:ext>
            </p:extLst>
          </p:nvPr>
        </p:nvGraphicFramePr>
        <p:xfrm>
          <a:off x="834888" y="1469359"/>
          <a:ext cx="4559522" cy="2877471"/>
        </p:xfrm>
        <a:graphic>
          <a:graphicData uri="http://schemas.openxmlformats.org/drawingml/2006/table">
            <a:tbl>
              <a:tblPr/>
              <a:tblGrid>
                <a:gridCol w="366591">
                  <a:extLst>
                    <a:ext uri="{9D8B030D-6E8A-4147-A177-3AD203B41FA5}">
                      <a16:colId xmlns:a16="http://schemas.microsoft.com/office/drawing/2014/main" val="166232393"/>
                    </a:ext>
                  </a:extLst>
                </a:gridCol>
                <a:gridCol w="1679944">
                  <a:extLst>
                    <a:ext uri="{9D8B030D-6E8A-4147-A177-3AD203B41FA5}">
                      <a16:colId xmlns:a16="http://schemas.microsoft.com/office/drawing/2014/main" val="2147060326"/>
                    </a:ext>
                  </a:extLst>
                </a:gridCol>
                <a:gridCol w="774145">
                  <a:extLst>
                    <a:ext uri="{9D8B030D-6E8A-4147-A177-3AD203B41FA5}">
                      <a16:colId xmlns:a16="http://schemas.microsoft.com/office/drawing/2014/main" val="2084721009"/>
                    </a:ext>
                  </a:extLst>
                </a:gridCol>
                <a:gridCol w="899061">
                  <a:extLst>
                    <a:ext uri="{9D8B030D-6E8A-4147-A177-3AD203B41FA5}">
                      <a16:colId xmlns:a16="http://schemas.microsoft.com/office/drawing/2014/main" val="2823618883"/>
                    </a:ext>
                  </a:extLst>
                </a:gridCol>
                <a:gridCol w="839781">
                  <a:extLst>
                    <a:ext uri="{9D8B030D-6E8A-4147-A177-3AD203B41FA5}">
                      <a16:colId xmlns:a16="http://schemas.microsoft.com/office/drawing/2014/main" val="2567550120"/>
                    </a:ext>
                  </a:extLst>
                </a:gridCol>
              </a:tblGrid>
              <a:tr h="5843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№ п/п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Наименование предприятий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Плановый объем в УТС, Гкал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Фактический объем, Гкал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Отклонение,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0088978"/>
                  </a:ext>
                </a:extLst>
              </a:tr>
              <a:tr h="3588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effectLst/>
                          <a:latin typeface="Arial" panose="020B0604020202020204" pitchFamily="34" charset="0"/>
                        </a:rPr>
                        <a:t>ТОО "</a:t>
                      </a:r>
                      <a:r>
                        <a:rPr lang="ru-RU" sz="1100" b="0" i="0" u="none" strike="noStrike" dirty="0" err="1">
                          <a:effectLst/>
                          <a:latin typeface="Arial" panose="020B0604020202020204" pitchFamily="34" charset="0"/>
                        </a:rPr>
                        <a:t>Ертыс</a:t>
                      </a:r>
                      <a:r>
                        <a:rPr lang="ru-RU" sz="1100" b="0" i="0" u="none" strike="noStrike" dirty="0">
                          <a:effectLst/>
                          <a:latin typeface="Arial" panose="020B0604020202020204" pitchFamily="34" charset="0"/>
                        </a:rPr>
                        <a:t> сервис"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effectLst/>
                          <a:latin typeface="Arial" panose="020B0604020202020204" pitchFamily="34" charset="0"/>
                        </a:rPr>
                        <a:t>103 923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effectLst/>
                          <a:latin typeface="Arial" panose="020B0604020202020204" pitchFamily="34" charset="0"/>
                        </a:rPr>
                        <a:t>45 588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effectLst/>
                          <a:latin typeface="Arial" panose="020B0604020202020204" pitchFamily="34" charset="0"/>
                        </a:rPr>
                        <a:t>-56%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6268473"/>
                  </a:ext>
                </a:extLst>
              </a:tr>
              <a:tr h="44370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effectLst/>
                          <a:latin typeface="Arial" panose="020B0604020202020204" pitchFamily="34" charset="0"/>
                        </a:rPr>
                        <a:t>ТОО «Компания </a:t>
                      </a:r>
                      <a:r>
                        <a:rPr lang="ru-RU" sz="1100" b="0" i="0" u="none" strike="noStrike" dirty="0" err="1">
                          <a:effectLst/>
                          <a:latin typeface="Arial" panose="020B0604020202020204" pitchFamily="34" charset="0"/>
                        </a:rPr>
                        <a:t>Нефтехим</a:t>
                      </a:r>
                      <a:r>
                        <a:rPr lang="ru-RU" sz="1100" b="0" i="0" u="none" strike="noStrike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100" b="0" i="0" u="none" strike="noStrike" dirty="0">
                          <a:effectLst/>
                          <a:latin typeface="Arial" panose="020B0604020202020204" pitchFamily="34" charset="0"/>
                        </a:rPr>
                        <a:t>LTD»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effectLst/>
                          <a:latin typeface="Arial" panose="020B0604020202020204" pitchFamily="34" charset="0"/>
                        </a:rPr>
                        <a:t>162 557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effectLst/>
                          <a:latin typeface="Arial" panose="020B0604020202020204" pitchFamily="34" charset="0"/>
                        </a:rPr>
                        <a:t>91 506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effectLst/>
                          <a:latin typeface="Arial" panose="020B0604020202020204" pitchFamily="34" charset="0"/>
                        </a:rPr>
                        <a:t>-44%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6028626"/>
                  </a:ext>
                </a:extLst>
              </a:tr>
              <a:tr h="39535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effectLst/>
                          <a:latin typeface="Arial" panose="020B0604020202020204" pitchFamily="34" charset="0"/>
                        </a:rPr>
                        <a:t>ТОО "Гелиос"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effectLst/>
                          <a:latin typeface="Arial" panose="020B0604020202020204" pitchFamily="34" charset="0"/>
                        </a:rPr>
                        <a:t>19,5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effectLst/>
                          <a:latin typeface="Arial" panose="020B0604020202020204" pitchFamily="34" charset="0"/>
                        </a:rPr>
                        <a:t>-85%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6124798"/>
                  </a:ext>
                </a:extLst>
              </a:tr>
              <a:tr h="37005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effectLst/>
                          <a:latin typeface="Arial" panose="020B0604020202020204" pitchFamily="34" charset="0"/>
                        </a:rPr>
                        <a:t>ТОО "</a:t>
                      </a:r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NFC Kazakhstan"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effectLst/>
                          <a:latin typeface="Arial" panose="020B0604020202020204" pitchFamily="34" charset="0"/>
                        </a:rPr>
                        <a:t>7 000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effectLst/>
                          <a:latin typeface="Arial" panose="020B0604020202020204" pitchFamily="34" charset="0"/>
                        </a:rPr>
                        <a:t>-100%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4116999"/>
                  </a:ext>
                </a:extLst>
              </a:tr>
              <a:tr h="4869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effectLst/>
                          <a:latin typeface="Arial" panose="020B0604020202020204" pitchFamily="34" charset="0"/>
                        </a:rPr>
                        <a:t>ТОО "Эр </a:t>
                      </a:r>
                      <a:r>
                        <a:rPr lang="ru-RU" sz="1100" b="0" i="0" u="none" strike="noStrike" dirty="0" err="1">
                          <a:effectLst/>
                          <a:latin typeface="Arial" panose="020B0604020202020204" pitchFamily="34" charset="0"/>
                        </a:rPr>
                        <a:t>Ликид</a:t>
                      </a:r>
                      <a:r>
                        <a:rPr lang="ru-RU" sz="1100" b="0" i="0" u="none" strike="noStrike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100" b="0" i="0" u="none" strike="noStrike" dirty="0" err="1">
                          <a:effectLst/>
                          <a:latin typeface="Arial" panose="020B0604020202020204" pitchFamily="34" charset="0"/>
                        </a:rPr>
                        <a:t>Мунай</a:t>
                      </a:r>
                      <a:r>
                        <a:rPr lang="ru-RU" sz="1100" b="0" i="0" u="none" strike="noStrike" dirty="0">
                          <a:effectLst/>
                          <a:latin typeface="Arial" panose="020B0604020202020204" pitchFamily="34" charset="0"/>
                        </a:rPr>
                        <a:t> Тех Газы"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effectLst/>
                          <a:latin typeface="Arial" panose="020B0604020202020204" pitchFamily="34" charset="0"/>
                        </a:rPr>
                        <a:t>61 677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effectLst/>
                          <a:latin typeface="Arial" panose="020B0604020202020204" pitchFamily="34" charset="0"/>
                        </a:rPr>
                        <a:t>22 507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effectLst/>
                          <a:latin typeface="Arial" panose="020B0604020202020204" pitchFamily="34" charset="0"/>
                        </a:rPr>
                        <a:t>-64%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8884405"/>
                  </a:ext>
                </a:extLst>
              </a:tr>
              <a:tr h="2380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effectLst/>
                          <a:latin typeface="Arial" panose="020B0604020202020204" pitchFamily="34" charset="0"/>
                        </a:rPr>
                        <a:t>Итого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effectLst/>
                          <a:latin typeface="Arial" panose="020B0604020202020204" pitchFamily="34" charset="0"/>
                        </a:rPr>
                        <a:t>335 177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effectLst/>
                          <a:latin typeface="Arial" panose="020B0604020202020204" pitchFamily="34" charset="0"/>
                        </a:rPr>
                        <a:t>159 604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effectLst/>
                          <a:latin typeface="Arial" panose="020B0604020202020204" pitchFamily="34" charset="0"/>
                        </a:rPr>
                        <a:t>-52%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430505"/>
                  </a:ext>
                </a:extLst>
              </a:tr>
            </a:tbl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689" y="118525"/>
            <a:ext cx="2650690" cy="700182"/>
          </a:xfrm>
          <a:prstGeom prst="rect">
            <a:avLst/>
          </a:prstGeom>
        </p:spPr>
      </p:pic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550322"/>
              </p:ext>
            </p:extLst>
          </p:nvPr>
        </p:nvGraphicFramePr>
        <p:xfrm>
          <a:off x="5732890" y="1481650"/>
          <a:ext cx="4566427" cy="28651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1764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36088" y="788372"/>
            <a:ext cx="92632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  <a:ea typeface="+mj-ea"/>
                <a:cs typeface="+mj-cs"/>
              </a:rPr>
              <a:t>Объем предоставления услуги по передаче и распределению электрической  энергии </a:t>
            </a:r>
            <a:r>
              <a:rPr lang="ru-RU" sz="1400" b="1" kern="0" dirty="0" smtClean="0">
                <a:solidFill>
                  <a:srgbClr val="006CB5"/>
                </a:solidFill>
                <a:ea typeface="+mj-ea"/>
                <a:cs typeface="+mj-cs"/>
              </a:rPr>
              <a:t>за </a:t>
            </a:r>
            <a:r>
              <a:rPr lang="ru-RU" sz="1400" b="1" kern="0" dirty="0">
                <a:solidFill>
                  <a:srgbClr val="006CB5"/>
                </a:solidFill>
                <a:ea typeface="+mj-ea"/>
                <a:cs typeface="+mj-cs"/>
              </a:rPr>
              <a:t>1 полугодие 2024 года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  <a:ea typeface="+mj-ea"/>
                <a:cs typeface="+mj-cs"/>
              </a:rPr>
              <a:t>в разрезе потребителей в сравнении с УТС</a:t>
            </a:r>
            <a:endParaRPr kumimoji="0" lang="ru-RU" sz="1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8222" y="4259958"/>
            <a:ext cx="10526233" cy="1170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17463" defTabSz="9144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sz="1130" dirty="0" smtClean="0">
                <a:solidFill>
                  <a:prstClr val="black"/>
                </a:solidFill>
                <a:latin typeface="Times New Roman"/>
                <a:ea typeface="Times New Roman"/>
              </a:rPr>
              <a:t>Согласно утвержденной тарифной смете, объем оказания услуги по передаче и распределению электрической энергии составлял 93 0</a:t>
            </a:r>
            <a:r>
              <a:rPr lang="en-US" sz="1130" dirty="0" smtClean="0">
                <a:solidFill>
                  <a:prstClr val="black"/>
                </a:solidFill>
                <a:latin typeface="Times New Roman"/>
                <a:ea typeface="Times New Roman"/>
              </a:rPr>
              <a:t>3</a:t>
            </a:r>
            <a:r>
              <a:rPr lang="ru-RU" sz="1130" dirty="0" smtClean="0">
                <a:solidFill>
                  <a:prstClr val="black"/>
                </a:solidFill>
                <a:latin typeface="Times New Roman"/>
                <a:ea typeface="Times New Roman"/>
              </a:rPr>
              <a:t>2,6 </a:t>
            </a:r>
            <a:r>
              <a:rPr lang="ru-RU" sz="1130" dirty="0" err="1" smtClean="0">
                <a:solidFill>
                  <a:prstClr val="black"/>
                </a:solidFill>
                <a:latin typeface="Times New Roman"/>
                <a:ea typeface="Times New Roman"/>
              </a:rPr>
              <a:t>тыс.кВтч</a:t>
            </a:r>
            <a:r>
              <a:rPr lang="ru-RU" sz="1130" dirty="0" smtClean="0">
                <a:solidFill>
                  <a:prstClr val="black"/>
                </a:solidFill>
                <a:latin typeface="Times New Roman"/>
                <a:ea typeface="Times New Roman"/>
              </a:rPr>
              <a:t>, фактический объем потребления услуги за отчетный период </a:t>
            </a:r>
            <a:r>
              <a:rPr lang="ru-RU" sz="1130" dirty="0" smtClean="0">
                <a:latin typeface="Times New Roman"/>
                <a:ea typeface="Times New Roman"/>
              </a:rPr>
              <a:t>составил 41 696,3 </a:t>
            </a:r>
            <a:r>
              <a:rPr lang="ru-RU" sz="1130" dirty="0" err="1" smtClean="0">
                <a:latin typeface="Times New Roman"/>
                <a:ea typeface="Times New Roman"/>
              </a:rPr>
              <a:t>тыс.кВтч</a:t>
            </a:r>
            <a:r>
              <a:rPr lang="ru-RU" sz="1130" dirty="0" smtClean="0">
                <a:latin typeface="Times New Roman"/>
                <a:ea typeface="Times New Roman"/>
              </a:rPr>
              <a:t>, что меньше на </a:t>
            </a:r>
            <a:r>
              <a:rPr lang="ru-RU" sz="1130" dirty="0">
                <a:latin typeface="Times New Roman"/>
                <a:ea typeface="Times New Roman"/>
              </a:rPr>
              <a:t>5</a:t>
            </a:r>
            <a:r>
              <a:rPr lang="ru-RU" sz="1130" dirty="0" smtClean="0">
                <a:latin typeface="Times New Roman"/>
                <a:ea typeface="Times New Roman"/>
              </a:rPr>
              <a:t>5%, </a:t>
            </a:r>
            <a:r>
              <a:rPr lang="ru-RU" sz="1130" dirty="0" smtClean="0">
                <a:solidFill>
                  <a:prstClr val="black"/>
                </a:solidFill>
                <a:latin typeface="Times New Roman"/>
                <a:ea typeface="Times New Roman"/>
              </a:rPr>
              <a:t>и связано </a:t>
            </a:r>
            <a:r>
              <a:rPr lang="ru-RU" sz="1130" dirty="0" smtClean="0">
                <a:solidFill>
                  <a:prstClr val="black"/>
                </a:solidFill>
                <a:latin typeface="Times New Roman"/>
                <a:ea typeface="Times New Roman"/>
              </a:rPr>
              <a:t>с тем, что сравниваются данные за полугодие с данными за год.</a:t>
            </a:r>
          </a:p>
          <a:p>
            <a:pPr marL="342900" lvl="0" indent="17463" defTabSz="9144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sz="1130" dirty="0" smtClean="0">
                <a:solidFill>
                  <a:prstClr val="black"/>
                </a:solidFill>
                <a:latin typeface="Times New Roman"/>
                <a:ea typeface="Times New Roman"/>
              </a:rPr>
              <a:t>Фактические </a:t>
            </a:r>
            <a:r>
              <a:rPr lang="ru-RU" sz="1130" dirty="0">
                <a:solidFill>
                  <a:prstClr val="black"/>
                </a:solidFill>
                <a:latin typeface="Times New Roman"/>
                <a:ea typeface="Times New Roman"/>
              </a:rPr>
              <a:t>затраты для субпотребителей на оказание услуги 1 кВтч электрической энергии составили </a:t>
            </a:r>
            <a:r>
              <a:rPr lang="ru-RU" sz="1130" dirty="0" smtClean="0">
                <a:latin typeface="Times New Roman"/>
                <a:ea typeface="Times New Roman"/>
              </a:rPr>
              <a:t>0,387 тенге/</a:t>
            </a:r>
            <a:r>
              <a:rPr lang="ru-RU" sz="1130" dirty="0" err="1" smtClean="0">
                <a:latin typeface="Times New Roman"/>
                <a:ea typeface="Times New Roman"/>
              </a:rPr>
              <a:t>кВтч</a:t>
            </a:r>
            <a:r>
              <a:rPr lang="ru-RU" sz="1130" dirty="0">
                <a:latin typeface="Times New Roman"/>
                <a:ea typeface="Times New Roman"/>
              </a:rPr>
              <a:t>.</a:t>
            </a:r>
            <a:r>
              <a:rPr lang="ru-RU" sz="1130" dirty="0" smtClean="0">
                <a:latin typeface="Times New Roman"/>
                <a:ea typeface="Times New Roman"/>
              </a:rPr>
              <a:t> Это связано с расторжением договора на услуги по комплексному обслуживанию электрооборудования и введением цеха </a:t>
            </a:r>
            <a:r>
              <a:rPr lang="ru-RU" sz="1130" dirty="0" err="1" smtClean="0">
                <a:latin typeface="Times New Roman"/>
                <a:ea typeface="Times New Roman"/>
              </a:rPr>
              <a:t>Электронсабжения</a:t>
            </a:r>
            <a:r>
              <a:rPr lang="ru-RU" sz="1130" dirty="0" smtClean="0">
                <a:latin typeface="Times New Roman"/>
                <a:ea typeface="Times New Roman"/>
              </a:rPr>
              <a:t> в структуру </a:t>
            </a:r>
            <a:r>
              <a:rPr lang="ru-RU" sz="1130" dirty="0" smtClean="0">
                <a:latin typeface="Times New Roman"/>
                <a:ea typeface="Times New Roman"/>
              </a:rPr>
              <a:t>завода, что повлекло затраты на оплату труда, которые не были утверждены в тарифной смете. Необходима корректировка УТС.</a:t>
            </a:r>
            <a:endParaRPr lang="ru-RU" sz="1130" dirty="0">
              <a:latin typeface="Times New Roman"/>
              <a:ea typeface="Times New Roman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689" y="118525"/>
            <a:ext cx="2650690" cy="700182"/>
          </a:xfrm>
          <a:prstGeom prst="rect">
            <a:avLst/>
          </a:prstGeom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7268971"/>
              </p:ext>
            </p:extLst>
          </p:nvPr>
        </p:nvGraphicFramePr>
        <p:xfrm>
          <a:off x="836088" y="1311594"/>
          <a:ext cx="4189136" cy="2836910"/>
        </p:xfrm>
        <a:graphic>
          <a:graphicData uri="http://schemas.openxmlformats.org/drawingml/2006/table">
            <a:tbl>
              <a:tblPr/>
              <a:tblGrid>
                <a:gridCol w="408469">
                  <a:extLst>
                    <a:ext uri="{9D8B030D-6E8A-4147-A177-3AD203B41FA5}">
                      <a16:colId xmlns:a16="http://schemas.microsoft.com/office/drawing/2014/main" val="2326864842"/>
                    </a:ext>
                  </a:extLst>
                </a:gridCol>
                <a:gridCol w="1441249">
                  <a:extLst>
                    <a:ext uri="{9D8B030D-6E8A-4147-A177-3AD203B41FA5}">
                      <a16:colId xmlns:a16="http://schemas.microsoft.com/office/drawing/2014/main" val="2144890092"/>
                    </a:ext>
                  </a:extLst>
                </a:gridCol>
                <a:gridCol w="749157">
                  <a:extLst>
                    <a:ext uri="{9D8B030D-6E8A-4147-A177-3AD203B41FA5}">
                      <a16:colId xmlns:a16="http://schemas.microsoft.com/office/drawing/2014/main" val="3949672275"/>
                    </a:ext>
                  </a:extLst>
                </a:gridCol>
                <a:gridCol w="801172">
                  <a:extLst>
                    <a:ext uri="{9D8B030D-6E8A-4147-A177-3AD203B41FA5}">
                      <a16:colId xmlns:a16="http://schemas.microsoft.com/office/drawing/2014/main" val="1248838093"/>
                    </a:ext>
                  </a:extLst>
                </a:gridCol>
                <a:gridCol w="789089">
                  <a:extLst>
                    <a:ext uri="{9D8B030D-6E8A-4147-A177-3AD203B41FA5}">
                      <a16:colId xmlns:a16="http://schemas.microsoft.com/office/drawing/2014/main" val="1826789377"/>
                    </a:ext>
                  </a:extLst>
                </a:gridCol>
              </a:tblGrid>
              <a:tr h="7584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№ п/п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Наименование предприятий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Плановый объем в УТС, тыс. кВт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Фактический объем, тыс. кВт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Отклонение,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4268705"/>
                  </a:ext>
                </a:extLst>
              </a:tr>
              <a:tr h="35799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ТОО «Компания Нефтехим </a:t>
                      </a:r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LTD»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47 701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21 710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-54%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1636608"/>
                  </a:ext>
                </a:extLst>
              </a:tr>
              <a:tr h="35799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ТОО "Эр Ликид Мунай Тех Газы"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23 060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11 636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-50%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4949907"/>
                  </a:ext>
                </a:extLst>
              </a:tr>
              <a:tr h="4994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ТОО "Павлодароргсинтез"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16 647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7 135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-57%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7405236"/>
                  </a:ext>
                </a:extLst>
              </a:tr>
              <a:tr h="28639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Прочие 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5 625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1 215,4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-78%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9584569"/>
                  </a:ext>
                </a:extLst>
              </a:tr>
              <a:tr h="48329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effectLst/>
                          <a:latin typeface="Arial" panose="020B0604020202020204" pitchFamily="34" charset="0"/>
                        </a:rPr>
                        <a:t>Итого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effectLst/>
                          <a:latin typeface="Arial" panose="020B0604020202020204" pitchFamily="34" charset="0"/>
                        </a:rPr>
                        <a:t>93 032,6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effectLst/>
                          <a:latin typeface="Arial" panose="020B0604020202020204" pitchFamily="34" charset="0"/>
                        </a:rPr>
                        <a:t>41 696,3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effectLst/>
                          <a:latin typeface="Arial" panose="020B0604020202020204" pitchFamily="34" charset="0"/>
                        </a:rPr>
                        <a:t>-55%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0453442"/>
                  </a:ext>
                </a:extLst>
              </a:tr>
            </a:tbl>
          </a:graphicData>
        </a:graphic>
      </p:graphicFrame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3641716"/>
              </p:ext>
            </p:extLst>
          </p:nvPr>
        </p:nvGraphicFramePr>
        <p:xfrm>
          <a:off x="5192202" y="1311591"/>
          <a:ext cx="5128590" cy="29483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1741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26404" y="744804"/>
            <a:ext cx="9056535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950" b="1" i="0" u="none" strike="noStrike" kern="0" cap="none" spc="0" normalizeH="0" baseline="0" noProof="0" dirty="0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  <a:ea typeface="+mj-ea"/>
                <a:cs typeface="+mj-cs"/>
              </a:rPr>
              <a:t>Объем предоставления услуги по передаче и распределению электрической энергии в разрезе потребителей за 1  полугодие 2024 года</a:t>
            </a:r>
            <a:endParaRPr kumimoji="0" lang="ru-RU" sz="195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689" y="118525"/>
            <a:ext cx="2650690" cy="700182"/>
          </a:xfrm>
          <a:prstGeom prst="rect">
            <a:avLst/>
          </a:prstGeom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7811216"/>
              </p:ext>
            </p:extLst>
          </p:nvPr>
        </p:nvGraphicFramePr>
        <p:xfrm>
          <a:off x="723570" y="1437303"/>
          <a:ext cx="4039261" cy="3746947"/>
        </p:xfrm>
        <a:graphic>
          <a:graphicData uri="http://schemas.openxmlformats.org/drawingml/2006/table">
            <a:tbl>
              <a:tblPr/>
              <a:tblGrid>
                <a:gridCol w="411433">
                  <a:extLst>
                    <a:ext uri="{9D8B030D-6E8A-4147-A177-3AD203B41FA5}">
                      <a16:colId xmlns:a16="http://schemas.microsoft.com/office/drawing/2014/main" val="2273181904"/>
                    </a:ext>
                  </a:extLst>
                </a:gridCol>
                <a:gridCol w="1612368">
                  <a:extLst>
                    <a:ext uri="{9D8B030D-6E8A-4147-A177-3AD203B41FA5}">
                      <a16:colId xmlns:a16="http://schemas.microsoft.com/office/drawing/2014/main" val="4258707854"/>
                    </a:ext>
                  </a:extLst>
                </a:gridCol>
                <a:gridCol w="1159237">
                  <a:extLst>
                    <a:ext uri="{9D8B030D-6E8A-4147-A177-3AD203B41FA5}">
                      <a16:colId xmlns:a16="http://schemas.microsoft.com/office/drawing/2014/main" val="1570170152"/>
                    </a:ext>
                  </a:extLst>
                </a:gridCol>
                <a:gridCol w="856223">
                  <a:extLst>
                    <a:ext uri="{9D8B030D-6E8A-4147-A177-3AD203B41FA5}">
                      <a16:colId xmlns:a16="http://schemas.microsoft.com/office/drawing/2014/main" val="430945142"/>
                    </a:ext>
                  </a:extLst>
                </a:gridCol>
              </a:tblGrid>
              <a:tr h="10907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№ п/п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Наименование предприятий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Фактический объем за 1 полугодие, тыс. кВт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Доля,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1243561"/>
                  </a:ext>
                </a:extLst>
              </a:tr>
              <a:tr h="5132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ТОО «Компания Нефтехим </a:t>
                      </a:r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LTD»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21 710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52,1%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5379166"/>
                  </a:ext>
                </a:extLst>
              </a:tr>
              <a:tr h="5132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ТОО "Эр Ликид Мунай Тех Газы"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11 636,2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27,9%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5038039"/>
                  </a:ext>
                </a:extLst>
              </a:tr>
              <a:tr h="5902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ТОО "Павлодароргсинтез"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7 134,7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17,1%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9354039"/>
                  </a:ext>
                </a:extLst>
              </a:tr>
              <a:tr h="5389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Прочие 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1 215,4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2,9%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0680911"/>
                  </a:ext>
                </a:extLst>
              </a:tr>
              <a:tr h="50044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effectLst/>
                          <a:latin typeface="Arial" panose="020B0604020202020204" pitchFamily="34" charset="0"/>
                        </a:rPr>
                        <a:t>Итого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effectLst/>
                          <a:latin typeface="Arial" panose="020B0604020202020204" pitchFamily="34" charset="0"/>
                        </a:rPr>
                        <a:t>41 696,3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6175329"/>
                  </a:ext>
                </a:extLst>
              </a:tr>
            </a:tbl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9077375"/>
              </p:ext>
            </p:extLst>
          </p:nvPr>
        </p:nvGraphicFramePr>
        <p:xfrm>
          <a:off x="4969565" y="1437300"/>
          <a:ext cx="5104738" cy="38185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7390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42837" y="818984"/>
            <a:ext cx="872258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lang="ru-RU" sz="2000" b="1" kern="0" dirty="0">
                <a:solidFill>
                  <a:srgbClr val="006CB5"/>
                </a:solidFill>
              </a:rPr>
              <a:t>Объем предоставления услуги по передаче и распределению </a:t>
            </a:r>
            <a:r>
              <a:rPr lang="ru-RU" sz="2000" b="1" kern="0" dirty="0" smtClean="0">
                <a:solidFill>
                  <a:srgbClr val="006CB5"/>
                </a:solidFill>
              </a:rPr>
              <a:t>тепловой </a:t>
            </a:r>
            <a:r>
              <a:rPr lang="ru-RU" sz="2000" b="1" kern="0" dirty="0">
                <a:solidFill>
                  <a:srgbClr val="006CB5"/>
                </a:solidFill>
              </a:rPr>
              <a:t>энергии в разрезе </a:t>
            </a:r>
            <a:r>
              <a:rPr lang="ru-RU" sz="2000" b="1" kern="0" dirty="0" smtClean="0">
                <a:solidFill>
                  <a:srgbClr val="006CB5"/>
                </a:solidFill>
              </a:rPr>
              <a:t>потребителей за 1 полугодие 2024 года</a:t>
            </a:r>
            <a:endParaRPr lang="ru-RU" kern="0" dirty="0">
              <a:solidFill>
                <a:sysClr val="windowText" lastClr="000000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689" y="118525"/>
            <a:ext cx="2650690" cy="700182"/>
          </a:xfrm>
          <a:prstGeom prst="rect">
            <a:avLst/>
          </a:prstGeom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9738957"/>
              </p:ext>
            </p:extLst>
          </p:nvPr>
        </p:nvGraphicFramePr>
        <p:xfrm>
          <a:off x="667910" y="1661824"/>
          <a:ext cx="4770781" cy="3705307"/>
        </p:xfrm>
        <a:graphic>
          <a:graphicData uri="http://schemas.openxmlformats.org/drawingml/2006/table">
            <a:tbl>
              <a:tblPr/>
              <a:tblGrid>
                <a:gridCol w="485943">
                  <a:extLst>
                    <a:ext uri="{9D8B030D-6E8A-4147-A177-3AD203B41FA5}">
                      <a16:colId xmlns:a16="http://schemas.microsoft.com/office/drawing/2014/main" val="2362428316"/>
                    </a:ext>
                  </a:extLst>
                </a:gridCol>
                <a:gridCol w="2320962">
                  <a:extLst>
                    <a:ext uri="{9D8B030D-6E8A-4147-A177-3AD203B41FA5}">
                      <a16:colId xmlns:a16="http://schemas.microsoft.com/office/drawing/2014/main" val="4020902735"/>
                    </a:ext>
                  </a:extLst>
                </a:gridCol>
                <a:gridCol w="1041526">
                  <a:extLst>
                    <a:ext uri="{9D8B030D-6E8A-4147-A177-3AD203B41FA5}">
                      <a16:colId xmlns:a16="http://schemas.microsoft.com/office/drawing/2014/main" val="2594653709"/>
                    </a:ext>
                  </a:extLst>
                </a:gridCol>
                <a:gridCol w="922350">
                  <a:extLst>
                    <a:ext uri="{9D8B030D-6E8A-4147-A177-3AD203B41FA5}">
                      <a16:colId xmlns:a16="http://schemas.microsoft.com/office/drawing/2014/main" val="2705265762"/>
                    </a:ext>
                  </a:extLst>
                </a:gridCol>
              </a:tblGrid>
              <a:tr h="8248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№ п/п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Наименование предприятий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Фактический объем за 1 полугодие, Гкал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Доля,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3466988"/>
                  </a:ext>
                </a:extLst>
              </a:tr>
              <a:tr h="6090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ТОО «Компания Нефтехим </a:t>
                      </a:r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LTD»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91 506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57,33%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1632843"/>
                  </a:ext>
                </a:extLst>
              </a:tr>
              <a:tr h="46950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ТОО "Ертыс сервис"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45 588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28,56%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2531638"/>
                  </a:ext>
                </a:extLst>
              </a:tr>
              <a:tr h="6217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ТОО "Эр Ликид Мунай Тех Газы"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22 507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14,10%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55906"/>
                  </a:ext>
                </a:extLst>
              </a:tr>
              <a:tr h="5583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ТОО "Гелиос"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0,00%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1756532"/>
                  </a:ext>
                </a:extLst>
              </a:tr>
              <a:tr h="62178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effectLst/>
                          <a:latin typeface="Arial" panose="020B0604020202020204" pitchFamily="34" charset="0"/>
                        </a:rPr>
                        <a:t>Итого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effectLst/>
                          <a:latin typeface="Arial" panose="020B0604020202020204" pitchFamily="34" charset="0"/>
                        </a:rPr>
                        <a:t>159 604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9099084"/>
                  </a:ext>
                </a:extLst>
              </a:tr>
            </a:tbl>
          </a:graphicData>
        </a:graphic>
      </p:graphicFrame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6316305"/>
              </p:ext>
            </p:extLst>
          </p:nvPr>
        </p:nvGraphicFramePr>
        <p:xfrm>
          <a:off x="5796500" y="1661824"/>
          <a:ext cx="4444780" cy="3816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1821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67624" y="603070"/>
            <a:ext cx="86589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  <a:ea typeface="+mj-ea"/>
                <a:cs typeface="+mj-cs"/>
              </a:rPr>
              <a:t>Информация</a:t>
            </a:r>
            <a:r>
              <a:rPr kumimoji="0" lang="ru-RU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  <a:ea typeface="+mj-ea"/>
                <a:cs typeface="+mj-cs"/>
              </a:rPr>
              <a:t> </a:t>
            </a: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  <a:ea typeface="+mj-ea"/>
                <a:cs typeface="+mj-cs"/>
              </a:rPr>
              <a:t>по  тарифам ТОО "ПНХЗ" как субъекта естественных монополий по состоянию на 24.07.2024 года</a:t>
            </a:r>
            <a:endParaRPr kumimoji="0" lang="ru-RU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689" y="118525"/>
            <a:ext cx="2650690" cy="700182"/>
          </a:xfrm>
          <a:prstGeom prst="rect">
            <a:avLst/>
          </a:prstGeom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7996615"/>
              </p:ext>
            </p:extLst>
          </p:nvPr>
        </p:nvGraphicFramePr>
        <p:xfrm>
          <a:off x="1137037" y="1617663"/>
          <a:ext cx="8452236" cy="3972936"/>
        </p:xfrm>
        <a:graphic>
          <a:graphicData uri="http://schemas.openxmlformats.org/drawingml/2006/table">
            <a:tbl>
              <a:tblPr firstRow="1" firstCol="1" bandRow="1"/>
              <a:tblGrid>
                <a:gridCol w="2997980">
                  <a:extLst>
                    <a:ext uri="{9D8B030D-6E8A-4147-A177-3AD203B41FA5}">
                      <a16:colId xmlns:a16="http://schemas.microsoft.com/office/drawing/2014/main" val="2301314965"/>
                    </a:ext>
                  </a:extLst>
                </a:gridCol>
                <a:gridCol w="838586">
                  <a:extLst>
                    <a:ext uri="{9D8B030D-6E8A-4147-A177-3AD203B41FA5}">
                      <a16:colId xmlns:a16="http://schemas.microsoft.com/office/drawing/2014/main" val="1860876414"/>
                    </a:ext>
                  </a:extLst>
                </a:gridCol>
                <a:gridCol w="2307835">
                  <a:extLst>
                    <a:ext uri="{9D8B030D-6E8A-4147-A177-3AD203B41FA5}">
                      <a16:colId xmlns:a16="http://schemas.microsoft.com/office/drawing/2014/main" val="2842464905"/>
                    </a:ext>
                  </a:extLst>
                </a:gridCol>
                <a:gridCol w="2307835">
                  <a:extLst>
                    <a:ext uri="{9D8B030D-6E8A-4147-A177-3AD203B41FA5}">
                      <a16:colId xmlns:a16="http://schemas.microsoft.com/office/drawing/2014/main" val="675907258"/>
                    </a:ext>
                  </a:extLst>
                </a:gridCol>
              </a:tblGrid>
              <a:tr h="3738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услуги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056" marR="42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Ед.изм</a:t>
                      </a:r>
                      <a:r>
                        <a:rPr lang="ru-RU" sz="1400" b="1" dirty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056" marR="42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Цена за ед. тенге (без НДС)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056" marR="42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введения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056" marR="42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9745463"/>
                  </a:ext>
                </a:extLst>
              </a:tr>
              <a:tr h="29018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Передача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 распределение электрической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энергии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056" marR="42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кВтч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056" marR="42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0,408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056" marR="42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01.03.2023 - 29.02.2024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056" marR="42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6290895"/>
                  </a:ext>
                </a:extLst>
              </a:tr>
              <a:tr h="2901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0,425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056" marR="42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01.03.2024 - 28.02.2025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056" marR="42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8048568"/>
                  </a:ext>
                </a:extLst>
              </a:tr>
              <a:tr h="29018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Передача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 распределение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тепловой энергии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056" marR="42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Гкал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056" marR="42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190,15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056" marR="42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01.03.2023 - 29.02.2024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056" marR="42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5469783"/>
                  </a:ext>
                </a:extLst>
              </a:tr>
              <a:tr h="2901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194,69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056" marR="42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01.03.2024 - 28.02.2025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056" marR="42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8126993"/>
                  </a:ext>
                </a:extLst>
              </a:tr>
              <a:tr h="290184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Подача питьевой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воды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 распределительным сетям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056" marR="42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м3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056" marR="42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232,71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056" marR="42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01.08.2022 - 30.06.2024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056" marR="42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0149053"/>
                  </a:ext>
                </a:extLst>
              </a:tr>
              <a:tr h="2901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428,99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056" marR="42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01.07.2024 – 31.08.2024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056" marR="42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8792874"/>
                  </a:ext>
                </a:extLst>
              </a:tr>
              <a:tr h="2901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466,73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056" marR="42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01.09.2024 – 30.06.2025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056" marR="42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5259630"/>
                  </a:ext>
                </a:extLst>
              </a:tr>
              <a:tr h="290184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Подача технической воды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 распределительным сетям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056" marR="42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  <a:r>
                        <a:rPr lang="ru-RU" sz="1400" baseline="30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056" marR="42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113,34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056" marR="42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01.02.2023 - 30.06.2024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056" marR="42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7093740"/>
                  </a:ext>
                </a:extLst>
              </a:tr>
              <a:tr h="2901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92,08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056" marR="42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01.07.2024 – 31.08.2024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056" marR="42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5163725"/>
                  </a:ext>
                </a:extLst>
              </a:tr>
              <a:tr h="2901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120,54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056" marR="42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01.09.2024 – 30.06.2025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056" marR="42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070279"/>
                  </a:ext>
                </a:extLst>
              </a:tr>
              <a:tr h="29018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Отвод сточных вод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056" marR="42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  <a:r>
                        <a:rPr lang="ru-RU" sz="1400" baseline="30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056" marR="42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126,76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056" marR="42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01.02.2023 – 31.07.2024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056" marR="42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7811663"/>
                  </a:ext>
                </a:extLst>
              </a:tr>
              <a:tr h="2901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158,77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056" marR="42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01.08.2024 – 31.07.2025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056" marR="42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03866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251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0261" y="881954"/>
            <a:ext cx="7992549" cy="53649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743415" y="1418448"/>
            <a:ext cx="9790769" cy="4487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Потребность потребителей в оказываемых услугах, относящихся к сфере естественных монополий, определяется ежегодно при заключении договоров на оказание услуг. 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Ежедневно проводится работа по сверке объемом потре6ления с потребителями услуг. Отслеживается фактическое потребление с целью недопущения превышения максимально-допустимых часовых расходов энергии. По водоснабжению 1 раз в квартал определяется целостность пломб на приборах учетах. 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Фактические объемы ежемесячно подтверждаются актами потребления, подписанными со стороны ТОО «ПНХЗ» и  </a:t>
            </a:r>
            <a:r>
              <a:rPr kumimoji="0" lang="ru-RU" sz="21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субпотребителями</a:t>
            </a:r>
            <a:r>
              <a:rPr kumimoji="0" lang="ru-RU" sz="2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.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ТОО «ПНХЗ» в 202</a:t>
            </a:r>
            <a:r>
              <a:rPr lang="ru-RU" sz="2100" kern="0" dirty="0">
                <a:solidFill>
                  <a:prstClr val="black"/>
                </a:solidFill>
              </a:rPr>
              <a:t>4</a:t>
            </a:r>
            <a:r>
              <a:rPr kumimoji="0" lang="ru-RU" sz="2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г. продолжит работы по выполнению плановых показателей повышения надежности водо-электро- и теплоснабжения завода и </a:t>
            </a:r>
            <a:r>
              <a:rPr kumimoji="0" lang="ru-RU" sz="21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субпотребителей</a:t>
            </a:r>
            <a:endParaRPr kumimoji="0" lang="ru-RU" sz="2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689" y="118525"/>
            <a:ext cx="2650690" cy="700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8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434960" y="624469"/>
            <a:ext cx="45195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ea typeface="+mj-ea"/>
                <a:cs typeface="+mj-cs"/>
              </a:rPr>
              <a:t>Информация о предприятии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8283" y="1152293"/>
            <a:ext cx="9694127" cy="42042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914400">
              <a:lnSpc>
                <a:spcPct val="115000"/>
              </a:lnSpc>
              <a:spcBef>
                <a:spcPct val="20000"/>
              </a:spcBef>
            </a:pP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ТОО «ПНХЗ» является одним из крупнейших нефтеперерабатывающих предприятий Казахстана. </a:t>
            </a:r>
            <a:endParaRPr lang="ru-RU" sz="1600" dirty="0">
              <a:solidFill>
                <a:prstClr val="black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342900" lvl="0" indent="449580" algn="just" defTabSz="914400">
              <a:lnSpc>
                <a:spcPct val="115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Оказание услуг </a:t>
            </a:r>
            <a:r>
              <a:rPr lang="ru-RU" sz="16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субпотребителям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и на собственные нужды осуществляется в единой системе трубопроводов питьевой и технической воды, трубопроводов и систем канализации, линий электропередач и распределительных подстанций, трубопроводов пара и горячего водоснабжения. </a:t>
            </a:r>
          </a:p>
          <a:p>
            <a:pPr marL="342900" lvl="0" indent="-342900" algn="just" defTabSz="914400">
              <a:lnSpc>
                <a:spcPct val="115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В структуре предприятия ранее существовали вспомогательные цеха, которые обслуживали основное производство и, в силу исторически сложившейся инфраструктуры трубопроводов и линий электропередач, предоставляли услуги, относящиеся к сфере естественной монополии</a:t>
            </a: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</a:t>
            </a:r>
          </a:p>
          <a:p>
            <a:pPr marL="342900" lvl="0" indent="-342900" algn="just" defTabSz="914400">
              <a:lnSpc>
                <a:spcPct val="115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Услуги по комплексному обслуживанию объектов тепло, водоснабжения и водоотведения, 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объектов энергоснабжения ТОО </a:t>
            </a: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«ПНХЗ» осуществляло ТОО «</a:t>
            </a:r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ENERGY</a:t>
            </a: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SERVICE</a:t>
            </a: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-</a:t>
            </a:r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PVL</a:t>
            </a: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»,договора с которым были расторгнуты 30.06.2023г и 31.10.2023г. С этого периода данные услуги осуществляют работники цехов «Водоснабжения и Канализации», «</a:t>
            </a:r>
            <a:r>
              <a:rPr lang="ru-RU" sz="1600" dirty="0" err="1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Паровоздухоснабжения</a:t>
            </a: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», «Электроснабжения» ТОО «ПНХЗ», ранее входившие в 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структуру ТОО «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ENERGY SERVICE-PVL</a:t>
            </a:r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»</a:t>
            </a: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 </a:t>
            </a:r>
            <a:endParaRPr lang="ru-RU" sz="1600" dirty="0">
              <a:solidFill>
                <a:prstClr val="black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689" y="118525"/>
            <a:ext cx="2650690" cy="700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03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51" y="900480"/>
            <a:ext cx="9321592" cy="640135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996175" y="1657815"/>
            <a:ext cx="9426497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b="1" i="0" u="none" strike="noStrike" kern="0" cap="none" spc="0" normalizeH="0" baseline="0" noProof="0" dirty="0" smtClean="0">
                <a:ln>
                  <a:noFill/>
                </a:ln>
                <a:solidFill>
                  <a:srgbClr val="993366"/>
                </a:solidFill>
                <a:effectLst/>
                <a:uLnTx/>
                <a:uFillTx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 </a:t>
            </a:r>
            <a:r>
              <a:rPr kumimoji="0" lang="ru-RU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услуги водоснабжения -подача питьевой воды по распределительным сетям;</a:t>
            </a:r>
          </a:p>
          <a:p>
            <a:pPr marL="0" lvl="1" defTabSz="9144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ru-RU" b="1" kern="0" dirty="0" smtClean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услуги </a:t>
            </a:r>
            <a:r>
              <a:rPr lang="ru-RU" b="1" kern="0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водоснабжения-подача технической воды по распределительным </a:t>
            </a:r>
            <a:r>
              <a:rPr lang="ru-RU" b="1" kern="0" dirty="0" smtClean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сетям;</a:t>
            </a:r>
            <a:endParaRPr lang="ru-RU" b="1" kern="0" dirty="0">
              <a:latin typeface="Arial" panose="020B0604020202020204" pitchFamily="34" charset="0"/>
              <a:ea typeface="Times New Roman" pitchFamily="18" charset="0"/>
              <a:cs typeface="Arial" panose="020B0604020202020204" pitchFamily="34" charset="0"/>
            </a:endParaRPr>
          </a:p>
          <a:p>
            <a:pPr marL="0" lvl="1" defTabSz="9144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ru-RU" b="1" kern="0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</a:t>
            </a:r>
            <a:r>
              <a:rPr lang="ru-RU" b="1" kern="0" dirty="0" smtClean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ус</a:t>
            </a:r>
            <a:r>
              <a:rPr kumimoji="0" lang="ru-RU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луги</a:t>
            </a:r>
            <a:r>
              <a:rPr kumimoji="0" lang="ru-RU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водоотведения -отвод сточных вод;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1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услуги по передаче и распределению электрической энергии;</a:t>
            </a: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1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услуги по передаче и распределению тепловой энергии.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ru-RU" sz="1600" b="1" i="0" u="none" strike="noStrike" kern="0" cap="none" spc="0" normalizeH="0" baseline="0" noProof="0" dirty="0" smtClean="0">
              <a:ln>
                <a:noFill/>
              </a:ln>
              <a:solidFill>
                <a:srgbClr val="993366"/>
              </a:solidFill>
              <a:effectLst/>
              <a:uLnTx/>
              <a:uFillTx/>
              <a:latin typeface="Arial" panose="020B0604020202020204" pitchFamily="34" charset="0"/>
              <a:ea typeface="Times New Roman" pitchFamily="18" charset="0"/>
              <a:cs typeface="Arial" panose="020B0604020202020204" pitchFamily="34" charset="0"/>
            </a:endParaRPr>
          </a:p>
          <a:p>
            <a:pPr marL="0" marR="0" lvl="1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По услугам водоснабжения и водоотведения ТОО «ПНХЗ» является </a:t>
            </a: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субъектом малой мощности.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689" y="118525"/>
            <a:ext cx="2650690" cy="700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95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81307" y="783281"/>
            <a:ext cx="89804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pc="-1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Информация о деятельности ТОО «ПНХЗ», как субъекта естественных </a:t>
            </a:r>
            <a:r>
              <a:rPr lang="ru-RU" spc="-1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монополий, в отчетном периоде.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24468" y="1367883"/>
            <a:ext cx="9783336" cy="3633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914400">
              <a:spcBef>
                <a:spcPct val="20000"/>
              </a:spcBef>
              <a:spcAft>
                <a:spcPts val="500"/>
              </a:spcAft>
              <a:tabLst>
                <a:tab pos="457200" algn="l"/>
              </a:tabLst>
            </a:pP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В силу исторически сложившейся инфраструктуры трубопроводов и линий электропередач, ТОО «ПНХЗ» предоставляет сторонним организациям 5 видов услуг, относящихся к сфере естественной монополии, регулируемые Государственным уполномоченным органом. </a:t>
            </a:r>
          </a:p>
          <a:p>
            <a:pPr marL="342900" lvl="0" indent="-342900" algn="just" defTabSz="914400">
              <a:spcBef>
                <a:spcPct val="200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Услуги водоснабжения -подачу питьевой воды ТОО «ПНХЗ» осуществляет для </a:t>
            </a: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10 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потребителей, технической воды- </a:t>
            </a: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1 потребителю, 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отвод сточных вод- </a:t>
            </a: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7 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потребителям, передачу </a:t>
            </a: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электрической 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энергии </a:t>
            </a: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– 4 потребителям 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и передачу тепловой энергии </a:t>
            </a: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- 4 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потребителям.</a:t>
            </a:r>
          </a:p>
          <a:p>
            <a:pPr marL="342900" lvl="0" indent="-342900" algn="just" defTabSz="914400">
              <a:spcBef>
                <a:spcPct val="200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Услуги  передачи электрической и тепловой энергии завод осуществляет по предельным тарифам, утвержденным ДКРЕМ на 2022-2026г., </a:t>
            </a: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в 1 полугодии 2024 года услуги 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водоснабжения -подачу питьевой воды по тарифу 2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32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,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71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тенге/м3, утвержденному с 01.0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8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.202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г</a:t>
            </a: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 по 30.06.2024г., 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подачу  технической воды-по тарифу 1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13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,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34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с 01.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0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2.202</a:t>
            </a:r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3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г. по 30.06.2024г</a:t>
            </a: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., по 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отводу сточных вод по тарифу 126,76 с 01.02.2023г. по </a:t>
            </a: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31.07.2024г.</a:t>
            </a:r>
          </a:p>
          <a:p>
            <a:pPr marL="342900" lvl="0" indent="-342900" algn="just" defTabSz="914400">
              <a:spcBef>
                <a:spcPct val="200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С  2015 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г. по настоящее время ТОО «ПНХЗ» является субъектом естественных монополий малой мощности по услугам водоснабжения и водоотведения.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689" y="118525"/>
            <a:ext cx="2650690" cy="700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73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1950" y="646771"/>
            <a:ext cx="6245413" cy="64964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728547" y="1055650"/>
            <a:ext cx="9642088" cy="4293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defTabSz="9144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В целях повышения надежности тепло- и электроснабжения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субпотребителей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Управлением энергетики и жилищно-коммунального хозяйства Павлодарской области и Департаментом по регулированию естественных монополий и защите конкуренции Министерства национальной экономики РК по Павлодарской области приказами № 18–ОД от 27.02.2023 и №98-ОД  от 15.11.2021 года утверждены две «Инвестиционные программы ТОО «ПНХЗ» на услуги  по передаче и распределению тепловой и электрической энергии на период с 01 января 2022 года по 31 декабря 2026 года</a:t>
            </a:r>
            <a:r>
              <a:rPr lang="ru-RU" sz="13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».</a:t>
            </a:r>
          </a:p>
          <a:p>
            <a:pPr marL="342900" lvl="0" indent="-342900" algn="just" defTabSz="9144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sz="13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Согласно 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утвержденной инвестиционной программе на услугу по передаче и распределению тепловой энергии сумма планируемых инвестиций на </a:t>
            </a:r>
            <a:r>
              <a:rPr lang="ru-RU" sz="13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2024 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год составляет 34 650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тыс.тенге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без учета </a:t>
            </a:r>
            <a:r>
              <a:rPr lang="ru-RU" sz="13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НДС на замену 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Теплообменника Т2/1. </a:t>
            </a:r>
            <a:endParaRPr lang="ru-RU" sz="1300" dirty="0" smtClean="0">
              <a:solidFill>
                <a:prstClr val="black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342900" lvl="0" indent="-342900" algn="just" defTabSz="9144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sz="13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Заключен договор с 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ТОО "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Северхиммаш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" на сумму 30 965 </a:t>
            </a:r>
            <a:r>
              <a:rPr lang="ru-RU" sz="1300" dirty="0" err="1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тыс.тенге</a:t>
            </a:r>
            <a:r>
              <a:rPr lang="ru-RU" sz="13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, экономия 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получена  в результате проведения закупочных </a:t>
            </a:r>
            <a:r>
              <a:rPr lang="ru-RU" sz="13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процедур. 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Поставка ожидается в 2 полугодии -с даты подписания договора в течение 210 </a:t>
            </a:r>
            <a:r>
              <a:rPr lang="ru-RU" sz="13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календарных дней. </a:t>
            </a:r>
          </a:p>
          <a:p>
            <a:pPr marL="342900" lvl="0" indent="-342900" algn="just" defTabSz="9144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sz="13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Согласно 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утвержденной инвестиционной программе на оказание услуги по передаче и распределению электрической энергии сумма планируемых инвестиций в </a:t>
            </a:r>
            <a:r>
              <a:rPr lang="ru-RU" sz="13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2024 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году составляет  2 </a:t>
            </a:r>
            <a:r>
              <a:rPr lang="ru-RU" sz="13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648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тыс.тенге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без учета НДС.</a:t>
            </a:r>
          </a:p>
          <a:p>
            <a:pPr marL="342900" lvl="0" indent="-342900" algn="just" defTabSz="9144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sz="13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По договору 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с ТОО </a:t>
            </a:r>
            <a:r>
              <a:rPr lang="ru-RU" sz="13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"</a:t>
            </a:r>
            <a:r>
              <a:rPr lang="en-US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Alliance Equipment (AE)</a:t>
            </a:r>
            <a:r>
              <a:rPr lang="ru-RU" sz="13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" 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на поставку вакуумного выключателя на сумму </a:t>
            </a:r>
            <a:r>
              <a:rPr lang="ru-RU" sz="13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3 061,4 </a:t>
            </a:r>
            <a:r>
              <a:rPr lang="ru-RU" sz="1300" dirty="0" err="1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тыс.тенге</a:t>
            </a:r>
            <a:r>
              <a:rPr lang="ru-RU" sz="13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(поставщик не является плательщиком  НДС) выключатель поставлен. После проведенных монтажа, наладки 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и </a:t>
            </a:r>
            <a:r>
              <a:rPr lang="ru-RU" sz="13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испытаний 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вакуумного </a:t>
            </a:r>
            <a:r>
              <a:rPr lang="ru-RU" sz="13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выключателя во втором полугодии будет произведена 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замена масляного выключателя WMSWP  на вакуумный выключатель  ВВ/TEL с комплектом адаптации для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распредустройства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RSW-10. </a:t>
            </a:r>
          </a:p>
          <a:p>
            <a:pPr marL="342900" lvl="0" indent="-342900" algn="just" defTabSz="9144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Обновление основных средств  </a:t>
            </a:r>
            <a:r>
              <a:rPr lang="ru-RU" sz="13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позволило  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минимизировать риск, возникающий в случаях отказов оборудования, а также улучшить качественные характеристики оборудования.</a:t>
            </a:r>
            <a:endParaRPr lang="ru-RU" sz="13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689" y="118525"/>
            <a:ext cx="2650690" cy="700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85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30664" y="238540"/>
            <a:ext cx="7649155" cy="636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Информация</a:t>
            </a: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о постатейном исполнении утвержденной тарифной сметы на услугу по передаче и распределению тепловой энергии, </a:t>
            </a:r>
            <a:r>
              <a:rPr kumimoji="0" lang="ru-RU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тыс.тенге</a:t>
            </a:r>
            <a:endParaRPr kumimoji="0" lang="ru-RU" sz="16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098289"/>
              </p:ext>
            </p:extLst>
          </p:nvPr>
        </p:nvGraphicFramePr>
        <p:xfrm>
          <a:off x="262690" y="874645"/>
          <a:ext cx="10400011" cy="5063425"/>
        </p:xfrm>
        <a:graphic>
          <a:graphicData uri="http://schemas.openxmlformats.org/drawingml/2006/table">
            <a:tbl>
              <a:tblPr/>
              <a:tblGrid>
                <a:gridCol w="421661">
                  <a:extLst>
                    <a:ext uri="{9D8B030D-6E8A-4147-A177-3AD203B41FA5}">
                      <a16:colId xmlns:a16="http://schemas.microsoft.com/office/drawing/2014/main" val="842769982"/>
                    </a:ext>
                  </a:extLst>
                </a:gridCol>
                <a:gridCol w="4037673">
                  <a:extLst>
                    <a:ext uri="{9D8B030D-6E8A-4147-A177-3AD203B41FA5}">
                      <a16:colId xmlns:a16="http://schemas.microsoft.com/office/drawing/2014/main" val="2078118101"/>
                    </a:ext>
                  </a:extLst>
                </a:gridCol>
                <a:gridCol w="1373472">
                  <a:extLst>
                    <a:ext uri="{9D8B030D-6E8A-4147-A177-3AD203B41FA5}">
                      <a16:colId xmlns:a16="http://schemas.microsoft.com/office/drawing/2014/main" val="2327936844"/>
                    </a:ext>
                  </a:extLst>
                </a:gridCol>
                <a:gridCol w="1423114">
                  <a:extLst>
                    <a:ext uri="{9D8B030D-6E8A-4147-A177-3AD203B41FA5}">
                      <a16:colId xmlns:a16="http://schemas.microsoft.com/office/drawing/2014/main" val="2207243702"/>
                    </a:ext>
                  </a:extLst>
                </a:gridCol>
                <a:gridCol w="620546">
                  <a:extLst>
                    <a:ext uri="{9D8B030D-6E8A-4147-A177-3AD203B41FA5}">
                      <a16:colId xmlns:a16="http://schemas.microsoft.com/office/drawing/2014/main" val="3787552088"/>
                    </a:ext>
                  </a:extLst>
                </a:gridCol>
                <a:gridCol w="2523545">
                  <a:extLst>
                    <a:ext uri="{9D8B030D-6E8A-4147-A177-3AD203B41FA5}">
                      <a16:colId xmlns:a16="http://schemas.microsoft.com/office/drawing/2014/main" val="1193163079"/>
                    </a:ext>
                  </a:extLst>
                </a:gridCol>
              </a:tblGrid>
              <a:tr h="4934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показателей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Утвержденная тарифная смета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997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Фактические данные за 1 полугодие 2024г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Отклонение,  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Причины отклонения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7921643"/>
                  </a:ext>
                </a:extLst>
              </a:tr>
              <a:tr h="1734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Затраты на производство товаров и предоставление услуг, всего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62 239,2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56 843,9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-8,7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1 полугодия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934967"/>
                  </a:ext>
                </a:extLst>
              </a:tr>
              <a:tr h="1734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Амортизация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2 985,0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3 340,2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11,9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недостаток средств в УТС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7486915"/>
                  </a:ext>
                </a:extLst>
              </a:tr>
              <a:tr h="1734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затраты, всего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35 171,4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156,2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-99,6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8252941"/>
                  </a:ext>
                </a:extLst>
              </a:tr>
              <a:tr h="1734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9998118"/>
                  </a:ext>
                </a:extLst>
              </a:tr>
              <a:tr h="6243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2.1.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услуга технического обслуживания и содержания тепловых сетей и трубопроводов 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34 978,3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Расторжение договора с ТОО «ENERGY SERVICE-PVL» и возврат цеха </a:t>
                      </a:r>
                      <a:r>
                        <a:rPr lang="ru-RU" sz="9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Паровоздухоснабжения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в </a:t>
                      </a:r>
                      <a:r>
                        <a:rPr lang="ru-RU" sz="9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оргструктуру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ТОО "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ПНХЗ“. Необходима корректировка УТС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0444046"/>
                  </a:ext>
                </a:extLst>
              </a:tr>
              <a:tr h="1734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2.2.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услуги охраны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13,9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-0,7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1 полугодия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6766282"/>
                  </a:ext>
                </a:extLst>
              </a:tr>
              <a:tr h="1734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2.3.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услуги противопожарной защиты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23,1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18,8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-18,6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1 полугодия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5178631"/>
                  </a:ext>
                </a:extLst>
              </a:tr>
              <a:tr h="1734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2.4.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Услуги </a:t>
                      </a:r>
                      <a:r>
                        <a:rPr lang="ru-RU" sz="10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Техэкспертизы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выполнения </a:t>
                      </a:r>
                      <a:r>
                        <a:rPr lang="ru-RU" sz="10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Инвестпрограммы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156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123,5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-20,8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r>
                        <a:rPr lang="ru-RU" sz="9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по итогам проведения тендера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3211956"/>
                  </a:ext>
                </a:extLst>
              </a:tr>
              <a:tr h="1734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периода, всего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78,2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182,1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132,9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недостаток средств в УТС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9808544"/>
                  </a:ext>
                </a:extLst>
              </a:tr>
              <a:tr h="1734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Общие и административные, всего, в т.ч.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78,2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182,1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132,9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недостаток средств в УТС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9512352"/>
                  </a:ext>
                </a:extLst>
              </a:tr>
              <a:tr h="1734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3.1.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информационные услуги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78,2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182,1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132,9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недостаток средств в УТС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3523945"/>
                  </a:ext>
                </a:extLst>
              </a:tr>
              <a:tr h="1734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затрат на предоставление услуг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60 317,4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57 026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-8,5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1 полугодия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999730"/>
                  </a:ext>
                </a:extLst>
              </a:tr>
              <a:tr h="1734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IV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 (РБА*СП)/ убыток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2 937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-26 266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-994,3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4593352"/>
                  </a:ext>
                </a:extLst>
              </a:tr>
              <a:tr h="1734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доходов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65 254,4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30 760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-52,9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1 полугодия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2336204"/>
                  </a:ext>
                </a:extLst>
              </a:tr>
              <a:tr h="1734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оказываемых услуг (товаров, работ)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335,1765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159,604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-52,4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1 полугодия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2978343"/>
                  </a:ext>
                </a:extLst>
              </a:tr>
              <a:tr h="173441">
                <a:tc row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VII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Нормативные технические потери при передаче пара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1,3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4,3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недостаток средств в УТС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4200091"/>
                  </a:ext>
                </a:extLst>
              </a:tr>
              <a:tr h="1734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3,47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6,337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82,6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недостаток средств в УТС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7840239"/>
                  </a:ext>
                </a:extLst>
              </a:tr>
              <a:tr h="1734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ru-RU" sz="10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389,4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51 648,5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153,3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недостаток средств в УТС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5519157"/>
                  </a:ext>
                </a:extLst>
              </a:tr>
              <a:tr h="1734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Нормативные технические потери при передаче теплофикационной  воды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7,7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6,45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-16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1 полугодия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7674426"/>
                  </a:ext>
                </a:extLst>
              </a:tr>
              <a:tr h="1734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1,5287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0,76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-50,3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1 полугодия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194191"/>
                  </a:ext>
                </a:extLst>
              </a:tr>
              <a:tr h="1734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0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693,4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1 699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-54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1 полугодия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6292209"/>
                  </a:ext>
                </a:extLst>
              </a:tr>
              <a:tr h="2650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VIII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Тариф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194,69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192,73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январь-февраль-190,15, с 01.03.2024-194,69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9802724"/>
                  </a:ext>
                </a:extLst>
              </a:tr>
              <a:tr h="1734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IX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Затраты на оказание услуги  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194,69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357,3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83,5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недостаток средств в УТС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6621023"/>
                  </a:ext>
                </a:extLst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689" y="118525"/>
            <a:ext cx="2650690" cy="700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83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798859" y="182880"/>
            <a:ext cx="77286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Информация о постатейном исполнении утвержденной тарифной сметы на услугу по передаче и распределению электроэнергии, </a:t>
            </a:r>
            <a:r>
              <a:rPr kumimoji="0" lang="ru-RU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тыс.тенге</a:t>
            </a:r>
            <a:endParaRPr kumimoji="0" lang="ru-RU" sz="16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9174225"/>
              </p:ext>
            </p:extLst>
          </p:nvPr>
        </p:nvGraphicFramePr>
        <p:xfrm>
          <a:off x="405362" y="883062"/>
          <a:ext cx="9835917" cy="4986791"/>
        </p:xfrm>
        <a:graphic>
          <a:graphicData uri="http://schemas.openxmlformats.org/drawingml/2006/table">
            <a:tbl>
              <a:tblPr/>
              <a:tblGrid>
                <a:gridCol w="421574">
                  <a:extLst>
                    <a:ext uri="{9D8B030D-6E8A-4147-A177-3AD203B41FA5}">
                      <a16:colId xmlns:a16="http://schemas.microsoft.com/office/drawing/2014/main" val="1756202051"/>
                    </a:ext>
                  </a:extLst>
                </a:gridCol>
                <a:gridCol w="3919993">
                  <a:extLst>
                    <a:ext uri="{9D8B030D-6E8A-4147-A177-3AD203B41FA5}">
                      <a16:colId xmlns:a16="http://schemas.microsoft.com/office/drawing/2014/main" val="3004101509"/>
                    </a:ext>
                  </a:extLst>
                </a:gridCol>
                <a:gridCol w="1113182">
                  <a:extLst>
                    <a:ext uri="{9D8B030D-6E8A-4147-A177-3AD203B41FA5}">
                      <a16:colId xmlns:a16="http://schemas.microsoft.com/office/drawing/2014/main" val="1071805904"/>
                    </a:ext>
                  </a:extLst>
                </a:gridCol>
                <a:gridCol w="1184745">
                  <a:extLst>
                    <a:ext uri="{9D8B030D-6E8A-4147-A177-3AD203B41FA5}">
                      <a16:colId xmlns:a16="http://schemas.microsoft.com/office/drawing/2014/main" val="1012382132"/>
                    </a:ext>
                  </a:extLst>
                </a:gridCol>
                <a:gridCol w="771276">
                  <a:extLst>
                    <a:ext uri="{9D8B030D-6E8A-4147-A177-3AD203B41FA5}">
                      <a16:colId xmlns:a16="http://schemas.microsoft.com/office/drawing/2014/main" val="2070636379"/>
                    </a:ext>
                  </a:extLst>
                </a:gridCol>
                <a:gridCol w="2425147">
                  <a:extLst>
                    <a:ext uri="{9D8B030D-6E8A-4147-A177-3AD203B41FA5}">
                      <a16:colId xmlns:a16="http://schemas.microsoft.com/office/drawing/2014/main" val="2739534046"/>
                    </a:ext>
                  </a:extLst>
                </a:gridCol>
              </a:tblGrid>
              <a:tr h="5741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показателей 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Утвержденная тарифная смета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Фактические данные за </a:t>
                      </a: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полугодие 2024г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Отклонение,  </a:t>
                      </a: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Причины отклонения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7784313"/>
                  </a:ext>
                </a:extLst>
              </a:tr>
              <a:tr h="3861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Затраты на производство товаров и предоставление услуг, всего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 </a:t>
                      </a: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859,4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5 251,1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-74,8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1 полугодия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530195"/>
                  </a:ext>
                </a:extLst>
              </a:tr>
              <a:tr h="1930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Амортизация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884,3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недостаток средств в УТС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2026017"/>
                  </a:ext>
                </a:extLst>
              </a:tr>
              <a:tr h="1930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затраты, всего в т.ч.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20 189,4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4 366,8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-78,4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1 полугодия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3935537"/>
                  </a:ext>
                </a:extLst>
              </a:tr>
              <a:tr h="3861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2.1.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услуги по эксплуатации, техобслуживанию электрического, электрораспределительного оборудования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15 452,8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Расторжение договора с ТОО «ENERGY SERVICE-PVL» и возврат цеха Электроснабжения в </a:t>
                      </a:r>
                      <a:r>
                        <a:rPr lang="ru-RU" sz="9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оргструктуру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ТОО "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ПНХЗ«. Необходима корректировка УТС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9845420"/>
                  </a:ext>
                </a:extLst>
              </a:tr>
              <a:tr h="1930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2.2.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услуги охраны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3 585,3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3 542,6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-1,2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1 полугодия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6505349"/>
                  </a:ext>
                </a:extLst>
              </a:tr>
              <a:tr h="2014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2.3.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услуги противопожарной защиты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995,3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700,7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-29,6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1 полугодия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4262624"/>
                  </a:ext>
                </a:extLst>
              </a:tr>
              <a:tr h="2007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2.4.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услуги Техэкспертизы выполнения инвестпрограммы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156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123,5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-20,8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 итогам тендера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325055"/>
                  </a:ext>
                </a:extLst>
              </a:tr>
              <a:tr h="1930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периода, всего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78,2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182,1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132,9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недостаток средств в УТС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8801868"/>
                  </a:ext>
                </a:extLst>
              </a:tr>
              <a:tr h="1930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Общие и административные, всего, в т.ч.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78,2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182,1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132,9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недостаток средств в УТС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9625106"/>
                  </a:ext>
                </a:extLst>
              </a:tr>
              <a:tr h="1930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3.1.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информационные услуги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78,2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182,1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132,9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недостаток средств в УТС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489676"/>
                  </a:ext>
                </a:extLst>
              </a:tr>
              <a:tr h="1930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затрат на предоставление услуг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37 526,2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16 135,2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-57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1 полугодия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0009484"/>
                  </a:ext>
                </a:extLst>
              </a:tr>
              <a:tr h="1930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IV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 (РБА*СП)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978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1 337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-32,4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1 полугодия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6141487"/>
                  </a:ext>
                </a:extLst>
              </a:tr>
              <a:tr h="1930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доходов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39 504,2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17 472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-55,8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1 полугодия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9134206"/>
                  </a:ext>
                </a:extLst>
              </a:tr>
              <a:tr h="1930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оказываемых услуг (товаров, работ)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93 032,6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41 696,3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-55,2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1 полугодия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4101670"/>
                  </a:ext>
                </a:extLst>
              </a:tr>
              <a:tr h="193082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VII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Нормативные технические потери 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1 023,4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436,544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-57,3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1 полугодия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228855"/>
                  </a:ext>
                </a:extLst>
              </a:tr>
              <a:tr h="1930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16 588,6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10 702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-35,5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1 полугодия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7342637"/>
                  </a:ext>
                </a:extLst>
              </a:tr>
              <a:tr h="1930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1,1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1,1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6210769"/>
                  </a:ext>
                </a:extLst>
              </a:tr>
              <a:tr h="193082">
                <a:tc>
                  <a:txBody>
                    <a:bodyPr/>
                    <a:lstStyle/>
                    <a:p>
                      <a:pPr marL="0" marR="0" lvl="0" indent="0" algn="ctr" defTabSz="80997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VIII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Тариф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0,425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0,419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-1,3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0,408 c 01.03.2023г по 29.02.24; 0,425 c 01.03.2024г.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4525441"/>
                  </a:ext>
                </a:extLst>
              </a:tr>
              <a:tr h="1930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Затраты на оказание услуги  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0,425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0,387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-8,9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1 полугодия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4678162"/>
                  </a:ext>
                </a:extLst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689" y="118525"/>
            <a:ext cx="2650690" cy="700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16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49335" y="277586"/>
            <a:ext cx="716824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Основные финансово-экономические показатели деятельности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ТОО «ПНХЗ» в </a:t>
            </a:r>
            <a:r>
              <a:rPr kumimoji="0" lang="kk-KZ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сфере естественной монополии, тыс.тенге</a:t>
            </a:r>
            <a:endParaRPr kumimoji="0" lang="ru-RU" sz="1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5164944"/>
              </p:ext>
            </p:extLst>
          </p:nvPr>
        </p:nvGraphicFramePr>
        <p:xfrm>
          <a:off x="262690" y="800808"/>
          <a:ext cx="10285567" cy="4712902"/>
        </p:xfrm>
        <a:graphic>
          <a:graphicData uri="http://schemas.openxmlformats.org/drawingml/2006/table">
            <a:tbl>
              <a:tblPr firstRow="1" firstCol="1" bandRow="1"/>
              <a:tblGrid>
                <a:gridCol w="3345924">
                  <a:extLst>
                    <a:ext uri="{9D8B030D-6E8A-4147-A177-3AD203B41FA5}">
                      <a16:colId xmlns:a16="http://schemas.microsoft.com/office/drawing/2014/main" val="1283814781"/>
                    </a:ext>
                  </a:extLst>
                </a:gridCol>
                <a:gridCol w="1110343">
                  <a:extLst>
                    <a:ext uri="{9D8B030D-6E8A-4147-A177-3AD203B41FA5}">
                      <a16:colId xmlns:a16="http://schemas.microsoft.com/office/drawing/2014/main" val="2046676717"/>
                    </a:ext>
                  </a:extLst>
                </a:gridCol>
                <a:gridCol w="1053496">
                  <a:extLst>
                    <a:ext uri="{9D8B030D-6E8A-4147-A177-3AD203B41FA5}">
                      <a16:colId xmlns:a16="http://schemas.microsoft.com/office/drawing/2014/main" val="1221624218"/>
                    </a:ext>
                  </a:extLst>
                </a:gridCol>
                <a:gridCol w="799797">
                  <a:extLst>
                    <a:ext uri="{9D8B030D-6E8A-4147-A177-3AD203B41FA5}">
                      <a16:colId xmlns:a16="http://schemas.microsoft.com/office/drawing/2014/main" val="1137449487"/>
                    </a:ext>
                  </a:extLst>
                </a:gridCol>
                <a:gridCol w="3976007">
                  <a:extLst>
                    <a:ext uri="{9D8B030D-6E8A-4147-A177-3AD203B41FA5}">
                      <a16:colId xmlns:a16="http://schemas.microsoft.com/office/drawing/2014/main" val="3537324900"/>
                    </a:ext>
                  </a:extLst>
                </a:gridCol>
              </a:tblGrid>
              <a:tr h="1728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9933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Финансовый результат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34" marR="48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9933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полугодие 2023г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34" marR="48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9933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полугодие 2024г</a:t>
                      </a:r>
                      <a:endParaRPr lang="ru-RU" sz="1000" b="1" dirty="0">
                        <a:solidFill>
                          <a:srgbClr val="993366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34" marR="48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9933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отклонение,%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34" marR="48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9933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Комментарий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34" marR="48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9885259"/>
                  </a:ext>
                </a:extLst>
              </a:tr>
              <a:tr h="172855">
                <a:tc>
                  <a:txBody>
                    <a:bodyPr/>
                    <a:lstStyle/>
                    <a:p>
                      <a:pPr indent="152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Доходы  всего: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34" marR="480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73 011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34" marR="480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80 382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10%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34" marR="480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6773236"/>
                  </a:ext>
                </a:extLst>
              </a:tr>
              <a:tr h="172855">
                <a:tc>
                  <a:txBody>
                    <a:bodyPr/>
                    <a:lstStyle/>
                    <a:p>
                      <a:pPr indent="152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Передача и распределение  электрической энергии</a:t>
                      </a:r>
                    </a:p>
                  </a:txBody>
                  <a:tcPr marL="48034" marR="480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15 769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34" marR="480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17 471,8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11%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тарифа и объемов.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8254355"/>
                  </a:ext>
                </a:extLst>
              </a:tr>
              <a:tr h="285851">
                <a:tc>
                  <a:txBody>
                    <a:bodyPr/>
                    <a:lstStyle/>
                    <a:p>
                      <a:pPr indent="152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Передача и распределение тепловой энергии</a:t>
                      </a:r>
                    </a:p>
                  </a:txBody>
                  <a:tcPr marL="48034" marR="480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30 578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34" marR="480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30 760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1%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тарифа, небольшое снижение объемов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0661142"/>
                  </a:ext>
                </a:extLst>
              </a:tr>
              <a:tr h="318583">
                <a:tc>
                  <a:txBody>
                    <a:bodyPr/>
                    <a:lstStyle/>
                    <a:p>
                      <a:pPr indent="152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Подача питьевой воды по распределительным сетям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34" marR="480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15 165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34" marR="480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16 808,9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11%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объема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0514357"/>
                  </a:ext>
                </a:extLst>
              </a:tr>
              <a:tr h="345711">
                <a:tc>
                  <a:txBody>
                    <a:bodyPr/>
                    <a:lstStyle/>
                    <a:p>
                      <a:pPr indent="152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Подача технической воды по распределительным сетям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34" marR="480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6 632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34" marR="480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9 317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40%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объема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9435610"/>
                  </a:ext>
                </a:extLst>
              </a:tr>
              <a:tr h="172855">
                <a:tc>
                  <a:txBody>
                    <a:bodyPr/>
                    <a:lstStyle/>
                    <a:p>
                      <a:pPr indent="152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Отвод сточных вод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34" marR="480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4 867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34" marR="480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6 024,4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24%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объема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7234965"/>
                  </a:ext>
                </a:extLst>
              </a:tr>
              <a:tr h="172855">
                <a:tc>
                  <a:txBody>
                    <a:bodyPr/>
                    <a:lstStyle/>
                    <a:p>
                      <a:pPr indent="152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Расходы, всего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34" marR="480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306 409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34" marR="480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139 530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54,4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34" marR="480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6718657"/>
                  </a:ext>
                </a:extLst>
              </a:tr>
              <a:tr h="190181">
                <a:tc>
                  <a:txBody>
                    <a:bodyPr/>
                    <a:lstStyle/>
                    <a:p>
                      <a:pPr indent="152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Передача и распределение  электрической энергии</a:t>
                      </a:r>
                    </a:p>
                  </a:txBody>
                  <a:tcPr marL="48034" marR="480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115 822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34" marR="480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16 135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-86%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Расторжение договора с ТОО «ENERGY SERVICE-PVL» и возврат цехов Электроснабжения и </a:t>
                      </a:r>
                      <a:r>
                        <a:rPr lang="ru-RU" sz="10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Паровоздухоснабжения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в </a:t>
                      </a:r>
                      <a:r>
                        <a:rPr lang="ru-RU" sz="10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оргструктуру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ТОО "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ПНХЗ«. Необходима корректировка УТС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34" marR="48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8016240"/>
                  </a:ext>
                </a:extLst>
              </a:tr>
              <a:tr h="328934">
                <a:tc>
                  <a:txBody>
                    <a:bodyPr/>
                    <a:lstStyle/>
                    <a:p>
                      <a:pPr indent="152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Передача и распределение тепловой энергии</a:t>
                      </a:r>
                    </a:p>
                  </a:txBody>
                  <a:tcPr marL="48034" marR="480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135 862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34" marR="480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57 026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-58%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5315424"/>
                  </a:ext>
                </a:extLst>
              </a:tr>
              <a:tr h="221672">
                <a:tc>
                  <a:txBody>
                    <a:bodyPr/>
                    <a:lstStyle/>
                    <a:p>
                      <a:pPr indent="152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Подача питьевой воды по распределительным сетям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34" marR="480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28 853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34" marR="480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33 031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14,5%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Недостаток средств в УТС, рост стоимости услуг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34" marR="480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763014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indent="152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Подача технической воды по распределительным сетям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34" marR="480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16 475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34" marR="480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20 919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27%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997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Недостаток средств в УТС, рост стоимости услуг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34" marR="480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251404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indent="152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Отвод сточных вод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34" marR="480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9 397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34" marR="480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12 419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32,2%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997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Недостаток средств в УТС, рост стоимости услуг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34" marR="480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0123542"/>
                  </a:ext>
                </a:extLst>
              </a:tr>
              <a:tr h="172855">
                <a:tc>
                  <a:txBody>
                    <a:bodyPr/>
                    <a:lstStyle/>
                    <a:p>
                      <a:pPr indent="152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Финансовый результат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34" marR="480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- 233 398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34" marR="480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-59 148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-74 4%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34" marR="480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6586010"/>
                  </a:ext>
                </a:extLst>
              </a:tr>
              <a:tr h="237375">
                <a:tc>
                  <a:txBody>
                    <a:bodyPr/>
                    <a:lstStyle/>
                    <a:p>
                      <a:pPr indent="152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Передача и распределение  электрической энергии</a:t>
                      </a:r>
                    </a:p>
                  </a:txBody>
                  <a:tcPr marL="48034" marR="480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- 100 053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34" marR="480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1 337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- 101%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Расторжение договора с ТОО «ENERGY SERVICE-PVL» и возврат цехов Электроснабжения и </a:t>
                      </a:r>
                      <a:r>
                        <a:rPr lang="ru-RU" sz="10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Паровоздухоснабжения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в </a:t>
                      </a:r>
                      <a:r>
                        <a:rPr lang="ru-RU" sz="10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оргструктуру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ТОО "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ПНХЗ«. Необходима</a:t>
                      </a:r>
                      <a:r>
                        <a:rPr lang="ru-RU" sz="10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корректировка УТС</a:t>
                      </a:r>
                      <a:endParaRPr lang="ru-RU" sz="1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34" marR="48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0302658"/>
                  </a:ext>
                </a:extLst>
              </a:tr>
              <a:tr h="201252">
                <a:tc>
                  <a:txBody>
                    <a:bodyPr/>
                    <a:lstStyle/>
                    <a:p>
                      <a:pPr indent="152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Передача и распределение тепловой энергии</a:t>
                      </a:r>
                    </a:p>
                  </a:txBody>
                  <a:tcPr marL="48034" marR="480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- 105 284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34" marR="480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- 26 266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-75%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7091005"/>
                  </a:ext>
                </a:extLst>
              </a:tr>
              <a:tr h="214825">
                <a:tc>
                  <a:txBody>
                    <a:bodyPr/>
                    <a:lstStyle/>
                    <a:p>
                      <a:pPr indent="152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Подача питьевой воды по распределительным сетям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34" marR="480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0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13 688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34" marR="480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-16 222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19%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997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Недостаток средств в УТС, рост стоимости услуг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34" marR="48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5287072"/>
                  </a:ext>
                </a:extLst>
              </a:tr>
              <a:tr h="204910">
                <a:tc>
                  <a:txBody>
                    <a:bodyPr/>
                    <a:lstStyle/>
                    <a:p>
                      <a:pPr indent="152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Подача технической воды по распределительным сетям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34" marR="480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- 9 843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34" marR="480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-11 602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18%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997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Недостаток средств в УТС, рост стоимости услуг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34" marR="48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7437047"/>
                  </a:ext>
                </a:extLst>
              </a:tr>
              <a:tr h="257266">
                <a:tc>
                  <a:txBody>
                    <a:bodyPr/>
                    <a:lstStyle/>
                    <a:p>
                      <a:pPr indent="152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Отвод сточных вод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34" marR="480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- 4 530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34" marR="480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- 6 394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41%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997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Недостаток средств в УТС, рост стоимости услуг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34" marR="48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689260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287713" y="1617663"/>
            <a:ext cx="107997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689" y="118525"/>
            <a:ext cx="2650690" cy="700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00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61171" y="892099"/>
            <a:ext cx="828163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  <a:ea typeface="+mj-ea"/>
                <a:cs typeface="+mj-cs"/>
              </a:rPr>
              <a:t>Информация по объемам регулируемых услуг ТОО «ПНХЗ» за 1полугодие 2024 года.</a:t>
            </a:r>
            <a:endParaRPr kumimoji="0" lang="ru-RU" sz="16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330978"/>
              </p:ext>
            </p:extLst>
          </p:nvPr>
        </p:nvGraphicFramePr>
        <p:xfrm>
          <a:off x="803080" y="1294868"/>
          <a:ext cx="9255320" cy="3432051"/>
        </p:xfrm>
        <a:graphic>
          <a:graphicData uri="http://schemas.openxmlformats.org/drawingml/2006/table">
            <a:tbl>
              <a:tblPr/>
              <a:tblGrid>
                <a:gridCol w="2754608">
                  <a:extLst>
                    <a:ext uri="{9D8B030D-6E8A-4147-A177-3AD203B41FA5}">
                      <a16:colId xmlns:a16="http://schemas.microsoft.com/office/drawing/2014/main" val="304618363"/>
                    </a:ext>
                  </a:extLst>
                </a:gridCol>
                <a:gridCol w="1012236">
                  <a:extLst>
                    <a:ext uri="{9D8B030D-6E8A-4147-A177-3AD203B41FA5}">
                      <a16:colId xmlns:a16="http://schemas.microsoft.com/office/drawing/2014/main" val="3291579119"/>
                    </a:ext>
                  </a:extLst>
                </a:gridCol>
                <a:gridCol w="1344117">
                  <a:extLst>
                    <a:ext uri="{9D8B030D-6E8A-4147-A177-3AD203B41FA5}">
                      <a16:colId xmlns:a16="http://schemas.microsoft.com/office/drawing/2014/main" val="2151800876"/>
                    </a:ext>
                  </a:extLst>
                </a:gridCol>
                <a:gridCol w="1227958">
                  <a:extLst>
                    <a:ext uri="{9D8B030D-6E8A-4147-A177-3AD203B41FA5}">
                      <a16:colId xmlns:a16="http://schemas.microsoft.com/office/drawing/2014/main" val="1255788923"/>
                    </a:ext>
                  </a:extLst>
                </a:gridCol>
                <a:gridCol w="1460275">
                  <a:extLst>
                    <a:ext uri="{9D8B030D-6E8A-4147-A177-3AD203B41FA5}">
                      <a16:colId xmlns:a16="http://schemas.microsoft.com/office/drawing/2014/main" val="742833345"/>
                    </a:ext>
                  </a:extLst>
                </a:gridCol>
                <a:gridCol w="1456126">
                  <a:extLst>
                    <a:ext uri="{9D8B030D-6E8A-4147-A177-3AD203B41FA5}">
                      <a16:colId xmlns:a16="http://schemas.microsoft.com/office/drawing/2014/main" val="4080666606"/>
                    </a:ext>
                  </a:extLst>
                </a:gridCol>
              </a:tblGrid>
              <a:tr h="17235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993366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7229" marR="7229" marT="72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993366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7229" marR="7229" marT="7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993366"/>
                          </a:solidFill>
                          <a:effectLst/>
                          <a:latin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7229" marR="7229" marT="7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2885611"/>
                  </a:ext>
                </a:extLst>
              </a:tr>
              <a:tr h="3086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993366"/>
                          </a:solidFill>
                          <a:effectLst/>
                          <a:latin typeface="Times New Roman" panose="02020603050405020304" pitchFamily="18" charset="0"/>
                        </a:rPr>
                        <a:t>на собственные нужды ТОО «ПНХЗ»</a:t>
                      </a:r>
                    </a:p>
                  </a:txBody>
                  <a:tcPr marL="7229" marR="7229" marT="7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993366"/>
                          </a:solidFill>
                          <a:effectLst/>
                          <a:latin typeface="Times New Roman" panose="02020603050405020304" pitchFamily="18" charset="0"/>
                        </a:rPr>
                        <a:t>на </a:t>
                      </a:r>
                      <a:r>
                        <a:rPr lang="ru-RU" sz="1200" b="1" i="0" u="none" strike="noStrike" dirty="0" err="1">
                          <a:solidFill>
                            <a:srgbClr val="993366"/>
                          </a:solidFill>
                          <a:effectLst/>
                          <a:latin typeface="Times New Roman" panose="02020603050405020304" pitchFamily="18" charset="0"/>
                        </a:rPr>
                        <a:t>субпотребителей</a:t>
                      </a:r>
                      <a:endParaRPr lang="ru-RU" sz="1200" b="1" i="0" u="none" strike="noStrike" dirty="0">
                        <a:solidFill>
                          <a:srgbClr val="993366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29" marR="7229" marT="7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5039052"/>
                  </a:ext>
                </a:extLst>
              </a:tr>
              <a:tr h="4638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993366"/>
                          </a:solidFill>
                          <a:effectLst/>
                          <a:latin typeface="Times New Roman" panose="02020603050405020304" pitchFamily="18" charset="0"/>
                        </a:rPr>
                        <a:t>в натуральных показателях</a:t>
                      </a:r>
                    </a:p>
                  </a:txBody>
                  <a:tcPr marL="7229" marR="7229" marT="7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993366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в общем объеме, %</a:t>
                      </a:r>
                    </a:p>
                  </a:txBody>
                  <a:tcPr marL="7229" marR="7229" marT="7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993366"/>
                          </a:solidFill>
                          <a:effectLst/>
                          <a:latin typeface="Times New Roman" panose="02020603050405020304" pitchFamily="18" charset="0"/>
                        </a:rPr>
                        <a:t>в натуральных показателях</a:t>
                      </a:r>
                    </a:p>
                  </a:txBody>
                  <a:tcPr marL="7229" marR="7229" marT="7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993366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в общем объеме, %</a:t>
                      </a:r>
                    </a:p>
                  </a:txBody>
                  <a:tcPr marL="7229" marR="7229" marT="7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549361"/>
                  </a:ext>
                </a:extLst>
              </a:tr>
              <a:tr h="6815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Подача хозяйственно-питьевой воды по распределительным сетям, м</a:t>
                      </a:r>
                      <a:r>
                        <a:rPr lang="ru-RU" sz="1200" b="0" i="0" u="none" strike="noStrike" baseline="30000" dirty="0"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</a:txBody>
                  <a:tcPr marL="65062" marR="7229" marT="72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152 086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79 795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52,5%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72 231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47,5%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800863"/>
                  </a:ext>
                </a:extLst>
              </a:tr>
              <a:tr h="5170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Подача технической воды по распределительным сетям, м</a:t>
                      </a:r>
                      <a:r>
                        <a:rPr lang="ru-RU" sz="1200" b="0" i="0" u="none" strike="noStrike" baseline="30000"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</a:txBody>
                  <a:tcPr marL="65062" marR="7229" marT="72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246 839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164 635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66,7%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82 204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33,3%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0380118"/>
                  </a:ext>
                </a:extLst>
              </a:tr>
              <a:tr h="3133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Отвод сточных вод, м</a:t>
                      </a:r>
                      <a:r>
                        <a:rPr lang="ru-RU" sz="1200" b="0" i="0" u="none" strike="noStrike" baseline="30000"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</a:txBody>
                  <a:tcPr marL="65062" marR="7229" marT="72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2 528 035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2 480 509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98,1%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47 526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1,9%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6888291"/>
                  </a:ext>
                </a:extLst>
              </a:tr>
              <a:tr h="4935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Передача и распределение электрической энергии, </a:t>
                      </a:r>
                      <a:r>
                        <a:rPr lang="ru-RU" sz="1200" b="0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тыс.кВтч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062" marR="7229" marT="72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275 409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233 713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84,9%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41 696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15,1%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0802943"/>
                  </a:ext>
                </a:extLst>
              </a:tr>
              <a:tr h="3995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Передача и распределение  тепловой  энергии,Гкал</a:t>
                      </a:r>
                    </a:p>
                  </a:txBody>
                  <a:tcPr marL="65062" marR="7229" marT="72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549 904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390 300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71%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159 604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0513276"/>
                  </a:ext>
                </a:extLst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689" y="118525"/>
            <a:ext cx="2650690" cy="700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62156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45 лет_ЛЭД Актовый зал.pptx" id="{BDE3B4AE-1A50-435E-878D-861F57CE8A45}" vid="{1513A24E-1EA1-43BB-A47A-CEF817AB8F6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45 лет_ЛЭД Актовый зал 2</Template>
  <TotalTime>2349</TotalTime>
  <Words>2705</Words>
  <Application>Microsoft Office PowerPoint</Application>
  <PresentationFormat>Произвольный</PresentationFormat>
  <Paragraphs>610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Жапарова Айжан Балтабековна</dc:creator>
  <cp:lastModifiedBy>Калиева Зарина Ерболатовна</cp:lastModifiedBy>
  <cp:revision>145</cp:revision>
  <dcterms:created xsi:type="dcterms:W3CDTF">2023-04-21T06:34:07Z</dcterms:created>
  <dcterms:modified xsi:type="dcterms:W3CDTF">2024-07-15T04:18:26Z</dcterms:modified>
</cp:coreProperties>
</file>