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7" r:id="rId2"/>
    <p:sldId id="258" r:id="rId3"/>
    <p:sldId id="262" r:id="rId4"/>
    <p:sldId id="263" r:id="rId5"/>
    <p:sldId id="274" r:id="rId6"/>
    <p:sldId id="272" r:id="rId7"/>
    <p:sldId id="275" r:id="rId8"/>
    <p:sldId id="267" r:id="rId9"/>
    <p:sldId id="268" r:id="rId10"/>
    <p:sldId id="273" r:id="rId11"/>
    <p:sldId id="270" r:id="rId12"/>
  </p:sldIdLst>
  <p:sldSz cx="10799763" cy="6076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24CBDBF-C50B-4AF8-B671-1B317234B2F0}">
          <p14:sldIdLst>
            <p14:sldId id="257"/>
            <p14:sldId id="258"/>
            <p14:sldId id="262"/>
            <p14:sldId id="263"/>
            <p14:sldId id="274"/>
            <p14:sldId id="272"/>
            <p14:sldId id="275"/>
            <p14:sldId id="267"/>
            <p14:sldId id="268"/>
            <p14:sldId id="273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914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33CC"/>
    <a:srgbClr val="000099"/>
    <a:srgbClr val="003399"/>
    <a:srgbClr val="006699"/>
    <a:srgbClr val="006666"/>
    <a:srgbClr val="0000FF"/>
    <a:srgbClr val="800080"/>
    <a:srgbClr val="66006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2674" autoAdjust="0"/>
  </p:normalViewPr>
  <p:slideViewPr>
    <p:cSldViewPr snapToGrid="0" showGuides="1">
      <p:cViewPr varScale="1">
        <p:scale>
          <a:sx n="72" d="100"/>
          <a:sy n="72" d="100"/>
        </p:scale>
        <p:origin x="648" y="67"/>
      </p:cViewPr>
      <p:guideLst>
        <p:guide orient="horz" pos="1914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NHZV01\dbase\NHZ\&#1057;&#1045;&#1052;\&#1055;&#1091;&#1073;&#1083;&#1080;&#1095;&#1085;&#1099;&#1081;%20&#1086;&#1090;&#1095;&#1077;&#1090;\&#1055;&#1091;&#1073;&#1083;&#1080;&#1095;&#1085;&#1099;&#1081;%20&#1086;&#1090;&#1095;&#1077;&#1090;%202026\&#1055;&#1091;&#1073;&#1083;&#1080;&#1095;&#1085;&#1099;&#1081;%20&#1086;&#1090;&#1095;&#1077;&#1090;%201%20&#1087;&#1086;&#1083;&#1091;&#1075;&#1086;&#1076;&#1080;&#1077;%202026&#1075;%20&#1087;&#1086;&#1076;&#1098;&#1077;&#1079;&#1076;&#1085;&#1099;&#1077;%20&#1087;&#1091;&#1090;&#1080;\&#1040;&#1085;&#1072;&#1083;&#1080;&#1079;%20&#1082;%20&#1087;&#1091;&#1073;&#1083;&#1080;&#1095;&#1085;&#1099;&#1084;%20&#1089;&#1083;&#1091;&#1096;&#1072;&#1085;&#1080;&#1103;&#1084;%20&#1062;&#1054;&#1055;&#1055;%201%20&#1087;&#1086;&#1083;&#1091;&#1075;&#1086;&#1076;&#1080;&#1077;%202026%20&#1075;&#1086;&#1076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NHZV01\dbase\NHZ\&#1057;&#1045;&#1052;\&#1055;&#1091;&#1073;&#1083;&#1080;&#1095;&#1085;&#1099;&#1081;%20&#1086;&#1090;&#1095;&#1077;&#1090;\&#1055;&#1091;&#1073;&#1083;&#1080;&#1095;&#1085;&#1099;&#1081;%20&#1086;&#1090;&#1095;&#1077;&#1090;%202026\&#1055;&#1091;&#1073;&#1083;&#1080;&#1095;&#1085;&#1099;&#1081;%20&#1086;&#1090;&#1095;&#1077;&#1090;%201%20&#1087;&#1086;&#1083;&#1091;&#1075;&#1086;&#1076;&#1080;&#1077;%202026&#1075;%20&#1087;&#1086;&#1076;&#1098;&#1077;&#1079;&#1076;&#1085;&#1099;&#1077;%20&#1087;&#1091;&#1090;&#1080;\&#1040;&#1085;&#1072;&#1083;&#1080;&#1079;%20&#1082;%20&#1087;&#1091;&#1073;&#1083;&#1080;&#1095;&#1085;&#1099;&#1084;%20&#1089;&#1083;&#1091;&#1096;&#1072;&#1085;&#1080;&#1103;&#1084;%20&#1062;&#1054;&#1055;&#1055;%201%20&#1087;&#1086;&#1083;&#1091;&#1075;&#1086;&#1076;&#1080;&#1077;%202026%20&#1075;&#1086;&#1076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603226187111522"/>
          <c:y val="0.17429189352717075"/>
          <c:w val="0.67892156862745101"/>
          <c:h val="0.5238311523116348"/>
        </c:manualLayout>
      </c:layout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rgbClr val="34DEE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32-4668-8E67-85FD5887E36F}"/>
              </c:ext>
            </c:extLst>
          </c:dPt>
          <c:dPt>
            <c:idx val="1"/>
            <c:bubble3D val="0"/>
            <c:spPr>
              <a:solidFill>
                <a:srgbClr val="CC00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132-4668-8E67-85FD5887E36F}"/>
              </c:ext>
            </c:extLst>
          </c:dPt>
          <c:dPt>
            <c:idx val="2"/>
            <c:bubble3D val="0"/>
            <c:spPr>
              <a:solidFill>
                <a:srgbClr val="FF00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132-4668-8E67-85FD5887E36F}"/>
              </c:ext>
            </c:extLst>
          </c:dPt>
          <c:dPt>
            <c:idx val="3"/>
            <c:bubble3D val="0"/>
            <c:spPr>
              <a:solidFill>
                <a:srgbClr val="FF33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132-4668-8E67-85FD5887E36F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132-4668-8E67-85FD5887E36F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132-4668-8E67-85FD5887E36F}"/>
              </c:ext>
            </c:extLst>
          </c:dPt>
          <c:dLbls>
            <c:dLbl>
              <c:idx val="0"/>
              <c:layout>
                <c:manualLayout>
                  <c:x val="2.2985650708397198E-2"/>
                  <c:y val="3.373729450302558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defRPr>
                    </a:pPr>
                    <a:fld id="{9F8C15DE-E274-4AA1-BDCB-DBB30EB95817}" type="CATEGORYNAME">
                      <a:rPr lang="ru-RU"/>
                      <a:pPr>
                        <a:defRPr sz="1100" b="1">
                          <a:latin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/>
                      <a:t> </a:t>
                    </a:r>
                    <a:fld id="{541DD484-8158-43FD-B4FC-8F249F8EE617}" type="VALUE">
                      <a:rPr lang="en-US" baseline="0"/>
                      <a:pPr>
                        <a:defRPr sz="1100" b="1">
                          <a:latin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28134105635815"/>
                      <c:h val="0.127745648054794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32-4668-8E67-85FD5887E36F}"/>
                </c:ext>
              </c:extLst>
            </c:dLbl>
            <c:dLbl>
              <c:idx val="1"/>
              <c:layout>
                <c:manualLayout>
                  <c:x val="-0.49548316175489238"/>
                  <c:y val="0.16760186252487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08926950498778"/>
                      <c:h val="0.137555910639076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132-4668-8E67-85FD5887E36F}"/>
                </c:ext>
              </c:extLst>
            </c:dLbl>
            <c:dLbl>
              <c:idx val="2"/>
              <c:layout>
                <c:manualLayout>
                  <c:x val="-0.14490884264763593"/>
                  <c:y val="0.186960170961785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41084618490336"/>
                      <c:h val="0.14133070602176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132-4668-8E67-85FD5887E36F}"/>
                </c:ext>
              </c:extLst>
            </c:dLbl>
            <c:dLbl>
              <c:idx val="3"/>
              <c:layout>
                <c:manualLayout>
                  <c:x val="-1.5465911762804809E-2"/>
                  <c:y val="6.1880150190986437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83399390543776"/>
                      <c:h val="0.115647460049210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132-4668-8E67-85FD5887E36F}"/>
                </c:ext>
              </c:extLst>
            </c:dLbl>
            <c:dLbl>
              <c:idx val="4"/>
              <c:layout>
                <c:manualLayout>
                  <c:x val="2.4774529275905181E-3"/>
                  <c:y val="-9.1726930900777076E-2"/>
                </c:manualLayout>
              </c:layout>
              <c:tx>
                <c:rich>
                  <a:bodyPr/>
                  <a:lstStyle/>
                  <a:p>
                    <a:fld id="{4999EE80-29C1-41EC-AA5D-858CD28601DF}" type="CATEGORYNAME">
                      <a:rPr lang="en-US"/>
                      <a:pPr/>
                      <a:t>[ИМЯ КАТЕГОРИИ]</a:t>
                    </a:fld>
                    <a:r>
                      <a:rPr lang="en-US" baseline="0"/>
                      <a:t>; </a:t>
                    </a:r>
                    <a:fld id="{EC383218-E1BF-40A6-90D9-52B86033DC45}" type="VALUE">
                      <a:rPr lang="en-US" baseline="0"/>
                      <a:pPr/>
                      <a:t>[ЗНАЧЕНИЕ]</a:t>
                    </a:fld>
                    <a:r>
                      <a:rPr lang="en-US" baseline="0"/>
                      <a:t> 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132-4668-8E67-85FD5887E36F}"/>
                </c:ext>
              </c:extLst>
            </c:dLbl>
            <c:dLbl>
              <c:idx val="5"/>
              <c:layout>
                <c:manualLayout>
                  <c:x val="-1.567000508990761E-2"/>
                  <c:y val="-0.2121208548491183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132-4668-8E67-85FD5887E3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'Объёмы проезд, структура'!$B$8:$B$13</c:f>
              <c:strCache>
                <c:ptCount val="6"/>
                <c:pt idx="0">
                  <c:v>ТОО "INTERTRANS С.А."</c:v>
                </c:pt>
                <c:pt idx="1">
                  <c:v>ТОО "ГазИндустрия"</c:v>
                </c:pt>
                <c:pt idx="2">
                  <c:v>ТОО "Компания Нефтехим LTD"</c:v>
                </c:pt>
                <c:pt idx="3">
                  <c:v>АО НК "КазМунайГаз"</c:v>
                </c:pt>
                <c:pt idx="4">
                  <c:v>ТОО "KC Energy Group"</c:v>
                </c:pt>
                <c:pt idx="5">
                  <c:v>Другие потребители</c:v>
                </c:pt>
              </c:strCache>
            </c:strRef>
          </c:cat>
          <c:val>
            <c:numRef>
              <c:f>'Объёмы проезд, структура'!$C$8:$C$13</c:f>
              <c:numCache>
                <c:formatCode>#,##0</c:formatCode>
                <c:ptCount val="6"/>
                <c:pt idx="0">
                  <c:v>3790</c:v>
                </c:pt>
                <c:pt idx="1">
                  <c:v>228.48</c:v>
                </c:pt>
                <c:pt idx="2">
                  <c:v>157.21019999999999</c:v>
                </c:pt>
                <c:pt idx="3">
                  <c:v>33815.165399999998</c:v>
                </c:pt>
                <c:pt idx="4">
                  <c:v>27911.056199999999</c:v>
                </c:pt>
                <c:pt idx="5">
                  <c:v>45234.10855932127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132-4668-8E67-85FD5887E36F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B132-4668-8E67-85FD5887E3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B132-4668-8E67-85FD5887E3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B132-4668-8E67-85FD5887E3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B132-4668-8E67-85FD5887E36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B132-4668-8E67-85FD5887E36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B132-4668-8E67-85FD5887E36F}"/>
              </c:ext>
            </c:extLst>
          </c:dPt>
          <c:cat>
            <c:strRef>
              <c:f>'Объёмы проезд, структура'!$B$8:$B$13</c:f>
              <c:strCache>
                <c:ptCount val="6"/>
                <c:pt idx="0">
                  <c:v>ТОО "INTERTRANS С.А."</c:v>
                </c:pt>
                <c:pt idx="1">
                  <c:v>ТОО "ГазИндустрия"</c:v>
                </c:pt>
                <c:pt idx="2">
                  <c:v>ТОО "Компания Нефтехим LTD"</c:v>
                </c:pt>
                <c:pt idx="3">
                  <c:v>АО НК "КазМунайГаз"</c:v>
                </c:pt>
                <c:pt idx="4">
                  <c:v>ТОО "KC Energy Group"</c:v>
                </c:pt>
                <c:pt idx="5">
                  <c:v>Другие потребители</c:v>
                </c:pt>
              </c:strCache>
            </c:strRef>
          </c:cat>
          <c:val>
            <c:numRef>
              <c:f>'Объёмы проезд, структура'!$D$8:$D$13</c:f>
              <c:numCache>
                <c:formatCode>0.0%</c:formatCode>
                <c:ptCount val="6"/>
                <c:pt idx="0">
                  <c:v>3.4102354823812284E-2</c:v>
                </c:pt>
                <c:pt idx="1">
                  <c:v>2.0558591108561031E-3</c:v>
                </c:pt>
                <c:pt idx="2">
                  <c:v>1.4145746760745367E-3</c:v>
                </c:pt>
                <c:pt idx="3">
                  <c:v>0.30426827675374679</c:v>
                </c:pt>
                <c:pt idx="4">
                  <c:v>0.25114320370442367</c:v>
                </c:pt>
                <c:pt idx="5">
                  <c:v>0.40701573093108662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132-4668-8E67-85FD5887E3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55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181400759857202E-2"/>
          <c:y val="0.10581946257049009"/>
          <c:w val="0.71774094027720214"/>
          <c:h val="0.7078176560917437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34DEE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B19-481F-A7EE-32FC174887F8}"/>
              </c:ext>
            </c:extLst>
          </c:dPt>
          <c:dPt>
            <c:idx val="1"/>
            <c:bubble3D val="0"/>
            <c:explosion val="15"/>
            <c:spPr>
              <a:solidFill>
                <a:srgbClr val="80008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B19-481F-A7EE-32FC174887F8}"/>
              </c:ext>
            </c:extLst>
          </c:dPt>
          <c:dPt>
            <c:idx val="2"/>
            <c:bubble3D val="0"/>
            <c:spPr>
              <a:solidFill>
                <a:srgbClr val="FF33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B19-481F-A7EE-32FC174887F8}"/>
              </c:ext>
            </c:extLst>
          </c:dPt>
          <c:dPt>
            <c:idx val="3"/>
            <c:bubble3D val="0"/>
            <c:explosion val="1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B19-481F-A7EE-32FC174887F8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B19-481F-A7EE-32FC174887F8}"/>
              </c:ext>
            </c:extLst>
          </c:dPt>
          <c:dLbls>
            <c:dLbl>
              <c:idx val="0"/>
              <c:layout>
                <c:manualLayout>
                  <c:x val="7.9591982970802139E-2"/>
                  <c:y val="5.4341866138994332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B19-481F-A7EE-32FC174887F8}"/>
                </c:ext>
              </c:extLst>
            </c:dLbl>
            <c:dLbl>
              <c:idx val="1"/>
              <c:layout>
                <c:manualLayout>
                  <c:x val="-0.24555439334556442"/>
                  <c:y val="3.6179848285277948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B19-481F-A7EE-32FC174887F8}"/>
                </c:ext>
              </c:extLst>
            </c:dLbl>
            <c:dLbl>
              <c:idx val="2"/>
              <c:layout>
                <c:manualLayout>
                  <c:x val="0"/>
                  <c:y val="3.421843945807352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B19-481F-A7EE-32FC174887F8}"/>
                </c:ext>
              </c:extLst>
            </c:dLbl>
            <c:dLbl>
              <c:idx val="3"/>
              <c:layout>
                <c:manualLayout>
                  <c:x val="0.1295637666944717"/>
                  <c:y val="-1.5770044873423081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B19-481F-A7EE-32FC174887F8}"/>
                </c:ext>
              </c:extLst>
            </c:dLbl>
            <c:dLbl>
              <c:idx val="4"/>
              <c:layout>
                <c:manualLayout>
                  <c:x val="4.2128484027915337E-2"/>
                  <c:y val="1.997242079711016E-2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B19-481F-A7EE-32FC174887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'Объёмы стоянка и структура'!$B$8:$B$12</c:f>
              <c:strCache>
                <c:ptCount val="5"/>
                <c:pt idx="0">
                  <c:v>ТОО "INTERTRANS С.А."</c:v>
                </c:pt>
                <c:pt idx="1">
                  <c:v>ТОО "Компания Нефтехим LTD"</c:v>
                </c:pt>
                <c:pt idx="2">
                  <c:v>АО НК "КазМунайГаз"</c:v>
                </c:pt>
                <c:pt idx="3">
                  <c:v>ТОО "KC Energy Group"</c:v>
                </c:pt>
                <c:pt idx="4">
                  <c:v>Другие потребители</c:v>
                </c:pt>
              </c:strCache>
            </c:strRef>
          </c:cat>
          <c:val>
            <c:numRef>
              <c:f>'Объёмы стоянка и структура'!$C$8:$C$12</c:f>
              <c:numCache>
                <c:formatCode>#,##0</c:formatCode>
                <c:ptCount val="5"/>
                <c:pt idx="0">
                  <c:v>30074.62</c:v>
                </c:pt>
                <c:pt idx="1">
                  <c:v>4038.44</c:v>
                </c:pt>
                <c:pt idx="2">
                  <c:v>199588.95</c:v>
                </c:pt>
                <c:pt idx="3">
                  <c:v>302633.82</c:v>
                </c:pt>
                <c:pt idx="4">
                  <c:v>134033.59003509185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B19-481F-A7EE-32FC174887F8}"/>
            </c:ext>
          </c:extLst>
        </c:ser>
        <c:ser>
          <c:idx val="1"/>
          <c:order val="1"/>
          <c:tx>
            <c:strRef>
              <c:f>'Объёмы стоянка и структура'!$B$8:$B$12</c:f>
              <c:strCache>
                <c:ptCount val="5"/>
                <c:pt idx="0">
                  <c:v>ТОО "INTERTRANS С.А."</c:v>
                </c:pt>
                <c:pt idx="1">
                  <c:v>ТОО "Компания Нефтехим LTD"</c:v>
                </c:pt>
                <c:pt idx="2">
                  <c:v>АО НК "КазМунайГаз"</c:v>
                </c:pt>
                <c:pt idx="3">
                  <c:v>ТОО "KC Energy Group"</c:v>
                </c:pt>
                <c:pt idx="4">
                  <c:v>Другие потребители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AB19-481F-A7EE-32FC174887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AB19-481F-A7EE-32FC174887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AB19-481F-A7EE-32FC174887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AB19-481F-A7EE-32FC174887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AB19-481F-A7EE-32FC174887F8}"/>
              </c:ext>
            </c:extLst>
          </c:dPt>
          <c:val>
            <c:numRef>
              <c:f>'Объёмы стоянка и структура'!$C$8:$C$12</c:f>
              <c:numCache>
                <c:formatCode>#,##0</c:formatCode>
                <c:ptCount val="5"/>
                <c:pt idx="0">
                  <c:v>30074.62</c:v>
                </c:pt>
                <c:pt idx="1">
                  <c:v>4038.44</c:v>
                </c:pt>
                <c:pt idx="2">
                  <c:v>199588.95</c:v>
                </c:pt>
                <c:pt idx="3">
                  <c:v>302633.82</c:v>
                </c:pt>
                <c:pt idx="4">
                  <c:v>134033.59003509185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AB19-481F-A7EE-32FC174887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FA9E9-B15D-4057-AE0A-E12568C1544A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2BA0A-D2B5-43E2-942A-4D2064B109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650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88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25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789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2BA0A-D2B5-43E2-942A-4D2064B109B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971" y="994538"/>
            <a:ext cx="8099822" cy="2115679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191806"/>
            <a:ext cx="8099822" cy="1467189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88" indent="0" algn="ctr">
              <a:buNone/>
              <a:defRPr sz="1772"/>
            </a:lvl2pPr>
            <a:lvl3pPr marL="809976" indent="0" algn="ctr">
              <a:buNone/>
              <a:defRPr sz="1594"/>
            </a:lvl3pPr>
            <a:lvl4pPr marL="1214963" indent="0" algn="ctr">
              <a:buNone/>
              <a:defRPr sz="1417"/>
            </a:lvl4pPr>
            <a:lvl5pPr marL="1619951" indent="0" algn="ctr">
              <a:buNone/>
              <a:defRPr sz="1417"/>
            </a:lvl5pPr>
            <a:lvl6pPr marL="2024939" indent="0" algn="ctr">
              <a:buNone/>
              <a:defRPr sz="1417"/>
            </a:lvl6pPr>
            <a:lvl7pPr marL="2429927" indent="0" algn="ctr">
              <a:buNone/>
              <a:defRPr sz="1417"/>
            </a:lvl7pPr>
            <a:lvl8pPr marL="2834914" indent="0" algn="ctr">
              <a:buNone/>
              <a:defRPr sz="1417"/>
            </a:lvl8pPr>
            <a:lvl9pPr marL="3239902" indent="0" algn="ctr">
              <a:buNone/>
              <a:defRPr sz="1417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820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12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23541"/>
            <a:ext cx="2328699" cy="51499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323541"/>
            <a:ext cx="6851100" cy="51499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82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5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1515018"/>
            <a:ext cx="9314796" cy="2527842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4066775"/>
            <a:ext cx="9314796" cy="1329332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1pPr>
            <a:lvl2pPr marL="404988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76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6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5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39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2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14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0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2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617707"/>
            <a:ext cx="4589899" cy="38557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1617707"/>
            <a:ext cx="4589899" cy="38557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46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323542"/>
            <a:ext cx="9314796" cy="117459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1" y="1489697"/>
            <a:ext cx="4568806" cy="730078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1" y="2219775"/>
            <a:ext cx="4568806" cy="32649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489697"/>
            <a:ext cx="4591306" cy="730078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2219775"/>
            <a:ext cx="4591306" cy="32649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2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83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1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5130"/>
            <a:ext cx="3483204" cy="1417955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874969"/>
            <a:ext cx="5467380" cy="4318573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823085"/>
            <a:ext cx="3483204" cy="3377490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210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5130"/>
            <a:ext cx="3483204" cy="1417955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874969"/>
            <a:ext cx="5467380" cy="4318573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88" indent="0">
              <a:buNone/>
              <a:defRPr sz="2480"/>
            </a:lvl2pPr>
            <a:lvl3pPr marL="809976" indent="0">
              <a:buNone/>
              <a:defRPr sz="2126"/>
            </a:lvl3pPr>
            <a:lvl4pPr marL="1214963" indent="0">
              <a:buNone/>
              <a:defRPr sz="1772"/>
            </a:lvl4pPr>
            <a:lvl5pPr marL="1619951" indent="0">
              <a:buNone/>
              <a:defRPr sz="1772"/>
            </a:lvl5pPr>
            <a:lvl6pPr marL="2024939" indent="0">
              <a:buNone/>
              <a:defRPr sz="1772"/>
            </a:lvl6pPr>
            <a:lvl7pPr marL="2429927" indent="0">
              <a:buNone/>
              <a:defRPr sz="1772"/>
            </a:lvl7pPr>
            <a:lvl8pPr marL="2834914" indent="0">
              <a:buNone/>
              <a:defRPr sz="1772"/>
            </a:lvl8pPr>
            <a:lvl9pPr marL="3239902" indent="0">
              <a:buNone/>
              <a:defRPr sz="177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823085"/>
            <a:ext cx="3483204" cy="3377490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782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23542"/>
            <a:ext cx="9314796" cy="1174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617707"/>
            <a:ext cx="9314796" cy="38557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5632433"/>
            <a:ext cx="2429947" cy="3235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28B57-DBCE-4887-BCB7-59E14B3F80A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5632433"/>
            <a:ext cx="3644920" cy="3235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5632433"/>
            <a:ext cx="2429947" cy="3235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F8868-DFFB-48A1-9E22-B4CF6D731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7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1342" y="2233960"/>
            <a:ext cx="88721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2400" b="1" kern="0" dirty="0" err="1">
                <a:solidFill>
                  <a:srgbClr val="006CB5"/>
                </a:solidFill>
              </a:rPr>
              <a:t>Табиғи</a:t>
            </a:r>
            <a:r>
              <a:rPr lang="ru-RU" sz="2400" b="1" kern="0" dirty="0">
                <a:solidFill>
                  <a:srgbClr val="006CB5"/>
                </a:solidFill>
              </a:rPr>
              <a:t> </a:t>
            </a:r>
            <a:r>
              <a:rPr lang="ru-RU" sz="2400" b="1" kern="0" dirty="0" err="1">
                <a:solidFill>
                  <a:srgbClr val="006CB5"/>
                </a:solidFill>
              </a:rPr>
              <a:t>монополиялар</a:t>
            </a:r>
            <a:r>
              <a:rPr lang="ru-RU" sz="2400" b="1" kern="0" dirty="0">
                <a:solidFill>
                  <a:srgbClr val="006CB5"/>
                </a:solidFill>
              </a:rPr>
              <a:t> </a:t>
            </a:r>
            <a:r>
              <a:rPr lang="ru-RU" sz="2400" b="1" kern="0" dirty="0" err="1">
                <a:solidFill>
                  <a:srgbClr val="006CB5"/>
                </a:solidFill>
              </a:rPr>
              <a:t>субъектісі</a:t>
            </a:r>
            <a:r>
              <a:rPr lang="ru-RU" sz="2400" b="1" kern="0" dirty="0">
                <a:solidFill>
                  <a:srgbClr val="006CB5"/>
                </a:solidFill>
              </a:rPr>
              <a:t> </a:t>
            </a:r>
            <a:r>
              <a:rPr lang="ru-RU" sz="2400" b="1" kern="0" dirty="0" err="1">
                <a:solidFill>
                  <a:srgbClr val="006CB5"/>
                </a:solidFill>
              </a:rPr>
              <a:t>ретінде</a:t>
            </a:r>
            <a:r>
              <a:rPr lang="ru-RU" sz="2400" b="1" kern="0" dirty="0">
                <a:solidFill>
                  <a:srgbClr val="006CB5"/>
                </a:solidFill>
              </a:rPr>
              <a:t> «Павлодар </a:t>
            </a:r>
            <a:r>
              <a:rPr lang="ru-RU" sz="2400" b="1" kern="0" dirty="0" err="1">
                <a:solidFill>
                  <a:srgbClr val="006CB5"/>
                </a:solidFill>
              </a:rPr>
              <a:t>мұнай</a:t>
            </a:r>
            <a:r>
              <a:rPr lang="ru-RU" sz="2400" b="1" kern="0" dirty="0">
                <a:solidFill>
                  <a:srgbClr val="006CB5"/>
                </a:solidFill>
              </a:rPr>
              <a:t>-химия </a:t>
            </a:r>
            <a:r>
              <a:rPr lang="ru-RU" sz="2400" b="1" kern="0" dirty="0" err="1">
                <a:solidFill>
                  <a:srgbClr val="006CB5"/>
                </a:solidFill>
              </a:rPr>
              <a:t>зауыты</a:t>
            </a:r>
            <a:r>
              <a:rPr lang="ru-RU" sz="2400" b="1" kern="0" dirty="0">
                <a:solidFill>
                  <a:srgbClr val="006CB5"/>
                </a:solidFill>
              </a:rPr>
              <a:t>» ЖШС,</a:t>
            </a:r>
          </a:p>
          <a:p>
            <a:pPr lvl="0" algn="ctr" defTabSz="914400">
              <a:defRPr/>
            </a:pPr>
            <a:r>
              <a:rPr lang="ru-RU" sz="2400" b="1" kern="0" dirty="0">
                <a:solidFill>
                  <a:srgbClr val="006CB5"/>
                </a:solidFill>
              </a:rPr>
              <a:t>2026 </a:t>
            </a:r>
            <a:r>
              <a:rPr lang="ru-RU" sz="2400" b="1" kern="0" dirty="0" err="1">
                <a:solidFill>
                  <a:srgbClr val="006CB5"/>
                </a:solidFill>
              </a:rPr>
              <a:t>жылғы</a:t>
            </a:r>
            <a:r>
              <a:rPr lang="ru-RU" sz="2400" b="1" kern="0" dirty="0">
                <a:solidFill>
                  <a:srgbClr val="006CB5"/>
                </a:solidFill>
              </a:rPr>
              <a:t> 1-жартыжылдықта </a:t>
            </a:r>
            <a:r>
              <a:rPr lang="ru-RU" sz="2400" b="1" kern="0" dirty="0" err="1">
                <a:solidFill>
                  <a:srgbClr val="006CB5"/>
                </a:solidFill>
              </a:rPr>
              <a:t>кірме</a:t>
            </a:r>
            <a:r>
              <a:rPr lang="ru-RU" sz="2400" b="1" kern="0" dirty="0">
                <a:solidFill>
                  <a:srgbClr val="006CB5"/>
                </a:solidFill>
              </a:rPr>
              <a:t> </a:t>
            </a:r>
            <a:r>
              <a:rPr lang="ru-RU" sz="2400" b="1" kern="0" dirty="0" err="1">
                <a:solidFill>
                  <a:srgbClr val="006CB5"/>
                </a:solidFill>
              </a:rPr>
              <a:t>жолдар</a:t>
            </a:r>
            <a:r>
              <a:rPr lang="ru-RU" sz="2400" b="1" kern="0" dirty="0">
                <a:solidFill>
                  <a:srgbClr val="006CB5"/>
                </a:solidFill>
              </a:rPr>
              <a:t> </a:t>
            </a:r>
            <a:r>
              <a:rPr lang="ru-RU" sz="2400" b="1" kern="0" dirty="0" err="1">
                <a:solidFill>
                  <a:srgbClr val="006CB5"/>
                </a:solidFill>
              </a:rPr>
              <a:t>саласында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6CB5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05791" y="1268221"/>
            <a:ext cx="8197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Қызмет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қорытындылары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бойынша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есеп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5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96429" y="817756"/>
            <a:ext cx="72185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3000" b="1" kern="0" dirty="0" err="1">
                <a:solidFill>
                  <a:srgbClr val="0066CC"/>
                </a:solidFill>
                <a:ea typeface="+mj-ea"/>
                <a:cs typeface="+mj-cs"/>
              </a:rPr>
              <a:t>Табиғи</a:t>
            </a:r>
            <a:r>
              <a:rPr lang="ru-RU" sz="3000" b="1" kern="0" dirty="0">
                <a:solidFill>
                  <a:srgbClr val="0066CC"/>
                </a:solidFill>
                <a:ea typeface="+mj-ea"/>
                <a:cs typeface="+mj-cs"/>
              </a:rPr>
              <a:t> </a:t>
            </a:r>
            <a:r>
              <a:rPr lang="ru-RU" sz="3000" b="1" kern="0" dirty="0" err="1">
                <a:solidFill>
                  <a:srgbClr val="0066CC"/>
                </a:solidFill>
                <a:ea typeface="+mj-ea"/>
                <a:cs typeface="+mj-cs"/>
              </a:rPr>
              <a:t>монополиялар</a:t>
            </a:r>
            <a:r>
              <a:rPr lang="ru-RU" sz="3000" b="1" kern="0" dirty="0">
                <a:solidFill>
                  <a:srgbClr val="0066CC"/>
                </a:solidFill>
                <a:ea typeface="+mj-ea"/>
                <a:cs typeface="+mj-cs"/>
              </a:rPr>
              <a:t> </a:t>
            </a:r>
            <a:r>
              <a:rPr lang="ru-RU" sz="3000" b="1" kern="0" dirty="0" err="1">
                <a:solidFill>
                  <a:srgbClr val="0066CC"/>
                </a:solidFill>
                <a:ea typeface="+mj-ea"/>
                <a:cs typeface="+mj-cs"/>
              </a:rPr>
              <a:t>субъектісі</a:t>
            </a:r>
            <a:r>
              <a:rPr lang="ru-RU" sz="3000" b="1" kern="0" dirty="0">
                <a:solidFill>
                  <a:srgbClr val="0066CC"/>
                </a:solidFill>
                <a:ea typeface="+mj-ea"/>
                <a:cs typeface="+mj-cs"/>
              </a:rPr>
              <a:t> </a:t>
            </a:r>
            <a:r>
              <a:rPr lang="ru-RU" sz="3000" b="1" kern="0" dirty="0" err="1">
                <a:solidFill>
                  <a:srgbClr val="0066CC"/>
                </a:solidFill>
                <a:ea typeface="+mj-ea"/>
                <a:cs typeface="+mj-cs"/>
              </a:rPr>
              <a:t>ретінде</a:t>
            </a:r>
            <a:r>
              <a:rPr lang="ru-RU" sz="3000" b="1" kern="0" dirty="0">
                <a:solidFill>
                  <a:srgbClr val="0066CC"/>
                </a:solidFill>
                <a:ea typeface="+mj-ea"/>
                <a:cs typeface="+mj-cs"/>
              </a:rPr>
              <a:t> «ПМХЗ» ЖШС </a:t>
            </a:r>
            <a:r>
              <a:rPr lang="ru-RU" sz="3000" b="1" kern="0" dirty="0" err="1">
                <a:solidFill>
                  <a:srgbClr val="0066CC"/>
                </a:solidFill>
                <a:ea typeface="+mj-ea"/>
                <a:cs typeface="+mj-cs"/>
              </a:rPr>
              <a:t>тарифтері</a:t>
            </a:r>
            <a:r>
              <a:rPr lang="ru-RU" sz="3000" b="1" kern="0" dirty="0">
                <a:solidFill>
                  <a:srgbClr val="0066CC"/>
                </a:solidFill>
                <a:ea typeface="+mj-ea"/>
                <a:cs typeface="+mj-cs"/>
              </a:rPr>
              <a:t> </a:t>
            </a:r>
            <a:r>
              <a:rPr lang="ru-RU" sz="3000" b="1" kern="0" dirty="0" err="1">
                <a:solidFill>
                  <a:srgbClr val="0066CC"/>
                </a:solidFill>
                <a:ea typeface="+mj-ea"/>
                <a:cs typeface="+mj-cs"/>
              </a:rPr>
              <a:t>бойынша</a:t>
            </a:r>
            <a:r>
              <a:rPr lang="ru-RU" sz="3000" b="1" kern="0" dirty="0">
                <a:solidFill>
                  <a:srgbClr val="0066CC"/>
                </a:solidFill>
                <a:ea typeface="+mj-ea"/>
                <a:cs typeface="+mj-cs"/>
              </a:rPr>
              <a:t> </a:t>
            </a:r>
            <a:r>
              <a:rPr lang="ru-RU" sz="3000" b="1" kern="0" dirty="0" err="1">
                <a:solidFill>
                  <a:srgbClr val="0066CC"/>
                </a:solidFill>
                <a:ea typeface="+mj-ea"/>
                <a:cs typeface="+mj-cs"/>
              </a:rPr>
              <a:t>ақпарат</a:t>
            </a:r>
            <a:endParaRPr kumimoji="0" lang="ru-RU" sz="3000" b="0" i="0" u="none" strike="noStrike" kern="0" cap="none" spc="0" normalizeH="0" baseline="0" noProof="0" dirty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556430"/>
              </p:ext>
            </p:extLst>
          </p:nvPr>
        </p:nvGraphicFramePr>
        <p:xfrm>
          <a:off x="1169581" y="1921026"/>
          <a:ext cx="8569842" cy="3076276"/>
        </p:xfrm>
        <a:graphic>
          <a:graphicData uri="http://schemas.openxmlformats.org/drawingml/2006/table">
            <a:tbl>
              <a:tblPr/>
              <a:tblGrid>
                <a:gridCol w="3802695">
                  <a:extLst>
                    <a:ext uri="{9D8B030D-6E8A-4147-A177-3AD203B41FA5}">
                      <a16:colId xmlns:a16="http://schemas.microsoft.com/office/drawing/2014/main" val="1690354131"/>
                    </a:ext>
                  </a:extLst>
                </a:gridCol>
                <a:gridCol w="1295120">
                  <a:extLst>
                    <a:ext uri="{9D8B030D-6E8A-4147-A177-3AD203B41FA5}">
                      <a16:colId xmlns:a16="http://schemas.microsoft.com/office/drawing/2014/main" val="664112253"/>
                    </a:ext>
                  </a:extLst>
                </a:gridCol>
                <a:gridCol w="1791125">
                  <a:extLst>
                    <a:ext uri="{9D8B030D-6E8A-4147-A177-3AD203B41FA5}">
                      <a16:colId xmlns:a16="http://schemas.microsoft.com/office/drawing/2014/main" val="2133897595"/>
                    </a:ext>
                  </a:extLst>
                </a:gridCol>
                <a:gridCol w="1680902">
                  <a:extLst>
                    <a:ext uri="{9D8B030D-6E8A-4147-A177-3AD203B41FA5}">
                      <a16:colId xmlns:a16="http://schemas.microsoft.com/office/drawing/2014/main" val="4153356941"/>
                    </a:ext>
                  </a:extLst>
                </a:gridCol>
              </a:tblGrid>
              <a:tr h="7690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Қызметтің атауы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Өлшем бірлігі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Тариф, «ПМХЗ» ЖШС, теңгемен, ҚҚС қоспағанда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Енгізу күні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339182"/>
                  </a:ext>
                </a:extLst>
              </a:tr>
              <a:tr h="769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Бәсекелес кірме жол болмаған жағдайда жылжымалы құрамның жүруі үшін кірме жолды беру қызметі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теңге/вагон/км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 01.05.2025 по 30.04.2026г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448477"/>
                  </a:ext>
                </a:extLst>
              </a:tr>
              <a:tr h="1538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Маневрлік жұмыстар, тиеу-түсіру, тасымалдау процесінің басқа да технологиялық операциялары үшін, сондай-ақ бәсекелес кірме жол болмаған кезде тасымалдау процесінің технологиялық операцияларында көзделмеген жылжымалы құрамның тұрағы үшін кірме жолды беру қызметі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теңге/вагон/сағ.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 01.05.2025 по 30.04.2026г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990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206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3415" y="1418448"/>
            <a:ext cx="9790769" cy="3841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kern="0" dirty="0" err="1">
                <a:solidFill>
                  <a:srgbClr val="0066CC"/>
                </a:solidFill>
              </a:rPr>
              <a:t>Тұтынушылардың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табиғи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монополиялар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саласына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жататын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көрсетілетін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қызметтерге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қажеттілігі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қызметтер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көрсетуге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шарттар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жасасу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кезінде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айқындалады</a:t>
            </a:r>
            <a:r>
              <a:rPr lang="ru-RU" sz="2100" kern="0" dirty="0">
                <a:solidFill>
                  <a:srgbClr val="0066CC"/>
                </a:solidFill>
              </a:rPr>
              <a:t>.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kern="0" dirty="0">
                <a:solidFill>
                  <a:srgbClr val="0066CC"/>
                </a:solidFill>
              </a:rPr>
              <a:t>Ай </a:t>
            </a:r>
            <a:r>
              <a:rPr lang="ru-RU" sz="2100" kern="0" dirty="0" err="1">
                <a:solidFill>
                  <a:srgbClr val="0066CC"/>
                </a:solidFill>
              </a:rPr>
              <a:t>сайын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қызметтерді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тұтынушылармен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тұтыну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көлемін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салыстыру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бойынша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жұмыс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жүргізіледі</a:t>
            </a:r>
            <a:r>
              <a:rPr lang="ru-RU" sz="2100" kern="0" dirty="0">
                <a:solidFill>
                  <a:srgbClr val="0066CC"/>
                </a:solidFill>
              </a:rPr>
              <a:t>, </a:t>
            </a:r>
            <a:r>
              <a:rPr lang="ru-RU" sz="2100" kern="0" dirty="0" err="1">
                <a:solidFill>
                  <a:srgbClr val="0066CC"/>
                </a:solidFill>
              </a:rPr>
              <a:t>сондай-ақ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кейбір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қызметтерді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тұтынушылардың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сұрау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салуы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бойынша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салыстыру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апта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сайын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немесе</a:t>
            </a:r>
            <a:r>
              <a:rPr lang="ru-RU" sz="2100" kern="0" dirty="0">
                <a:solidFill>
                  <a:srgbClr val="0066CC"/>
                </a:solidFill>
              </a:rPr>
              <a:t> он </a:t>
            </a:r>
            <a:r>
              <a:rPr lang="ru-RU" sz="2100" kern="0" dirty="0" err="1">
                <a:solidFill>
                  <a:srgbClr val="0066CC"/>
                </a:solidFill>
              </a:rPr>
              <a:t>күн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сайын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жүзеге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асырылады</a:t>
            </a:r>
            <a:r>
              <a:rPr lang="ru-RU" sz="2100" kern="0" dirty="0">
                <a:solidFill>
                  <a:srgbClr val="0066CC"/>
                </a:solidFill>
              </a:rPr>
              <a:t>.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kern="0" dirty="0" err="1">
                <a:solidFill>
                  <a:srgbClr val="0066CC"/>
                </a:solidFill>
              </a:rPr>
              <a:t>Нақты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көлемдер</a:t>
            </a:r>
            <a:r>
              <a:rPr lang="ru-RU" sz="2100" kern="0" dirty="0">
                <a:solidFill>
                  <a:srgbClr val="0066CC"/>
                </a:solidFill>
              </a:rPr>
              <a:t> ай </a:t>
            </a:r>
            <a:r>
              <a:rPr lang="ru-RU" sz="2100" kern="0" dirty="0" err="1">
                <a:solidFill>
                  <a:srgbClr val="0066CC"/>
                </a:solidFill>
              </a:rPr>
              <a:t>сайын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өндірістік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қызметтер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көрсету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туралы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актілермен</a:t>
            </a:r>
            <a:r>
              <a:rPr lang="ru-RU" sz="2100" kern="0" dirty="0">
                <a:solidFill>
                  <a:srgbClr val="0066CC"/>
                </a:solidFill>
              </a:rPr>
              <a:t>, </a:t>
            </a:r>
            <a:r>
              <a:rPr lang="ru-RU" sz="2100" kern="0" dirty="0" err="1">
                <a:solidFill>
                  <a:srgbClr val="0066CC"/>
                </a:solidFill>
              </a:rPr>
              <a:t>сондай-ақ</a:t>
            </a:r>
            <a:r>
              <a:rPr lang="ru-RU" sz="2100" kern="0" dirty="0">
                <a:solidFill>
                  <a:srgbClr val="0066CC"/>
                </a:solidFill>
              </a:rPr>
              <a:t> «ПМХЗ» ЖШС </a:t>
            </a:r>
            <a:r>
              <a:rPr lang="ru-RU" sz="2100" kern="0" dirty="0" err="1">
                <a:solidFill>
                  <a:srgbClr val="0066CC"/>
                </a:solidFill>
              </a:rPr>
              <a:t>және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қосалқы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тұтынушылар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тарапынан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қол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қойылған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кірме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жолдар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бойынша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қызметтер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көрсетуге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арналған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тізілімдермен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расталады</a:t>
            </a:r>
            <a:r>
              <a:rPr lang="ru-RU" sz="2100" kern="0" dirty="0">
                <a:solidFill>
                  <a:srgbClr val="0066CC"/>
                </a:solidFill>
              </a:rPr>
              <a:t>.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100" kern="0" dirty="0">
                <a:solidFill>
                  <a:srgbClr val="0066CC"/>
                </a:solidFill>
              </a:rPr>
              <a:t>«ПМХЗ» ЖШС </a:t>
            </a:r>
            <a:r>
              <a:rPr lang="ru-RU" sz="2100" kern="0" dirty="0" err="1">
                <a:solidFill>
                  <a:srgbClr val="0066CC"/>
                </a:solidFill>
              </a:rPr>
              <a:t>реттелетін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қызметтердің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сенімділігі</a:t>
            </a:r>
            <a:r>
              <a:rPr lang="ru-RU" sz="2100" kern="0" dirty="0">
                <a:solidFill>
                  <a:srgbClr val="0066CC"/>
                </a:solidFill>
              </a:rPr>
              <a:t> мен </a:t>
            </a:r>
            <a:r>
              <a:rPr lang="ru-RU" sz="2100" kern="0" dirty="0" err="1">
                <a:solidFill>
                  <a:srgbClr val="0066CC"/>
                </a:solidFill>
              </a:rPr>
              <a:t>сапасын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арттыру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көрсеткіштерін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орындау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бойынша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жұмыстарды</a:t>
            </a:r>
            <a:r>
              <a:rPr lang="ru-RU" sz="2100" kern="0" dirty="0">
                <a:solidFill>
                  <a:srgbClr val="0066CC"/>
                </a:solidFill>
              </a:rPr>
              <a:t> </a:t>
            </a:r>
            <a:r>
              <a:rPr lang="ru-RU" sz="2100" kern="0" dirty="0" err="1">
                <a:solidFill>
                  <a:srgbClr val="0066CC"/>
                </a:solidFill>
              </a:rPr>
              <a:t>жалғастырады</a:t>
            </a:r>
            <a:r>
              <a:rPr lang="ru-RU" sz="2100" kern="0" dirty="0">
                <a:solidFill>
                  <a:srgbClr val="0066CC"/>
                </a:solidFill>
              </a:rPr>
              <a:t>.</a:t>
            </a:r>
            <a:endParaRPr kumimoji="0" lang="ru-RU" sz="2100" b="0" i="0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5935" y="933911"/>
            <a:ext cx="99946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2400" b="1" kern="0" dirty="0" err="1">
                <a:solidFill>
                  <a:srgbClr val="0066CC"/>
                </a:solidFill>
              </a:rPr>
              <a:t>Тұтынушылармен</a:t>
            </a:r>
            <a:r>
              <a:rPr lang="ru-RU" sz="2400" b="1" kern="0" dirty="0">
                <a:solidFill>
                  <a:srgbClr val="0066CC"/>
                </a:solidFill>
              </a:rPr>
              <a:t> </a:t>
            </a:r>
            <a:r>
              <a:rPr lang="ru-RU" sz="2400" b="1" kern="0" dirty="0" err="1">
                <a:solidFill>
                  <a:srgbClr val="0066CC"/>
                </a:solidFill>
              </a:rPr>
              <a:t>жұмыс</a:t>
            </a:r>
            <a:r>
              <a:rPr lang="ru-RU" sz="2400" b="1" kern="0" dirty="0">
                <a:solidFill>
                  <a:srgbClr val="0066CC"/>
                </a:solidFill>
              </a:rPr>
              <a:t> </a:t>
            </a:r>
            <a:r>
              <a:rPr lang="ru-RU" sz="2400" b="1" kern="0" dirty="0" err="1">
                <a:solidFill>
                  <a:srgbClr val="0066CC"/>
                </a:solidFill>
              </a:rPr>
              <a:t>және</a:t>
            </a:r>
            <a:r>
              <a:rPr lang="ru-RU" sz="2400" b="1" kern="0" dirty="0">
                <a:solidFill>
                  <a:srgbClr val="0066CC"/>
                </a:solidFill>
              </a:rPr>
              <a:t> </a:t>
            </a:r>
            <a:r>
              <a:rPr lang="ru-RU" sz="2400" b="1" kern="0" dirty="0" err="1">
                <a:solidFill>
                  <a:srgbClr val="0066CC"/>
                </a:solidFill>
              </a:rPr>
              <a:t>қызмет</a:t>
            </a:r>
            <a:r>
              <a:rPr lang="ru-RU" sz="2400" b="1" kern="0" dirty="0">
                <a:solidFill>
                  <a:srgbClr val="0066CC"/>
                </a:solidFill>
              </a:rPr>
              <a:t> </a:t>
            </a:r>
            <a:r>
              <a:rPr lang="ru-RU" sz="2400" b="1" kern="0" dirty="0" err="1">
                <a:solidFill>
                  <a:srgbClr val="0066CC"/>
                </a:solidFill>
              </a:rPr>
              <a:t>перспективалары</a:t>
            </a:r>
            <a:r>
              <a:rPr lang="ru-RU" sz="2400" b="1" kern="0" dirty="0">
                <a:solidFill>
                  <a:srgbClr val="0066CC"/>
                </a:solidFill>
              </a:rPr>
              <a:t> </a:t>
            </a:r>
            <a:r>
              <a:rPr lang="ru-RU" sz="2400" b="1" kern="0" dirty="0" err="1">
                <a:solidFill>
                  <a:srgbClr val="0066CC"/>
                </a:solidFill>
              </a:rPr>
              <a:t>туралы</a:t>
            </a:r>
            <a:endParaRPr lang="ru-RU" sz="2400" kern="0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238" y="1103326"/>
            <a:ext cx="10140778" cy="4003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«Павлодар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мұнай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-химия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зауыты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ЖШС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мұнай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кәсіпорындарының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«Павлодар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мұнай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-химия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зауыты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ЖШС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реттелетін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құрамның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жүруі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бәсекелес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маневрлік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тиеу-түсіру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бәсекелес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операцияларында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көзделмеген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құрамның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тұрағы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мамырдан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01.05.25ж.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тарифтік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сметалар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бекітілді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30.04.2026ж.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жолдарды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тарифтер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жүргізіледі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құрамның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жүруі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бәсекелес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ҚҚС-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91,94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/вагон км;</a:t>
            </a:r>
          </a:p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маневрлік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тиеу-түсіру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бәсекелес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операцияларында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көзделмеген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құрамның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тұрағы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ҚҚС-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173,83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/вагон/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defTabSz="914400">
              <a:lnSpc>
                <a:spcPct val="115000"/>
              </a:lnSpc>
              <a:spcBef>
                <a:spcPct val="20000"/>
              </a:spcBef>
            </a:pP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«Павлодар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мұнай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-химия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зауыты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ЖШС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кірме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51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тұтынушыға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60" b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асырды</a:t>
            </a:r>
            <a:r>
              <a:rPr lang="ru-RU" sz="146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3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1568" y="44889"/>
            <a:ext cx="70103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Жылжымалы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құрамның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жүруі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үшін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бәсекелес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болмаған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жағдайда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жолды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ұсыну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жөніндегі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қызметке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арналған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тарифтік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сметаның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баптар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бойынша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орындалуы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туралы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ақпарат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мың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теңге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795054"/>
              </p:ext>
            </p:extLst>
          </p:nvPr>
        </p:nvGraphicFramePr>
        <p:xfrm>
          <a:off x="170122" y="818711"/>
          <a:ext cx="10451806" cy="5135520"/>
        </p:xfrm>
        <a:graphic>
          <a:graphicData uri="http://schemas.openxmlformats.org/drawingml/2006/table">
            <a:tbl>
              <a:tblPr/>
              <a:tblGrid>
                <a:gridCol w="419647">
                  <a:extLst>
                    <a:ext uri="{9D8B030D-6E8A-4147-A177-3AD203B41FA5}">
                      <a16:colId xmlns:a16="http://schemas.microsoft.com/office/drawing/2014/main" val="1496220773"/>
                    </a:ext>
                  </a:extLst>
                </a:gridCol>
                <a:gridCol w="3055545">
                  <a:extLst>
                    <a:ext uri="{9D8B030D-6E8A-4147-A177-3AD203B41FA5}">
                      <a16:colId xmlns:a16="http://schemas.microsoft.com/office/drawing/2014/main" val="2081738003"/>
                    </a:ext>
                  </a:extLst>
                </a:gridCol>
                <a:gridCol w="891748">
                  <a:extLst>
                    <a:ext uri="{9D8B030D-6E8A-4147-A177-3AD203B41FA5}">
                      <a16:colId xmlns:a16="http://schemas.microsoft.com/office/drawing/2014/main" val="3635074129"/>
                    </a:ext>
                  </a:extLst>
                </a:gridCol>
                <a:gridCol w="1180254">
                  <a:extLst>
                    <a:ext uri="{9D8B030D-6E8A-4147-A177-3AD203B41FA5}">
                      <a16:colId xmlns:a16="http://schemas.microsoft.com/office/drawing/2014/main" val="1755078968"/>
                    </a:ext>
                  </a:extLst>
                </a:gridCol>
                <a:gridCol w="1693577">
                  <a:extLst>
                    <a:ext uri="{9D8B030D-6E8A-4147-A177-3AD203B41FA5}">
                      <a16:colId xmlns:a16="http://schemas.microsoft.com/office/drawing/2014/main" val="3833742067"/>
                    </a:ext>
                  </a:extLst>
                </a:gridCol>
                <a:gridCol w="601363">
                  <a:extLst>
                    <a:ext uri="{9D8B030D-6E8A-4147-A177-3AD203B41FA5}">
                      <a16:colId xmlns:a16="http://schemas.microsoft.com/office/drawing/2014/main" val="2151499801"/>
                    </a:ext>
                  </a:extLst>
                </a:gridCol>
                <a:gridCol w="2609672">
                  <a:extLst>
                    <a:ext uri="{9D8B030D-6E8A-4147-A177-3AD203B41FA5}">
                      <a16:colId xmlns:a16="http://schemas.microsoft.com/office/drawing/2014/main" val="2954353848"/>
                    </a:ext>
                  </a:extLst>
                </a:gridCol>
              </a:tblGrid>
              <a:tr h="3523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р/с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смета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көрсеткіштерінің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атауы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Өлшем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бірлігі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көзделген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жылғы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жартыжылдық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үшін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сметаның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қалыптасқан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көрсеткіштері</a:t>
                      </a:r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Ауытқу, % 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Ауытқу себептері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513539"/>
                  </a:ext>
                </a:extLst>
              </a:tr>
              <a:tr h="2714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Тауарларды өндіруге және қызметтерді көрсетуге жұмсалған шығындар, соның ішінде: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мың теңге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24 297,7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356156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Материалдық шығындар, соның ішінде: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446,9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2 877,2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407357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Пайдалануға кеткен материалдар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272,1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2 731,9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092785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Отын (ЖЖМ)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719136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Сатып алынатын энергия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нақты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088369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Жылу энергиясы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6741275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Еңбекақы төлеуге жұмсалған шығындар, соның ішінде: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9 431,8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11 698,1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7988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Еңбекақы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8 196,6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10 064,2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3764466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Әлеуметтік салық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526,2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526,6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033567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Әлеуметтік аударымдар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258,2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452,9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751288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Міндетті  әлеуметтік медициналық сақтандыру (МӘМС)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302,1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603221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2.5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Жұмыс берушінің міндетті зейнетақы жарналары (ЖМЗЖ)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352,3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358238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Негізгі қаражаттың амортизациясы 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3 462,4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5 399,9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4698698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Басқа шығыстар, барлығы, соның ішінде: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6 252,8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4 322,5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062117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Міндетті  медициналық қарау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жартыжылдықта кесте бойынша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775105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Жұмыскерді жазатайым оқиғалардан міндетті сақтандыру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379,9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201,6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913682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Кузет кызметтері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5 224,2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2 718,3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632156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Енбекті қорғау және қауіпсіздік техникасы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442,4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688,5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788615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4.5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Кеңсе тауарлары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7,5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567901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Басқа шығындар, соның ішінде: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181,3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706,6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611210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жол өлшеу үлгілерін тексеру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жартыжылдықта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кесте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бойынша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42031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өнеркәсіптік қалдықтарды қабылдау, орналастыру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439539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мүлікке қойылатын салық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163,8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691,4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322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2755585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Қызметтер көрсетуге кеткен барлық шығындар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24 297,7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831333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Барлық кірістер 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10 217,8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7522860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Кіріс (Залал)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-14 080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939355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Ұсыналатын қызметтердің көлемі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вагон/км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213 107,0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111 136,0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7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679109"/>
                  </a:ext>
                </a:extLst>
              </a:tr>
              <a:tr h="1809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(қосылған құн салығын қоспағанда)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182419"/>
                  </a:ext>
                </a:extLst>
              </a:tr>
              <a:tr h="1192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Қызмет көрсетуге кеткен шығындар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</a:t>
                      </a:r>
                    </a:p>
                  </a:txBody>
                  <a:tcPr marL="2602" marR="2602" marT="26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218,63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2" marR="2602" marT="26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322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8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5730" y="118525"/>
            <a:ext cx="768456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Маневрлік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жұмыстар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тиеу-түсіру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тасымалдау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процесінің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басқа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да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технологиялық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операциялары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үшін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сондай-ақ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бәсекелес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жолы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болмаған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кезде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тасымалдау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процесінің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технологиялық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операцияларында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көзделмеген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жылжымалы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құрамның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тұрағы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үшін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жолды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ұсыну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бойынша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көрсетілетін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қызметке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арналған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тарифтік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сметаның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баптар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бойынша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орындалуы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туралы</a:t>
            </a:r>
            <a:r>
              <a:rPr lang="ru-RU" sz="125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250" b="1" kern="0" dirty="0" err="1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ақпарат</a:t>
            </a:r>
            <a:endParaRPr kumimoji="0" lang="ru-RU" sz="125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549017"/>
              </p:ext>
            </p:extLst>
          </p:nvPr>
        </p:nvGraphicFramePr>
        <p:xfrm>
          <a:off x="106326" y="980297"/>
          <a:ext cx="10515601" cy="5000013"/>
        </p:xfrm>
        <a:graphic>
          <a:graphicData uri="http://schemas.openxmlformats.org/drawingml/2006/table">
            <a:tbl>
              <a:tblPr/>
              <a:tblGrid>
                <a:gridCol w="414920">
                  <a:extLst>
                    <a:ext uri="{9D8B030D-6E8A-4147-A177-3AD203B41FA5}">
                      <a16:colId xmlns:a16="http://schemas.microsoft.com/office/drawing/2014/main" val="1400846099"/>
                    </a:ext>
                  </a:extLst>
                </a:gridCol>
                <a:gridCol w="2929674">
                  <a:extLst>
                    <a:ext uri="{9D8B030D-6E8A-4147-A177-3AD203B41FA5}">
                      <a16:colId xmlns:a16="http://schemas.microsoft.com/office/drawing/2014/main" val="1885510420"/>
                    </a:ext>
                  </a:extLst>
                </a:gridCol>
                <a:gridCol w="1041478">
                  <a:extLst>
                    <a:ext uri="{9D8B030D-6E8A-4147-A177-3AD203B41FA5}">
                      <a16:colId xmlns:a16="http://schemas.microsoft.com/office/drawing/2014/main" val="2855645352"/>
                    </a:ext>
                  </a:extLst>
                </a:gridCol>
                <a:gridCol w="911293">
                  <a:extLst>
                    <a:ext uri="{9D8B030D-6E8A-4147-A177-3AD203B41FA5}">
                      <a16:colId xmlns:a16="http://schemas.microsoft.com/office/drawing/2014/main" val="1823695379"/>
                    </a:ext>
                  </a:extLst>
                </a:gridCol>
                <a:gridCol w="1941922">
                  <a:extLst>
                    <a:ext uri="{9D8B030D-6E8A-4147-A177-3AD203B41FA5}">
                      <a16:colId xmlns:a16="http://schemas.microsoft.com/office/drawing/2014/main" val="3546521053"/>
                    </a:ext>
                  </a:extLst>
                </a:gridCol>
                <a:gridCol w="509890">
                  <a:extLst>
                    <a:ext uri="{9D8B030D-6E8A-4147-A177-3AD203B41FA5}">
                      <a16:colId xmlns:a16="http://schemas.microsoft.com/office/drawing/2014/main" val="587367583"/>
                    </a:ext>
                  </a:extLst>
                </a:gridCol>
                <a:gridCol w="2766424">
                  <a:extLst>
                    <a:ext uri="{9D8B030D-6E8A-4147-A177-3AD203B41FA5}">
                      <a16:colId xmlns:a16="http://schemas.microsoft.com/office/drawing/2014/main" val="2307648000"/>
                    </a:ext>
                  </a:extLst>
                </a:gridCol>
              </a:tblGrid>
              <a:tr h="3883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р/с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смета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көрсеткіштерінің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атауы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Өлшем бірлігі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көзделген 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жылғы 1 жартыжылдық үшін тарифтік сметаның нақты қалыптасқан көрсеткіштері 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Ауытқу, % 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Ауытқу себептері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741256"/>
                  </a:ext>
                </a:extLst>
              </a:tr>
              <a:tr h="240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Тауарларды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өндіруге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және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қызметтерді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көрсетуге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жұмсалған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шығындар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соның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ішінде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мың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263 262,2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569201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Материалдық шығындар, соның ішінде: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5 211,1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13 540,8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8161061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Пайдалануға кеткен материалдар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3 172,1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11 848,5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32093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Отын (ЖЖМ)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690,3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348,6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нақты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152067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Сатып алынатын энергия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1 328,9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1 248,4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нақты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975275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Жылу энергиясы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882242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Еңбекақы төлеуге жұмсалған шығындар, соның ішінде: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106 107,9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136 375,1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1285365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Еңбекақы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92 211,6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117 329,4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452575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Әлеуметтік салық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5 920,0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6 139,5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(БТС) қаражаттың жетіспеушілігі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311744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Әлеуметтік аударымдар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2 904,7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5 279,8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80789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Міндетті  әлеуметтік медициналық сақтандыру (МӘМС)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2 766,3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3 519,9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6137155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2.5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Жұмыс берушінің міндетті зейнетақы жарналары (ЖМЗЖ)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2 305,3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4 106,5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466519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Негізгі қаражаттың амортизациясы 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40 366,0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62 954,1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230113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Басқа шығыстар, барлығы, соның ішінде: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72 856,4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50 392,2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83232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Міндетті  медициналық қарау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216,7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жартыжылдықта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кесте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бойынша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386694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Жұмыскерді жазатайым оқиғалардан міндетті сақтандыру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4 378,9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2 349,7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86299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Кузет кызметтері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60 904,3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31 689,6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6584943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Енбекті қорғау және қауіпсіздік техникасы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5 156,8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8 027,9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238102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4.5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Кеңсе тауарлары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292931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Басқа шығындар, соның ішінде: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2 112,8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8 237,4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554800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4.6.1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жол өлшеу үлгілерін тексеру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жартыжылдықта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кесте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бойынша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738970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өнеркәсіптік қалдықтарды қабылдау, орналастыру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187,2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780315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4.6.3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мүлікке қойылатын салық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1 909,6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8 060,4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617919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Қызметтер көрсетуге кеткен барлық шығындар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263 262,2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сметада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(БТС)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қаражаттың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жетіспеушілігі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850474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Барлық кірістер 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224 541,0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116 530,4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696454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Кіріс (Залал)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-146 732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861727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Ұсыналатын қызметтердің көлемі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вагон/сағат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1 291 725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670 369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ай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нақты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883757"/>
                  </a:ext>
                </a:extLst>
              </a:tr>
              <a:tr h="1732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(қосылған құн салығын қоспағанда)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051555"/>
                  </a:ext>
                </a:extLst>
              </a:tr>
              <a:tr h="1215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VII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Қызмет көрсетуге кеткен шығындар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392,71</a:t>
                      </a:r>
                    </a:p>
                  </a:txBody>
                  <a:tcPr marL="2697" marR="2697" marT="269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97" marR="2697" marT="26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354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16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8975" y="804093"/>
            <a:ext cx="8928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2026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жылғы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 1-жартыжылдықта «ПМХЗ» ЖШС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қызметтерін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көрсетуден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түскен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қаржылық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нәтиже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,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мың</a:t>
            </a:r>
            <a:r>
              <a:rPr lang="ru-RU" b="1" kern="0" dirty="0">
                <a:solidFill>
                  <a:srgbClr val="006CB5"/>
                </a:solidFill>
                <a:cs typeface="Times New Roman" panose="02020603050405020304" pitchFamily="18" charset="0"/>
              </a:rPr>
              <a:t> </a:t>
            </a:r>
            <a:r>
              <a:rPr lang="ru-RU" b="1" kern="0" dirty="0" err="1">
                <a:solidFill>
                  <a:srgbClr val="006CB5"/>
                </a:solidFill>
                <a:cs typeface="Times New Roman" panose="02020603050405020304" pitchFamily="18" charset="0"/>
              </a:rPr>
              <a:t>теңге</a:t>
            </a:r>
            <a:endParaRPr lang="ru-RU" kern="0" dirty="0">
              <a:solidFill>
                <a:sysClr val="windowText" lastClr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582195"/>
              </p:ext>
            </p:extLst>
          </p:nvPr>
        </p:nvGraphicFramePr>
        <p:xfrm>
          <a:off x="1307805" y="1818168"/>
          <a:ext cx="7883026" cy="3444948"/>
        </p:xfrm>
        <a:graphic>
          <a:graphicData uri="http://schemas.openxmlformats.org/drawingml/2006/table">
            <a:tbl>
              <a:tblPr/>
              <a:tblGrid>
                <a:gridCol w="3631210">
                  <a:extLst>
                    <a:ext uri="{9D8B030D-6E8A-4147-A177-3AD203B41FA5}">
                      <a16:colId xmlns:a16="http://schemas.microsoft.com/office/drawing/2014/main" val="189586724"/>
                    </a:ext>
                  </a:extLst>
                </a:gridCol>
                <a:gridCol w="1307235">
                  <a:extLst>
                    <a:ext uri="{9D8B030D-6E8A-4147-A177-3AD203B41FA5}">
                      <a16:colId xmlns:a16="http://schemas.microsoft.com/office/drawing/2014/main" val="3305346803"/>
                    </a:ext>
                  </a:extLst>
                </a:gridCol>
                <a:gridCol w="1333644">
                  <a:extLst>
                    <a:ext uri="{9D8B030D-6E8A-4147-A177-3AD203B41FA5}">
                      <a16:colId xmlns:a16="http://schemas.microsoft.com/office/drawing/2014/main" val="521692154"/>
                    </a:ext>
                  </a:extLst>
                </a:gridCol>
                <a:gridCol w="1610937">
                  <a:extLst>
                    <a:ext uri="{9D8B030D-6E8A-4147-A177-3AD203B41FA5}">
                      <a16:colId xmlns:a16="http://schemas.microsoft.com/office/drawing/2014/main" val="1950309392"/>
                    </a:ext>
                  </a:extLst>
                </a:gridCol>
              </a:tblGrid>
              <a:tr h="10976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Атауы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жылғы 1 жартыжылдықтағы нақты түсім, мың теңге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жылғы 1 жартыжылдықтағы өзіндік құн, мың теңге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Жалпы пайда (+) / залал (-)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407124"/>
                  </a:ext>
                </a:extLst>
              </a:tr>
              <a:tr h="4390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Табиғи монополия саласындағы қызметтерді іске асыру, барлығы: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126 748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287 560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-160 812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629505"/>
                  </a:ext>
                </a:extLst>
              </a:tr>
              <a:tr h="2195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соның ішінде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900886"/>
                  </a:ext>
                </a:extLst>
              </a:tr>
              <a:tr h="422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Бәсекелес кірме жол болмаған жағдайда жылжымалы құрамның жүруі үшін кірме жолды беру қызметі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-14 080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2465052"/>
                  </a:ext>
                </a:extLst>
              </a:tr>
              <a:tr h="12665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Маневрлік жұмыстар, тиеу-түсіру, тасымалдау процесінің басқа да технологиялық операциялары үшін, сондай-ақ бәсекелес кірме жол болмаған кезде тасымалдау процесінің технологиялық операцияларында көзделмеген жылжымалы құрамның тұрағы үшін кірме жолды беру қызметі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116 530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-146 732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26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555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0780" y="775900"/>
            <a:ext cx="8928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Табиғи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монополиялар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субъектісі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ретінде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«ПМХЗ» ЖШС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қызметінің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негізгі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қаржы-экономикалық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көрсеткіштері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мың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теңге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Басқару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kern="0" dirty="0" err="1">
                <a:solidFill>
                  <a:schemeClr val="accent1">
                    <a:lumMod val="75000"/>
                  </a:schemeClr>
                </a:solidFill>
              </a:rPr>
              <a:t>есебі</a:t>
            </a:r>
            <a:r>
              <a:rPr lang="ru-RU" b="1" kern="0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740908"/>
              </p:ext>
            </p:extLst>
          </p:nvPr>
        </p:nvGraphicFramePr>
        <p:xfrm>
          <a:off x="710685" y="1585767"/>
          <a:ext cx="9258505" cy="4198343"/>
        </p:xfrm>
        <a:graphic>
          <a:graphicData uri="http://schemas.openxmlformats.org/drawingml/2006/table">
            <a:tbl>
              <a:tblPr/>
              <a:tblGrid>
                <a:gridCol w="6215851">
                  <a:extLst>
                    <a:ext uri="{9D8B030D-6E8A-4147-A177-3AD203B41FA5}">
                      <a16:colId xmlns:a16="http://schemas.microsoft.com/office/drawing/2014/main" val="1070158124"/>
                    </a:ext>
                  </a:extLst>
                </a:gridCol>
                <a:gridCol w="1004176">
                  <a:extLst>
                    <a:ext uri="{9D8B030D-6E8A-4147-A177-3AD203B41FA5}">
                      <a16:colId xmlns:a16="http://schemas.microsoft.com/office/drawing/2014/main" val="2533633476"/>
                    </a:ext>
                  </a:extLst>
                </a:gridCol>
                <a:gridCol w="1004176">
                  <a:extLst>
                    <a:ext uri="{9D8B030D-6E8A-4147-A177-3AD203B41FA5}">
                      <a16:colId xmlns:a16="http://schemas.microsoft.com/office/drawing/2014/main" val="1225201502"/>
                    </a:ext>
                  </a:extLst>
                </a:gridCol>
                <a:gridCol w="1034302">
                  <a:extLst>
                    <a:ext uri="{9D8B030D-6E8A-4147-A177-3AD203B41FA5}">
                      <a16:colId xmlns:a16="http://schemas.microsoft.com/office/drawing/2014/main" val="1478221870"/>
                    </a:ext>
                  </a:extLst>
                </a:gridCol>
              </a:tblGrid>
              <a:tr h="682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Қаржы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нәтижесі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тарифтік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смета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тариф, теңгемен, ҚҚС қоспағанда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жылғы 1 жартыжылдыққа нақты, мың теңгемен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909875"/>
                  </a:ext>
                </a:extLst>
              </a:tr>
              <a:tr h="170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Кірістер, барлығы: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244 135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126 748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526391"/>
                  </a:ext>
                </a:extLst>
              </a:tr>
              <a:tr h="170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соның ішінде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262178"/>
                  </a:ext>
                </a:extLst>
              </a:tr>
              <a:tr h="3411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Бәсекелес кірме жол болмаған жағдайда жылжымалы құрамның жүруі үшін кірме жолды беру қызметі 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теңге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/вагон/км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10 218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168489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Маневрлік жұмыстар, тиеу-түсіру, тасымалдау процесінің басқа да технологиялық операциялары үшін, сондай-ақ бәсекелес кірме жол болмаған кезде тасымалдау процесінің технологиялық операцияларында көзделмеген жылжымалы құрамның тұрағы үшін кірме жолды беру қызметі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 теңге/вагон/сағ.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116 530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082053"/>
                  </a:ext>
                </a:extLst>
              </a:tr>
              <a:tr h="170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Шығыстар, барлығы: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244 135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287 560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015898"/>
                  </a:ext>
                </a:extLst>
              </a:tr>
              <a:tr h="170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соның ішінде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4600472"/>
                  </a:ext>
                </a:extLst>
              </a:tr>
              <a:tr h="3411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Бәсекелес кірме жол болмаған жағдайда жылжымалы құрамның жүруі үшін кірме жолды ұсыну қызметі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 теңге/вагон/км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24 298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6862134"/>
                  </a:ext>
                </a:extLst>
              </a:tr>
              <a:tr h="4788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Маневрлік жұмыстар, тиеу-түсіру, тасымалдау процесінің басқа да технологиялық операциялары үшін, сондай-ақ бәсекелес кірме жол болмаған кезде тасымалдау процесінің технологиялық операцияларында көзделмеген жылжымалы құрамның тұрағы үшін кірме жолды ұсыну қызметі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 теңге/вагон/сағ.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567048"/>
                  </a:ext>
                </a:extLst>
              </a:tr>
              <a:tr h="170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Қаржы нәтижесі: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-160 812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087086"/>
                  </a:ext>
                </a:extLst>
              </a:tr>
              <a:tr h="170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соның ішінде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972135"/>
                  </a:ext>
                </a:extLst>
              </a:tr>
              <a:tr h="3411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Бәсекелес кірме жол болмаған жағдайда жылжымалы құрамның жүруі үшін кірме жолды ұсыну қызметі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91,94 теңге/вагон/км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-14 080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041992"/>
                  </a:ext>
                </a:extLst>
              </a:tr>
              <a:tr h="5116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Маневрлік жұмыстар, тиеу-түсіру, тасымалдау процесінің басқа да технологиялық операциялары үшін, сондай-ақ бәсекелес кірме жол болмаған кезде тасымалдау процесінің технологиялық операцияларында көзделмеген жылжымалы құрамның тұрағы үшін кірме жолды ұсыну қызметі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173,83 теңге/вагон/сағ.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-146 732</a:t>
                      </a:r>
                    </a:p>
                  </a:txBody>
                  <a:tcPr marL="6025" marR="6025" marT="60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3456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9025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88034" y="813035"/>
            <a:ext cx="8118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ПМХЗ ЖШС-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нің</a:t>
            </a: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 2026 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жылғы</a:t>
            </a: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 1-жартыжылдықтағы 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кірме</a:t>
            </a: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 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жолдар</a:t>
            </a: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 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қызметтеріне</a:t>
            </a: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 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арналған</a:t>
            </a: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 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шығыстарын</a:t>
            </a:r>
            <a:r>
              <a:rPr lang="ru-RU" sz="2000" b="1" kern="0" dirty="0">
                <a:solidFill>
                  <a:srgbClr val="006CB5"/>
                </a:solidFill>
                <a:ea typeface="+mj-ea"/>
                <a:cs typeface="+mj-cs"/>
              </a:rPr>
              <a:t> </a:t>
            </a:r>
            <a:r>
              <a:rPr lang="ru-RU" sz="2000" b="1" kern="0" dirty="0" err="1">
                <a:solidFill>
                  <a:srgbClr val="006CB5"/>
                </a:solidFill>
                <a:ea typeface="+mj-ea"/>
                <a:cs typeface="+mj-cs"/>
              </a:rPr>
              <a:t>талдау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029963"/>
              </p:ext>
            </p:extLst>
          </p:nvPr>
        </p:nvGraphicFramePr>
        <p:xfrm>
          <a:off x="1190847" y="1648047"/>
          <a:ext cx="8050784" cy="3642614"/>
        </p:xfrm>
        <a:graphic>
          <a:graphicData uri="http://schemas.openxmlformats.org/drawingml/2006/table">
            <a:tbl>
              <a:tblPr/>
              <a:tblGrid>
                <a:gridCol w="3260235">
                  <a:extLst>
                    <a:ext uri="{9D8B030D-6E8A-4147-A177-3AD203B41FA5}">
                      <a16:colId xmlns:a16="http://schemas.microsoft.com/office/drawing/2014/main" val="3035553050"/>
                    </a:ext>
                  </a:extLst>
                </a:gridCol>
                <a:gridCol w="1570236">
                  <a:extLst>
                    <a:ext uri="{9D8B030D-6E8A-4147-A177-3AD203B41FA5}">
                      <a16:colId xmlns:a16="http://schemas.microsoft.com/office/drawing/2014/main" val="840011517"/>
                    </a:ext>
                  </a:extLst>
                </a:gridCol>
                <a:gridCol w="1530314">
                  <a:extLst>
                    <a:ext uri="{9D8B030D-6E8A-4147-A177-3AD203B41FA5}">
                      <a16:colId xmlns:a16="http://schemas.microsoft.com/office/drawing/2014/main" val="3882784483"/>
                    </a:ext>
                  </a:extLst>
                </a:gridCol>
                <a:gridCol w="1689999">
                  <a:extLst>
                    <a:ext uri="{9D8B030D-6E8A-4147-A177-3AD203B41FA5}">
                      <a16:colId xmlns:a16="http://schemas.microsoft.com/office/drawing/2014/main" val="3947679400"/>
                    </a:ext>
                  </a:extLst>
                </a:gridCol>
              </a:tblGrid>
              <a:tr h="1033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Атауы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Бекітілген тарифтік сметада шығыстар, мың теңге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жылғы 1-жартыжылдықтағы нақты шығыстар, мың теңге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Жалпы пайда (+)/шығын (-)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741558"/>
                  </a:ext>
                </a:extLst>
              </a:tr>
              <a:tr h="41357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Реализация услуг в сфере естественной монополии всего: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244 135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287 560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-43 425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713928"/>
                  </a:ext>
                </a:extLst>
              </a:tr>
              <a:tr h="2067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соның ішінде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9936964"/>
                  </a:ext>
                </a:extLst>
              </a:tr>
              <a:tr h="5964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Бәсекелес кірме жол болмаған жағдайда жылжымалы құрамның жүруі үшін кірме жолды беру қызметі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19 594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24 298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-4 704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0884435"/>
                  </a:ext>
                </a:extLst>
              </a:tr>
              <a:tr h="13918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Маневрлік жұмыстар, тиеу-түсіру, тасымалдау процесінің басқа да технологиялық операциялары үшін, сондай-ақ бәсекелес кірме жол болмаған кезде тасымалдау процесінің технологиялық операцияларында көзделмеген жылжымалы құрамның тұрағы үшін кірме жолды беру қызметі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224 541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263 262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-38 721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543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850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184" y="835319"/>
            <a:ext cx="103220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2026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жылғы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1-жартыжылдықта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тұтынушылар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бойынша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бәсекелес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болмаған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жағдайда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жылжымалы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құрамның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жүруі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үшін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жолды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ұсыну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жөніндегі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қызметтердің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4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көлемі</a:t>
            </a:r>
            <a:r>
              <a:rPr lang="ru-RU" sz="14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вагонокм.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284276"/>
              </p:ext>
            </p:extLst>
          </p:nvPr>
        </p:nvGraphicFramePr>
        <p:xfrm>
          <a:off x="4667693" y="1352563"/>
          <a:ext cx="5730949" cy="4495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248136"/>
              </p:ext>
            </p:extLst>
          </p:nvPr>
        </p:nvGraphicFramePr>
        <p:xfrm>
          <a:off x="214184" y="1613521"/>
          <a:ext cx="4453509" cy="4166804"/>
        </p:xfrm>
        <a:graphic>
          <a:graphicData uri="http://schemas.openxmlformats.org/drawingml/2006/table">
            <a:tbl>
              <a:tblPr/>
              <a:tblGrid>
                <a:gridCol w="404864">
                  <a:extLst>
                    <a:ext uri="{9D8B030D-6E8A-4147-A177-3AD203B41FA5}">
                      <a16:colId xmlns:a16="http://schemas.microsoft.com/office/drawing/2014/main" val="1399598670"/>
                    </a:ext>
                  </a:extLst>
                </a:gridCol>
                <a:gridCol w="2112336">
                  <a:extLst>
                    <a:ext uri="{9D8B030D-6E8A-4147-A177-3AD203B41FA5}">
                      <a16:colId xmlns:a16="http://schemas.microsoft.com/office/drawing/2014/main" val="18757942"/>
                    </a:ext>
                  </a:extLst>
                </a:gridCol>
                <a:gridCol w="1064970">
                  <a:extLst>
                    <a:ext uri="{9D8B030D-6E8A-4147-A177-3AD203B41FA5}">
                      <a16:colId xmlns:a16="http://schemas.microsoft.com/office/drawing/2014/main" val="2407634916"/>
                    </a:ext>
                  </a:extLst>
                </a:gridCol>
                <a:gridCol w="871339">
                  <a:extLst>
                    <a:ext uri="{9D8B030D-6E8A-4147-A177-3AD203B41FA5}">
                      <a16:colId xmlns:a16="http://schemas.microsoft.com/office/drawing/2014/main" val="2661070578"/>
                    </a:ext>
                  </a:extLst>
                </a:gridCol>
              </a:tblGrid>
              <a:tr h="8329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р/с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Атауы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жаржылдыққа нақты, вагон/км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Жалпы көлемдегі үлесі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619075"/>
                  </a:ext>
                </a:extLst>
              </a:tr>
              <a:tr h="8010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Жүру үшін кірме жолды беру қызметі, жиыны: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111 136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233336"/>
                  </a:ext>
                </a:extLst>
              </a:tr>
              <a:tr h="4201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"INTERTRANS 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С.А." ЖШС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0808828"/>
                  </a:ext>
                </a:extLst>
              </a:tr>
              <a:tr h="4005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"ГазИндустрия" ЖШС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71732"/>
                  </a:ext>
                </a:extLst>
              </a:tr>
              <a:tr h="4201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"Компания Нефтехим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LTD" 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ЖШС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431965"/>
                  </a:ext>
                </a:extLst>
              </a:tr>
              <a:tr h="4005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"ҚазМұнайГаз" ҰК» АҚ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33 815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1533222"/>
                  </a:ext>
                </a:extLst>
              </a:tr>
              <a:tr h="4201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"KC Energy Group"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ЖШС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27 911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961134"/>
                  </a:ext>
                </a:extLst>
              </a:tr>
              <a:tr h="4005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Басқа тұтынушылар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45 234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40,7%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8662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6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708" y="760977"/>
            <a:ext cx="104620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Тасымалдау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процесінің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маневрлік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жұмыстары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тиеу-түсіру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басқа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да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технологиялық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операциялары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үшін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сондай-ақ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тұтынушылар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, вагон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сағаттары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бойынша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2026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жылғы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1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жартыжылдықта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бәсекелес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болмаған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кезде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тасымалдау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процесінің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технологиялық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операцияларында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көзделмеген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жылжымалы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құрамның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тұрағы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үшін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кірме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жолды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ұсыну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жөніндегі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қызметтер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1600" b="1" kern="0" dirty="0" err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көлемі</a:t>
            </a:r>
            <a:r>
              <a:rPr lang="ru-RU" sz="1600" b="1" kern="0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.</a:t>
            </a:r>
            <a:endParaRPr kumimoji="0" lang="ru-RU" sz="1600" b="0" i="0" u="none" strike="noStrike" kern="0" cap="none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" y="118525"/>
            <a:ext cx="2650690" cy="700182"/>
          </a:xfrm>
          <a:prstGeom prst="rect">
            <a:avLst/>
          </a:prstGeom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064811"/>
              </p:ext>
            </p:extLst>
          </p:nvPr>
        </p:nvGraphicFramePr>
        <p:xfrm>
          <a:off x="4427243" y="1804071"/>
          <a:ext cx="6130887" cy="4054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469627"/>
              </p:ext>
            </p:extLst>
          </p:nvPr>
        </p:nvGraphicFramePr>
        <p:xfrm>
          <a:off x="262689" y="1861801"/>
          <a:ext cx="4164554" cy="3762821"/>
        </p:xfrm>
        <a:graphic>
          <a:graphicData uri="http://schemas.openxmlformats.org/drawingml/2006/table">
            <a:tbl>
              <a:tblPr/>
              <a:tblGrid>
                <a:gridCol w="343931">
                  <a:extLst>
                    <a:ext uri="{9D8B030D-6E8A-4147-A177-3AD203B41FA5}">
                      <a16:colId xmlns:a16="http://schemas.microsoft.com/office/drawing/2014/main" val="2316944255"/>
                    </a:ext>
                  </a:extLst>
                </a:gridCol>
                <a:gridCol w="1936480">
                  <a:extLst>
                    <a:ext uri="{9D8B030D-6E8A-4147-A177-3AD203B41FA5}">
                      <a16:colId xmlns:a16="http://schemas.microsoft.com/office/drawing/2014/main" val="3547611552"/>
                    </a:ext>
                  </a:extLst>
                </a:gridCol>
                <a:gridCol w="994409">
                  <a:extLst>
                    <a:ext uri="{9D8B030D-6E8A-4147-A177-3AD203B41FA5}">
                      <a16:colId xmlns:a16="http://schemas.microsoft.com/office/drawing/2014/main" val="3358460759"/>
                    </a:ext>
                  </a:extLst>
                </a:gridCol>
                <a:gridCol w="889734">
                  <a:extLst>
                    <a:ext uri="{9D8B030D-6E8A-4147-A177-3AD203B41FA5}">
                      <a16:colId xmlns:a16="http://schemas.microsoft.com/office/drawing/2014/main" val="38578812"/>
                    </a:ext>
                  </a:extLst>
                </a:gridCol>
              </a:tblGrid>
              <a:tr h="8838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р/с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Атауы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жаржылдыққа нақты,  вагон/сағат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Жалпы көлемдегі үлесі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97823"/>
                  </a:ext>
                </a:extLst>
              </a:tr>
              <a:tr h="7155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Жүру үшін кірме жолды беру қызметі, жиыны: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670 369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70354"/>
                  </a:ext>
                </a:extLst>
              </a:tr>
              <a:tr h="479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"INTERTRANS 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С.А." ЖШС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30 075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545028"/>
                  </a:ext>
                </a:extLst>
              </a:tr>
              <a:tr h="479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"Компания Нефтехим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LTD" 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ЖШС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6044419"/>
                  </a:ext>
                </a:extLst>
              </a:tr>
              <a:tr h="479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"ҚазМұнайГаз" ҰК» АҚ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199 589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29,8%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393345"/>
                  </a:ext>
                </a:extLst>
              </a:tr>
              <a:tr h="479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"KC Energy Group"</a:t>
                      </a: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ЖШС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302 634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10783"/>
                  </a:ext>
                </a:extLst>
              </a:tr>
              <a:tr h="244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Басқа тұтынушылар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134 034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414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41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5 лет_ЛЭД Актовый зал.pptx" id="{BDE3B4AE-1A50-435E-878D-861F57CE8A45}" vid="{1513A24E-1EA1-43BB-A47A-CEF817AB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45 лет_ЛЭД Актовый зал 2</Template>
  <TotalTime>1337</TotalTime>
  <Words>2210</Words>
  <Application>Microsoft Office PowerPoint</Application>
  <PresentationFormat>Произвольный</PresentationFormat>
  <Paragraphs>623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ye.zhulepo@pnhz.kz</dc:creator>
  <cp:lastModifiedBy>Людвиг Елена Геннадьевна</cp:lastModifiedBy>
  <cp:revision>161</cp:revision>
  <dcterms:created xsi:type="dcterms:W3CDTF">2023-04-21T06:34:07Z</dcterms:created>
  <dcterms:modified xsi:type="dcterms:W3CDTF">2026-07-16T08:03:41Z</dcterms:modified>
</cp:coreProperties>
</file>