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407" r:id="rId2"/>
    <p:sldId id="581" r:id="rId3"/>
    <p:sldId id="521" r:id="rId4"/>
    <p:sldId id="654" r:id="rId5"/>
    <p:sldId id="566" r:id="rId6"/>
    <p:sldId id="571" r:id="rId7"/>
    <p:sldId id="656" r:id="rId8"/>
    <p:sldId id="569" r:id="rId9"/>
    <p:sldId id="572" r:id="rId10"/>
    <p:sldId id="621" r:id="rId11"/>
    <p:sldId id="635" r:id="rId12"/>
    <p:sldId id="636" r:id="rId13"/>
    <p:sldId id="583" r:id="rId14"/>
    <p:sldId id="587" r:id="rId15"/>
    <p:sldId id="584" r:id="rId16"/>
    <p:sldId id="585" r:id="rId17"/>
    <p:sldId id="633" r:id="rId18"/>
    <p:sldId id="634" r:id="rId19"/>
    <p:sldId id="589" r:id="rId20"/>
    <p:sldId id="590" r:id="rId21"/>
    <p:sldId id="595" r:id="rId22"/>
    <p:sldId id="593" r:id="rId23"/>
    <p:sldId id="657" r:id="rId24"/>
    <p:sldId id="608" r:id="rId25"/>
    <p:sldId id="648" r:id="rId26"/>
    <p:sldId id="623" r:id="rId27"/>
    <p:sldId id="649" r:id="rId28"/>
    <p:sldId id="650" r:id="rId29"/>
    <p:sldId id="626" r:id="rId30"/>
    <p:sldId id="642" r:id="rId31"/>
    <p:sldId id="643" r:id="rId32"/>
    <p:sldId id="577" r:id="rId33"/>
    <p:sldId id="625" r:id="rId34"/>
    <p:sldId id="644" r:id="rId35"/>
    <p:sldId id="659" r:id="rId36"/>
    <p:sldId id="611" r:id="rId37"/>
    <p:sldId id="651" r:id="rId38"/>
    <p:sldId id="652" r:id="rId39"/>
    <p:sldId id="653" r:id="rId40"/>
    <p:sldId id="606" r:id="rId41"/>
    <p:sldId id="655" r:id="rId42"/>
    <p:sldId id="629" r:id="rId43"/>
    <p:sldId id="316" r:id="rId44"/>
    <p:sldId id="658" r:id="rId4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920000"/>
    <a:srgbClr val="500000"/>
    <a:srgbClr val="3A5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38" autoAdjust="0"/>
    <p:restoredTop sz="82444" autoAdjust="0"/>
  </p:normalViewPr>
  <p:slideViewPr>
    <p:cSldViewPr snapToGrid="0">
      <p:cViewPr varScale="1">
        <p:scale>
          <a:sx n="93" d="100"/>
          <a:sy n="93" d="100"/>
        </p:scale>
        <p:origin x="570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7131206447616E-2"/>
          <c:y val="0.22077312171031788"/>
          <c:w val="0.87283747639216247"/>
          <c:h val="0.66383040988492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flip="none" rotWithShape="1">
              <a:gsLst>
                <a:gs pos="0">
                  <a:srgbClr val="667FAB">
                    <a:shade val="30000"/>
                    <a:satMod val="115000"/>
                  </a:srgbClr>
                </a:gs>
                <a:gs pos="50000">
                  <a:srgbClr val="667FAB">
                    <a:shade val="67500"/>
                    <a:satMod val="115000"/>
                  </a:srgbClr>
                </a:gs>
                <a:gs pos="100000">
                  <a:srgbClr val="667FAB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Лист1!$A$2:$A$5</c:f>
              <c:strCache>
                <c:ptCount val="4"/>
                <c:pt idx="0">
                  <c:v>Топливо</c:v>
                </c:pt>
                <c:pt idx="1">
                  <c:v>ТЭ </c:v>
                </c:pt>
                <c:pt idx="2">
                  <c:v>ЭЭ</c:v>
                </c:pt>
                <c:pt idx="3">
                  <c:v>Всего ТЭР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">
                  <c:v>442247</c:v>
                </c:pt>
                <c:pt idx="1">
                  <c:v>249164.63</c:v>
                </c:pt>
                <c:pt idx="2">
                  <c:v>59163.860999999997</c:v>
                </c:pt>
                <c:pt idx="3" formatCode="#,##0">
                  <c:v>750575.49100000004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9D-4EE6-A0A0-97EBB55B6B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4472C4">
                <a:lumMod val="60000"/>
                <a:lumOff val="40000"/>
              </a:srgb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Топливо</c:v>
                </c:pt>
                <c:pt idx="1">
                  <c:v>ТЭ </c:v>
                </c:pt>
                <c:pt idx="2">
                  <c:v>ЭЭ</c:v>
                </c:pt>
                <c:pt idx="3">
                  <c:v>Всего ТЭР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">
                  <c:v>437307</c:v>
                </c:pt>
                <c:pt idx="1">
                  <c:v>240605.08</c:v>
                </c:pt>
                <c:pt idx="2">
                  <c:v>58765.955999999998</c:v>
                </c:pt>
                <c:pt idx="3" formatCode="#,##0">
                  <c:v>736678.03599999996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9D-4EE6-A0A0-97EBB55B6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5378560"/>
        <c:axId val="85380096"/>
        <c:axId val="0"/>
      </c:bar3DChart>
      <c:catAx>
        <c:axId val="8537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pPr>
            <a:endParaRPr lang="ru-RU"/>
          </a:p>
        </c:txPr>
        <c:crossAx val="85380096"/>
        <c:crosses val="autoZero"/>
        <c:auto val="1"/>
        <c:lblAlgn val="ctr"/>
        <c:lblOffset val="100"/>
        <c:noMultiLvlLbl val="0"/>
      </c:catAx>
      <c:valAx>
        <c:axId val="85380096"/>
        <c:scaling>
          <c:orientation val="minMax"/>
          <c:max val="700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pPr>
            <a:endParaRPr lang="ru-RU"/>
          </a:p>
        </c:txPr>
        <c:crossAx val="85378560"/>
        <c:crosses val="autoZero"/>
        <c:crossBetween val="between"/>
        <c:majorUnit val="200000"/>
        <c:minorUnit val="50000"/>
      </c:valAx>
    </c:plotArea>
    <c:legend>
      <c:legendPos val="r"/>
      <c:layout>
        <c:manualLayout>
          <c:xMode val="edge"/>
          <c:yMode val="edge"/>
          <c:x val="0.93389005745859144"/>
          <c:y val="0.29599529127645985"/>
          <c:w val="6.1756845844392221E-2"/>
          <c:h val="0.4148645134001516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0031663148539033E-3"/>
          <c:w val="0.96512043324162256"/>
          <c:h val="0.711896083254756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текучести кадров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8959429344451924E-2"/>
                  <c:y val="-0.125649729395146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5A-4C57-8400-86845B35FA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 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0.05</c:v>
                </c:pt>
                <c:pt idx="1">
                  <c:v>5.0999999999999997E-2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B5A-4C57-8400-86845B35F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89434064"/>
        <c:axId val="1"/>
      </c:lineChart>
      <c:catAx>
        <c:axId val="1489434064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"/>
        <c:crosses val="max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9434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752448022095243E-2"/>
          <c:y val="0.10226066142959525"/>
          <c:w val="0.96444893584959746"/>
          <c:h val="0.710546773945736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1-ое полугодие 2025</c:v>
                </c:pt>
                <c:pt idx="1">
                  <c:v>2-ое полугодие 2025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58-46FC-8D20-18979CBD1E43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Индекс соц. спок-ия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1-ое полугодие 2025</c:v>
                </c:pt>
                <c:pt idx="1">
                  <c:v>2-ое полугодие 2025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58-46FC-8D20-18979CBD1E43}"/>
            </c:ext>
          </c:extLst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Индекс соц. благопол.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835462438534579E-3"/>
                  <c:y val="6.22135477455558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58-46FC-8D20-18979CBD1E43}"/>
                </c:ext>
              </c:extLst>
            </c:dLbl>
            <c:dLbl>
              <c:idx val="1"/>
              <c:layout>
                <c:manualLayout>
                  <c:x val="-3.7394546340941692E-3"/>
                  <c:y val="1.1647815790312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58-46FC-8D20-18979CBD1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1-ое полугодие 2025</c:v>
                </c:pt>
                <c:pt idx="1">
                  <c:v>2-ое полугодие 2025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63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58-46FC-8D20-18979CBD1E43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Индекс вовлеченности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1-ое полугодие 2025</c:v>
                </c:pt>
                <c:pt idx="1">
                  <c:v>2-ое полугодие 2025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80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A58-46FC-8D20-18979CBD1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9434064"/>
        <c:axId val="1"/>
      </c:barChart>
      <c:catAx>
        <c:axId val="1489434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At val="50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50"/>
        </c:scaling>
        <c:delete val="0"/>
        <c:axPos val="l"/>
        <c:majorGridlines>
          <c:spPr>
            <a:ln w="936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1489434064"/>
        <c:crosses val="autoZero"/>
        <c:crossBetween val="between"/>
      </c:valAx>
      <c:spPr>
        <a:noFill/>
        <a:ln w="25351">
          <a:noFill/>
        </a:ln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"/>
          <c:y val="0.82127393818312677"/>
          <c:w val="1"/>
          <c:h val="0.16506260616277921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baseline="0" dirty="0">
                <a:solidFill>
                  <a:srgbClr val="002060"/>
                </a:solidFill>
                <a:effectLst/>
              </a:rPr>
              <a:t>Динамика нарушений в разрезе структурных подразделений </a:t>
            </a:r>
            <a:endParaRPr lang="ru-RU" sz="1400" dirty="0">
              <a:solidFill>
                <a:srgbClr val="002060"/>
              </a:solidFill>
              <a:effectLst/>
            </a:endParaRPr>
          </a:p>
        </c:rich>
      </c:tx>
      <c:layout>
        <c:manualLayout>
          <c:xMode val="edge"/>
          <c:yMode val="edge"/>
          <c:x val="0.195792887710449"/>
          <c:y val="1.99959919533591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176659797017716"/>
          <c:y val="0.13638326183170837"/>
          <c:w val="0.87388305742874339"/>
          <c:h val="0.7425913743326452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'Лист 2'!$C$26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'Лист 2'!$B$27:$B$37</c:f>
              <c:strCache>
                <c:ptCount val="11"/>
                <c:pt idx="0">
                  <c:v>ПППН</c:v>
                </c:pt>
                <c:pt idx="1">
                  <c:v>ПКОН</c:v>
                </c:pt>
                <c:pt idx="2">
                  <c:v>ПГПН</c:v>
                </c:pt>
                <c:pt idx="3">
                  <c:v>ПСН</c:v>
                </c:pt>
                <c:pt idx="4">
                  <c:v>ЦЭС</c:v>
                </c:pt>
                <c:pt idx="5">
                  <c:v>КИПиАТП</c:v>
                </c:pt>
                <c:pt idx="6">
                  <c:v>РСМЦ</c:v>
                </c:pt>
                <c:pt idx="7">
                  <c:v>ПВС</c:v>
                </c:pt>
                <c:pt idx="8">
                  <c:v>СЛ</c:v>
                </c:pt>
                <c:pt idx="9">
                  <c:v>З/у</c:v>
                </c:pt>
                <c:pt idx="10">
                  <c:v>ЦА</c:v>
                </c:pt>
              </c:strCache>
            </c:strRef>
          </c:cat>
          <c:val>
            <c:numRef>
              <c:f>'Лист 2'!$C$27:$C$37</c:f>
              <c:numCache>
                <c:formatCode>General</c:formatCode>
                <c:ptCount val="11"/>
                <c:pt idx="0">
                  <c:v>15</c:v>
                </c:pt>
                <c:pt idx="1">
                  <c:v>5</c:v>
                </c:pt>
                <c:pt idx="2">
                  <c:v>0</c:v>
                </c:pt>
                <c:pt idx="3">
                  <c:v>1</c:v>
                </c:pt>
                <c:pt idx="4">
                  <c:v>8</c:v>
                </c:pt>
                <c:pt idx="5">
                  <c:v>2</c:v>
                </c:pt>
                <c:pt idx="6">
                  <c:v>3</c:v>
                </c:pt>
                <c:pt idx="7">
                  <c:v>0</c:v>
                </c:pt>
                <c:pt idx="8">
                  <c:v>0</c:v>
                </c:pt>
                <c:pt idx="9">
                  <c:v>6</c:v>
                </c:pt>
                <c:pt idx="1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B5-47FB-A292-7FC44190DA41}"/>
            </c:ext>
          </c:extLst>
        </c:ser>
        <c:ser>
          <c:idx val="1"/>
          <c:order val="1"/>
          <c:tx>
            <c:strRef>
              <c:f>'Лист 2'!$D$26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'Лист 2'!$B$27:$B$37</c:f>
              <c:strCache>
                <c:ptCount val="11"/>
                <c:pt idx="0">
                  <c:v>ПППН</c:v>
                </c:pt>
                <c:pt idx="1">
                  <c:v>ПКОН</c:v>
                </c:pt>
                <c:pt idx="2">
                  <c:v>ПГПН</c:v>
                </c:pt>
                <c:pt idx="3">
                  <c:v>ПСН</c:v>
                </c:pt>
                <c:pt idx="4">
                  <c:v>ЦЭС</c:v>
                </c:pt>
                <c:pt idx="5">
                  <c:v>КИПиАТП</c:v>
                </c:pt>
                <c:pt idx="6">
                  <c:v>РСМЦ</c:v>
                </c:pt>
                <c:pt idx="7">
                  <c:v>ПВС</c:v>
                </c:pt>
                <c:pt idx="8">
                  <c:v>СЛ</c:v>
                </c:pt>
                <c:pt idx="9">
                  <c:v>З/у</c:v>
                </c:pt>
                <c:pt idx="10">
                  <c:v>ЦА</c:v>
                </c:pt>
              </c:strCache>
            </c:strRef>
          </c:cat>
          <c:val>
            <c:numRef>
              <c:f>'Лист 2'!$D$27:$D$37</c:f>
              <c:numCache>
                <c:formatCode>General</c:formatCode>
                <c:ptCount val="11"/>
                <c:pt idx="2">
                  <c:v>8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9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B5-47FB-A292-7FC44190D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68706640"/>
        <c:axId val="1468707056"/>
      </c:barChart>
      <c:catAx>
        <c:axId val="1468706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8707056"/>
        <c:crosses val="autoZero"/>
        <c:auto val="1"/>
        <c:lblAlgn val="ctr"/>
        <c:lblOffset val="100"/>
        <c:noMultiLvlLbl val="0"/>
      </c:catAx>
      <c:valAx>
        <c:axId val="1468707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87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874159718023263"/>
          <c:y val="0.93592403890690135"/>
          <c:w val="0.24432603330913988"/>
          <c:h val="4.72692384040230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0.71094</cdr:x>
      <cdr:y>0.01416</cdr:y>
    </cdr:from>
    <cdr:to>
      <cdr:x>0.82901</cdr:x>
      <cdr:y>0.10434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899514" y="35819"/>
          <a:ext cx="481532" cy="22809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solidFill>
              <a:schemeClr val="tx2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0.57804</cdr:x>
      <cdr:y>0.55356</cdr:y>
    </cdr:from>
    <cdr:to>
      <cdr:x>0.65497</cdr:x>
      <cdr:y>0.66028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059256" y="1214950"/>
          <a:ext cx="673321" cy="23422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rPr>
            <a:t>0,67%</a:t>
          </a:r>
        </a:p>
      </cdr:txBody>
    </cdr:sp>
  </cdr:relSizeAnchor>
  <cdr:relSizeAnchor xmlns:cdr="http://schemas.openxmlformats.org/drawingml/2006/chartDrawing">
    <cdr:from>
      <cdr:x>0.2368</cdr:x>
      <cdr:y>0.30817</cdr:y>
    </cdr:from>
    <cdr:to>
      <cdr:x>0.35167</cdr:x>
      <cdr:y>0.39965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2072598" y="676378"/>
          <a:ext cx="1005387" cy="20078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rPr>
            <a:t> 0,35%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0.20004</cdr:x>
      <cdr:y>0</cdr:y>
    </cdr:from>
    <cdr:to>
      <cdr:x>0.51905</cdr:x>
      <cdr:y>0.18249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9633" y="0"/>
          <a:ext cx="1259280" cy="4602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>
              <a:solidFill>
                <a:srgbClr val="002060"/>
              </a:solidFill>
            </a:rPr>
            <a:t>1-ое пол. 2025</a:t>
          </a:r>
        </a:p>
      </cdr:txBody>
    </cdr:sp>
  </cdr:relSizeAnchor>
  <cdr:relSizeAnchor xmlns:cdr="http://schemas.openxmlformats.org/drawingml/2006/chartDrawing">
    <cdr:from>
      <cdr:x>0.69975</cdr:x>
      <cdr:y>0</cdr:y>
    </cdr:from>
    <cdr:to>
      <cdr:x>1</cdr:x>
      <cdr:y>0.13153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762237" y="-797872"/>
          <a:ext cx="1185226" cy="331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dirty="0">
              <a:solidFill>
                <a:srgbClr val="002060"/>
              </a:solidFill>
            </a:rPr>
            <a:t>2-ое пол. 2025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5CA2A-F6D0-4174-801C-92B877E545EE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FC66C-2C42-428B-8A59-D5E8161CD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15167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136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136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47184788-6911-4512-B395-E8FF2E06ECEB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467" tIns="45734" rIns="91467" bIns="4573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60" cy="498135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3"/>
            <a:ext cx="2945660" cy="498135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D1690DD9-364F-445F-B57E-716DCC452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18449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3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6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64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789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204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233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374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65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576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90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90DD9-364F-445F-B57E-716DCC4526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60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702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90DD9-364F-445F-B57E-716DCC4526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753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90DD9-364F-445F-B57E-716DCC4526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454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90DD9-364F-445F-B57E-716DCC4526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17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90DD9-364F-445F-B57E-716DCC4526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974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C734-1DAD-4886-A0F5-B336377F4AD4}" type="slidenum">
              <a:rPr lang="ru-RU" smtClean="0"/>
              <a:t>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74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11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910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73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12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431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64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3BFF1-1417-4016-B568-5ED6FDF493D3}" type="slidenum">
              <a:rPr lang="ru-KZ" smtClean="0"/>
              <a:t>30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344764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5673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3BFF1-1417-4016-B568-5ED6FDF493D3}" type="slidenum">
              <a:rPr lang="ru-KZ" smtClean="0"/>
              <a:t>32</a:t>
            </a:fld>
            <a:endParaRPr lang="ru-K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41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3BFF1-1417-4016-B568-5ED6FDF493D3}" type="slidenum">
              <a:rPr lang="ru-KZ" smtClean="0"/>
              <a:t>33</a:t>
            </a:fld>
            <a:endParaRPr lang="ru-K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8986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6981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9740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3569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77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7402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39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0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074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40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6340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0024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7679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3227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86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99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869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828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40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0DD9-364F-445F-B57E-716DCC452661}" type="slidenum">
              <a:rPr lang="ru-RU" smtClean="0"/>
              <a:t>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535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3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7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700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7" name="Объект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5"/>
          <p:cNvSpPr/>
          <p:nvPr userDrawn="1"/>
        </p:nvSpPr>
        <p:spPr>
          <a:xfrm>
            <a:off x="0" y="0"/>
            <a:ext cx="12192000" cy="683581"/>
          </a:xfrm>
          <a:prstGeom prst="rect">
            <a:avLst/>
          </a:prstGeom>
          <a:solidFill>
            <a:srgbClr val="4472C4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2899" tIns="46454" rIns="92899" bIns="46454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kk-KZ" sz="24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2400" b="1" kern="0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 userDrawn="1"/>
        </p:nvSpPr>
        <p:spPr>
          <a:xfrm>
            <a:off x="589627" y="0"/>
            <a:ext cx="11075633" cy="792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68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2" y="5"/>
            <a:ext cx="12191999" cy="68488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66444" y="48023"/>
            <a:ext cx="8259113" cy="227306"/>
          </a:xfrm>
        </p:spPr>
        <p:txBody>
          <a:bodyPr lIns="0" tIns="0" rIns="0" bIns="0"/>
          <a:lstStyle>
            <a:lvl1pPr>
              <a:defRPr sz="1477" b="1" i="0">
                <a:solidFill>
                  <a:srgbClr val="00466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530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83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6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31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2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34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14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4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3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DBDA0-51E4-48D5-BD91-C648CC0F2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9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3.png"/><Relationship Id="rId7" Type="http://schemas.openxmlformats.org/officeDocument/2006/relationships/image" Target="../media/image56.emf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emf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1.jpeg"/><Relationship Id="rId4" Type="http://schemas.openxmlformats.org/officeDocument/2006/relationships/image" Target="../media/image66.jpe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3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3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3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3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0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3.png"/><Relationship Id="rId9" Type="http://schemas.openxmlformats.org/officeDocument/2006/relationships/image" Target="../media/image11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0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3.png"/><Relationship Id="rId9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10.jpeg"/><Relationship Id="rId7" Type="http://schemas.openxmlformats.org/officeDocument/2006/relationships/image" Target="../media/image12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3.png"/><Relationship Id="rId9" Type="http://schemas.openxmlformats.org/officeDocument/2006/relationships/image" Target="../media/image13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10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3.png"/><Relationship Id="rId9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3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3.pn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3.pn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1561" y="2065366"/>
            <a:ext cx="2815627" cy="578763"/>
          </a:xfrm>
          <a:prstGeom prst="rect">
            <a:avLst/>
          </a:prstGeom>
          <a:solidFill>
            <a:srgbClr val="2D4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8641" y="2856468"/>
            <a:ext cx="8926926" cy="676039"/>
          </a:xfrm>
          <a:prstGeom prst="rect">
            <a:avLst/>
          </a:prstGeom>
          <a:noFill/>
        </p:spPr>
        <p:txBody>
          <a:bodyPr vert="horz" wrap="square" lIns="0" tIns="11133" rIns="0" bIns="0" rtlCol="0" anchor="ctr">
            <a:spAutoFit/>
          </a:bodyPr>
          <a:lstStyle/>
          <a:p>
            <a:pPr marL="12696">
              <a:spcBef>
                <a:spcPts val="95"/>
              </a:spcBef>
            </a:pPr>
            <a:r>
              <a:rPr lang="ru-RU" sz="2400" spc="-5" dirty="0">
                <a:solidFill>
                  <a:srgbClr val="FFFFFF"/>
                </a:solidFill>
              </a:rPr>
              <a:t>ОТЧЕТ ПО ИТОГАМ РАБОТЫ ТОО «ПНХЗ»</a:t>
            </a:r>
            <a:br>
              <a:rPr lang="ru-RU" sz="2400" spc="-5" dirty="0">
                <a:solidFill>
                  <a:srgbClr val="FFFFFF"/>
                </a:solidFill>
              </a:rPr>
            </a:br>
            <a:r>
              <a:rPr lang="ru-RU" sz="2400" spc="-5" dirty="0">
                <a:solidFill>
                  <a:srgbClr val="FFFFFF"/>
                </a:solidFill>
              </a:rPr>
              <a:t>ЗА 2025 ГОД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5B6DBC5-2991-4E2A-939D-C7D09FC53455}"/>
              </a:ext>
            </a:extLst>
          </p:cNvPr>
          <p:cNvSpPr txBox="1">
            <a:spLocks/>
          </p:cNvSpPr>
          <p:nvPr/>
        </p:nvSpPr>
        <p:spPr>
          <a:xfrm>
            <a:off x="4669991" y="6475899"/>
            <a:ext cx="2109391" cy="210007"/>
          </a:xfrm>
          <a:prstGeom prst="rect">
            <a:avLst/>
          </a:prstGeom>
        </p:spPr>
        <p:txBody>
          <a:bodyPr vert="horz" wrap="square" lIns="0" tIns="11133" rIns="0" bIns="0" rtlCol="0">
            <a:spAutoFit/>
          </a:bodyPr>
          <a:lstStyle>
            <a:lvl1pPr>
              <a:defRPr sz="1600" b="1" i="0">
                <a:solidFill>
                  <a:srgbClr val="00466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720" algn="ctr">
              <a:spcBef>
                <a:spcPts val="88"/>
              </a:spcBef>
            </a:pPr>
            <a:r>
              <a:rPr lang="ru-RU" sz="1292" i="1" kern="0" dirty="0">
                <a:solidFill>
                  <a:schemeClr val="tx1"/>
                </a:solidFill>
              </a:rPr>
              <a:t>февраль 2026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41" y="2171574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46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550300" y="169265"/>
            <a:ext cx="6484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РЕШЕНИЯ ПО ПРОИЗВОДСТВАМ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206039" y="5944170"/>
            <a:ext cx="3552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Вывод кубового продукта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деизогексинезатора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по л.115/5 с последующим выводом в л.31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08395" y="3117280"/>
            <a:ext cx="4242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Подключение блока приготовления топливного газа к л.703 и л.704 (очищенные ПБТ и БТ с С-700) ПППН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3" y="849508"/>
            <a:ext cx="3377911" cy="221642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215989" y="3109513"/>
            <a:ext cx="3990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Перенос расходомера "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Panametrix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</a:t>
            </a:r>
          </a:p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л. 69/30 ПСГ ПКОН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9" b="-1118"/>
          <a:stretch/>
        </p:blipFill>
        <p:spPr>
          <a:xfrm rot="5400000">
            <a:off x="8827921" y="449833"/>
            <a:ext cx="2216425" cy="3015777"/>
          </a:xfrm>
          <a:prstGeom prst="rect">
            <a:avLst/>
          </a:prstGeom>
        </p:spPr>
      </p:pic>
      <p:pic>
        <p:nvPicPr>
          <p:cNvPr id="3074" name="Picture 2" descr="892b4568-685d-4278-afa7-4455e54b4800@PNH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859" y="3733800"/>
            <a:ext cx="2928163" cy="214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8027569" y="3107555"/>
            <a:ext cx="3904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Монтаж клапанной сборки по выводу фракции свыше 340 </a:t>
            </a:r>
            <a:r>
              <a:rPr lang="kk-KZ" sz="1200" b="1" baseline="30000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kk-KZ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с установки 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С-200 ПГПН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81" y="3733800"/>
            <a:ext cx="2967365" cy="2146989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463447" y="5951356"/>
            <a:ext cx="3552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Площадка обслуживания манометра на л. LAM - C850009 С850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ПСиОЗХ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3" y="3655466"/>
            <a:ext cx="3377911" cy="2225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82" y="829346"/>
            <a:ext cx="2967365" cy="2217556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43770" y="5951356"/>
            <a:ext cx="35523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насоса Н-10 УПБ ППТНО</a:t>
            </a:r>
          </a:p>
        </p:txBody>
      </p:sp>
      <p:sp>
        <p:nvSpPr>
          <p:cNvPr id="17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583431" y="177329"/>
            <a:ext cx="960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РЕШЕНИЯ ПО ПРОИЗВОДСТВАМ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71808" y="6020935"/>
            <a:ext cx="3552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насоса Н-21 с поршневого на центробежный (как резерв Н-18,19,20)  УПБ ППТНО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974905" y="3022871"/>
            <a:ext cx="4242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Установка автоматических сепараторов дренирования на резервуарных парках ПКОН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49329" y="3010194"/>
            <a:ext cx="3990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Вовлечение керосиновой фракции в производство дизельного топлива (л. А504/7) ПППН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129928" y="2985797"/>
            <a:ext cx="3904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Установка сепаратора С-106 для отчистки ППФ от раствора МДЭА С-100 ПГПН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BE97C1-056B-41E3-9A26-CE37784F4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66" y="778319"/>
            <a:ext cx="3015777" cy="21786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B99B4-1FC6-4833-AB44-2536FF4F3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11" y="765640"/>
            <a:ext cx="3015777" cy="22040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EDFFB9-D7BA-48B9-818A-4ABA7A5F75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76" y="738641"/>
            <a:ext cx="2475795" cy="22580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A38D2F-C686-4F78-B666-1CCCFB6A28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5"/>
          <a:stretch/>
        </p:blipFill>
        <p:spPr>
          <a:xfrm>
            <a:off x="959127" y="3709707"/>
            <a:ext cx="3015778" cy="22580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AC0697-E276-4FC9-A96D-BE5E6C5C00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95" y="3656525"/>
            <a:ext cx="3636107" cy="231122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5CA5DC5-4610-4AA8-ADD6-62699E95455B}"/>
              </a:ext>
            </a:extLst>
          </p:cNvPr>
          <p:cNvSpPr/>
          <p:nvPr/>
        </p:nvSpPr>
        <p:spPr>
          <a:xfrm>
            <a:off x="3952243" y="6030384"/>
            <a:ext cx="4467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 по монтажу обогреваемого павильона </a:t>
            </a:r>
          </a:p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модуля масленого тумана и </a:t>
            </a:r>
          </a:p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обогрева персонала </a:t>
            </a:r>
            <a:r>
              <a:rPr lang="ru-RU" sz="1200" b="1" dirty="0" err="1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УИиСН</a:t>
            </a:r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ПСН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2510A96-D8B1-47D3-B911-9E4B3893D2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22" y="3626212"/>
            <a:ext cx="2631104" cy="2039836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11CC6D4-2AEC-4A9F-8F84-CE3BE02F16C0}"/>
              </a:ext>
            </a:extLst>
          </p:cNvPr>
          <p:cNvSpPr/>
          <p:nvPr/>
        </p:nvSpPr>
        <p:spPr>
          <a:xfrm>
            <a:off x="8021141" y="6030626"/>
            <a:ext cx="4228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F559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Замена регулирующего клапана загрязнённого конденсата среднего давления с выводом в РСУ для стабилизации давления в линии. Цех ПВС</a:t>
            </a:r>
            <a:endParaRPr lang="ru-RU" sz="1200" b="1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3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940842" y="163737"/>
            <a:ext cx="4363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РАЦИОНАЛИЗАТОРЫ ПНХЗ – 2025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42097" y="701419"/>
            <a:ext cx="8431730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Рационализаторские предложения в 2025 году:</a:t>
            </a:r>
          </a:p>
          <a:p>
            <a:pPr algn="just"/>
            <a:r>
              <a:rPr lang="ru-RU" sz="14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работы Инновационного комитета проведено 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заседания</a:t>
            </a:r>
            <a:r>
              <a:rPr lang="ru-RU" sz="14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которых рассмотрено 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рационализаторских предложения.</a:t>
            </a:r>
          </a:p>
          <a:p>
            <a:pPr algn="just"/>
            <a:endParaRPr lang="ru-RU" sz="14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рассмотрения: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предложений </a:t>
            </a:r>
            <a:r>
              <a:rPr lang="ru-RU" sz="14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приняты в статусе 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перспективных идей;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предложений </a:t>
            </a:r>
            <a:r>
              <a:rPr lang="ru-RU" sz="14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признаны 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рационализаторскими и рекомендованы к внедрению.</a:t>
            </a:r>
          </a:p>
          <a:p>
            <a:pPr algn="just"/>
            <a:endParaRPr lang="ru-RU" sz="14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авторы перспективных идей и рационализаторских предложений поощрены выплатой вознаграждения.</a:t>
            </a:r>
          </a:p>
          <a:p>
            <a:pPr indent="355600" algn="just"/>
            <a:endParaRPr lang="ru-RU" sz="1400" b="1" kern="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1" y="757058"/>
            <a:ext cx="3345334" cy="2156906"/>
          </a:xfrm>
          <a:prstGeom prst="rect">
            <a:avLst/>
          </a:prstGeom>
        </p:spPr>
      </p:pic>
      <p:sp>
        <p:nvSpPr>
          <p:cNvPr id="7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84" y="2963016"/>
            <a:ext cx="4828450" cy="3237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744" y="2876649"/>
            <a:ext cx="5163760" cy="32799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1261" y="625474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6088" algn="just" defTabSz="914217">
              <a:defRPr/>
            </a:pPr>
            <a:r>
              <a:rPr lang="ru-RU" sz="1400" i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сумма вознаграждения за 2025 – 9 723 000 </a:t>
            </a:r>
            <a:r>
              <a:rPr lang="ru-RU" sz="1400" i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sz="1400" i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indent="446088" algn="just" defTabSz="914217">
              <a:defRPr/>
            </a:pPr>
            <a:r>
              <a:rPr lang="ru-RU" sz="1400" i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Ожидаемый эффект – 5 346 847 705 </a:t>
            </a:r>
            <a:r>
              <a:rPr lang="ru-RU" sz="1400" i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sz="1400" i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54624" y="614845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6088" algn="just" defTabSz="914217">
              <a:defRPr/>
            </a:pPr>
            <a:r>
              <a:rPr lang="ru-RU" sz="1400" i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сумма вознаграждения за 2025 – 1 100 960 </a:t>
            </a:r>
            <a:r>
              <a:rPr lang="ru-RU" sz="1400" i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sz="1400" i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indent="446088" algn="just" defTabSz="914217">
              <a:defRPr/>
            </a:pPr>
            <a:r>
              <a:rPr lang="ru-RU" sz="1400" i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Ожидаемый эффект – 104 054 925 </a:t>
            </a:r>
            <a:r>
              <a:rPr lang="ru-RU" sz="1400" i="1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sz="1400" i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34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79309" y="30765"/>
            <a:ext cx="5865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РАБОТЫ ДЕПАРТАМЕНТА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АиМО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ЦЕХА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КИПиАТП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НАПРАВЛЕННЫЕ НА ОБЕСПЕЧЕНИЕ НАДЕЖНОСТИ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8" name="AutoShape 2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4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79033" y="651860"/>
            <a:ext cx="1094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2F5597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Ремонт и ревизия оборудования </a:t>
            </a:r>
            <a:r>
              <a:rPr lang="ru-RU" sz="1600" b="1" dirty="0" err="1">
                <a:solidFill>
                  <a:srgbClr val="2F5597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КИПиА</a:t>
            </a:r>
            <a:r>
              <a:rPr lang="ru-RU" sz="1600" b="1" dirty="0">
                <a:solidFill>
                  <a:srgbClr val="2F5597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 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00A4F1E7-71E6-4586-8B74-8FB171ECFCB3}"/>
              </a:ext>
            </a:extLst>
          </p:cNvPr>
          <p:cNvGraphicFramePr>
            <a:graphicFrameLocks noGrp="1"/>
          </p:cNvGraphicFramePr>
          <p:nvPr/>
        </p:nvGraphicFramePr>
        <p:xfrm>
          <a:off x="235310" y="981164"/>
          <a:ext cx="11726953" cy="33633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8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2022">
                  <a:extLst>
                    <a:ext uri="{9D8B030D-6E8A-4147-A177-3AD203B41FA5}">
                      <a16:colId xmlns:a16="http://schemas.microsoft.com/office/drawing/2014/main" val="3788944565"/>
                    </a:ext>
                  </a:extLst>
                </a:gridCol>
                <a:gridCol w="1616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3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Перечень основных работ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Количество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Ремонт, ревизия технических манометров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9420 е</a:t>
                      </a:r>
                      <a:r>
                        <a:rPr lang="ru-RU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221087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Ремонт, ревизия сужающих устройств (диафрагм) 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502 </a:t>
                      </a:r>
                      <a:r>
                        <a:rPr lang="ru-RU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</a:t>
                      </a:r>
                      <a:r>
                        <a:rPr lang="ru-RU" sz="14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465513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Ремонт, ревизия регулирующих и отсечных клапанов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78 ед.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341418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Ремонт, ревизия, настройка уровнемеров на стенде, по месту и в цехе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 ед.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571564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Ремонт, ревизия измерительных преобразователей давления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1056 ед.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368562"/>
                  </a:ext>
                </a:extLst>
              </a:tr>
              <a:tr h="218364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Ремонт, ревизия приборов контроля пневматических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740 ед.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363174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Ремонт, ревизия амперметров, милливольтметров постоянного и переменного тока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2405 ед.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228537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Ремонт, ревизия приборов газового анализа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1062 ед.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197040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Ремонт, ревизия приборов измерения температуры (термометры, термопары, вторичные преобразователи) 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1805 ед.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492194"/>
                  </a:ext>
                </a:extLst>
              </a:tr>
              <a:tr h="246802">
                <a:tc>
                  <a:txBody>
                    <a:bodyPr/>
                    <a:lstStyle/>
                    <a:p>
                      <a:pPr algn="ctr"/>
                      <a:endParaRPr lang="ru-RU" sz="1400" b="0" i="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907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17583 ед.</a:t>
                      </a: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637276"/>
                  </a:ext>
                </a:extLst>
              </a:tr>
            </a:tbl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 r="11436"/>
          <a:stretch/>
        </p:blipFill>
        <p:spPr>
          <a:xfrm>
            <a:off x="472746" y="4595089"/>
            <a:ext cx="2085910" cy="198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r="46957"/>
          <a:stretch/>
        </p:blipFill>
        <p:spPr>
          <a:xfrm>
            <a:off x="3278505" y="4585638"/>
            <a:ext cx="2074545" cy="1996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t="10235"/>
          <a:stretch/>
        </p:blipFill>
        <p:spPr>
          <a:xfrm>
            <a:off x="6172205" y="4580154"/>
            <a:ext cx="2552696" cy="200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r="17553"/>
          <a:stretch/>
        </p:blipFill>
        <p:spPr>
          <a:xfrm>
            <a:off x="9262490" y="4599829"/>
            <a:ext cx="2272285" cy="198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4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68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8" name="AutoShape 2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4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28540" y="5045015"/>
            <a:ext cx="7834381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algn="just">
              <a:lnSpc>
                <a:spcPct val="107000"/>
              </a:lnSpc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Также, проведена поверка 48 единиц массовых расходомеров предприятия с использованием мобильной проливной станции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(в том числе 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единицы коммерческих приборов учета нефтепродуктов).</a:t>
            </a:r>
            <a:endParaRPr lang="ru-RU" sz="1600" b="1" u="sng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15191" y="3188410"/>
            <a:ext cx="4609633" cy="1409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lvl="0">
              <a:lnSpc>
                <a:spcPct val="107000"/>
              </a:lnSpc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Согласно требований Закона «Об обеспечении единства измерений», силами поверочной лаборатории ТОО «ПНХЗ» осуществлена поверка 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17305 ед.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средств измерений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486246" y="77220"/>
            <a:ext cx="7753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РАБОТЫ ДЕПАРТАМЕНТА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АиМО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ЦЕХА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КИПиАТП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СВЯЗАННЫЕ С ИСПОЛНЕНИЕМ ТРЕБОВАНИЙ ЗАКОНОДАЛЬСТВА РК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63" y="4226276"/>
            <a:ext cx="2979187" cy="2256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612776" y="889789"/>
            <a:ext cx="7750146" cy="144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algn="ctr">
              <a:lnSpc>
                <a:spcPct val="107000"/>
              </a:lnSpc>
              <a:defRPr/>
            </a:pPr>
            <a:r>
              <a:rPr lang="ru-RU" sz="16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Получение лицензии :</a:t>
            </a:r>
          </a:p>
          <a:p>
            <a:pPr marR="179070" algn="just">
              <a:lnSpc>
                <a:spcPct val="107000"/>
              </a:lnSpc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 июня 2025 года ТОО «ПНХЗ» (отдел АПП) получило лицензию на обращение с радиоактивными веществами, приборами и установками, содержащими радиоактивные вещества, в соответствии с требованиями Закона «О разрешениях и уведомлениях»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32" y="876232"/>
            <a:ext cx="2125012" cy="30170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t="10235"/>
          <a:stretch/>
        </p:blipFill>
        <p:spPr>
          <a:xfrm>
            <a:off x="844587" y="2806842"/>
            <a:ext cx="2368550" cy="217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3101381" y="2388779"/>
            <a:ext cx="3693414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lvl="0" algn="just">
              <a:lnSpc>
                <a:spcPct val="107000"/>
              </a:lnSpc>
              <a:defRPr/>
            </a:pPr>
            <a:r>
              <a:rPr lang="ru-RU" sz="16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Поверка средств измерений:</a:t>
            </a:r>
          </a:p>
        </p:txBody>
      </p:sp>
    </p:spTree>
    <p:extLst>
      <p:ext uri="{BB962C8B-B14F-4D97-AF65-F5344CB8AC3E}">
        <p14:creationId xmlns:p14="http://schemas.microsoft.com/office/powerpoint/2010/main" val="2769148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8" name="AutoShape 2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4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60373" y="919308"/>
            <a:ext cx="8863895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lvl="0" algn="just">
              <a:lnSpc>
                <a:spcPct val="107000"/>
              </a:lnSpc>
              <a:defRPr/>
            </a:pPr>
            <a:r>
              <a:rPr lang="ru-RU" sz="16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Замене приводов </a:t>
            </a:r>
            <a:r>
              <a:rPr lang="ru-RU" sz="1600" b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электрозадвижек</a:t>
            </a:r>
            <a:r>
              <a:rPr lang="ru-RU" sz="16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Rotork</a:t>
            </a:r>
            <a:r>
              <a:rPr lang="ru-RU" sz="16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</a:p>
          <a:p>
            <a:pPr marR="179070" algn="just">
              <a:lnSpc>
                <a:spcPct val="107000"/>
              </a:lnSpc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Выполнен очередной этап проекта по замене приводов электрозадвижек на РП ПКОН, направленный на замену физически и морально устаревшего оборудования, повышение качества управления. В 2025 году проведена замена 10 электроприводов. На данный момент, из общего количества - 158 единиц по проекту, установлено 149 единиц интеллектуальных электроприводов 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Rotork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ru-RU" sz="1600" b="1" u="sng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91724" y="34388"/>
            <a:ext cx="5865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РАБОТЫ ДЕПАРТАМЕНТА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АиМО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ЦЕХА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КИПиАТП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СВЯЗАННЫЕ С РЕАЛИЗАЦИЕЙ ПРОЕКТОВ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3" b="13064"/>
          <a:stretch/>
        </p:blipFill>
        <p:spPr>
          <a:xfrm>
            <a:off x="9469374" y="786801"/>
            <a:ext cx="2381250" cy="19008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r="14861"/>
          <a:stretch/>
        </p:blipFill>
        <p:spPr>
          <a:xfrm>
            <a:off x="9469374" y="4575780"/>
            <a:ext cx="2277182" cy="1796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96887" y="4793300"/>
            <a:ext cx="8647113" cy="1409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algn="just">
              <a:lnSpc>
                <a:spcPct val="107000"/>
              </a:lnSpc>
              <a:defRPr/>
            </a:pPr>
            <a:r>
              <a:rPr lang="ru-RU" sz="16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Внедрение и наладка </a:t>
            </a:r>
            <a:r>
              <a:rPr lang="ru-RU" sz="1600" b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анализторов</a:t>
            </a:r>
            <a:r>
              <a:rPr lang="ru-RU" sz="16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дымовых газов:</a:t>
            </a:r>
          </a:p>
          <a:p>
            <a:pPr marR="179070" algn="just">
              <a:lnSpc>
                <a:spcPct val="107000"/>
              </a:lnSpc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Специалистами цеха </a:t>
            </a:r>
            <a:r>
              <a:rPr lang="ru-RU" sz="16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КИПиАТП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в целях обеспечения безопасности и </a:t>
            </a:r>
            <a:r>
              <a:rPr lang="ru-RU" sz="16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энергоэффективности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работы, проведена установка и наладка трех систем анализа 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Enotec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 печах П-101, П-102, П-601/2 ПГПН для контроля О2 и СО в дымовых газах.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660773" y="2537106"/>
            <a:ext cx="927405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lvl="0" algn="just">
              <a:lnSpc>
                <a:spcPct val="107000"/>
              </a:lnSpc>
              <a:defRPr/>
            </a:pPr>
            <a:r>
              <a:rPr lang="ru-RU" sz="16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Монтаж массовых расходомеров:</a:t>
            </a:r>
          </a:p>
          <a:p>
            <a:pPr marR="179070" algn="just">
              <a:lnSpc>
                <a:spcPct val="107000"/>
              </a:lnSpc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соответствии с разработанными проектами, в целях обеспечения точности измерения технологических потоков, смонтированы и запущены в работу 9 единиц кориолисовых расходомеров на производствах ПНХЗ.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DB1FE910-8E84-4104-B139-D99B384A8824}"/>
              </a:ext>
            </a:extLst>
          </p:cNvPr>
          <p:cNvGraphicFramePr>
            <a:graphicFrameLocks noGrp="1"/>
          </p:cNvGraphicFramePr>
          <p:nvPr/>
        </p:nvGraphicFramePr>
        <p:xfrm>
          <a:off x="2660772" y="3665164"/>
          <a:ext cx="8997827" cy="8687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2797">
                  <a:extLst>
                    <a:ext uri="{9D8B030D-6E8A-4147-A177-3AD203B41FA5}">
                      <a16:colId xmlns:a16="http://schemas.microsoft.com/office/drawing/2014/main" val="2095496789"/>
                    </a:ext>
                  </a:extLst>
                </a:gridCol>
                <a:gridCol w="2801521">
                  <a:extLst>
                    <a:ext uri="{9D8B030D-6E8A-4147-A177-3AD203B41FA5}">
                      <a16:colId xmlns:a16="http://schemas.microsoft.com/office/drawing/2014/main" val="33642543"/>
                    </a:ext>
                  </a:extLst>
                </a:gridCol>
                <a:gridCol w="3213509">
                  <a:extLst>
                    <a:ext uri="{9D8B030D-6E8A-4147-A177-3AD203B41FA5}">
                      <a16:colId xmlns:a16="http://schemas.microsoft.com/office/drawing/2014/main" val="380497673"/>
                    </a:ext>
                  </a:extLst>
                </a:gridCol>
              </a:tblGrid>
              <a:tr h="300298">
                <a:tc gridSpan="3"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Монтаж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кориолисовых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расходомеров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652627"/>
                  </a:ext>
                </a:extLst>
              </a:tr>
              <a:tr h="313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ПППН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ППТНО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    ПСН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88760"/>
                  </a:ext>
                </a:extLst>
              </a:tr>
              <a:tr h="255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612779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3" y="2611578"/>
            <a:ext cx="1983982" cy="198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62585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8" name="AutoShape 2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4" descr="Единый часовой пояс в Казахстане: нужно ли самостоятельно переводить время  с 1 марта? - Аграрный сектор - Агроновости - Портал новостей Агробизнес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2775" y="1104900"/>
            <a:ext cx="6666026" cy="199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070" lvl="0" algn="just">
              <a:lnSpc>
                <a:spcPct val="107000"/>
              </a:lnSpc>
              <a:defRPr/>
            </a:pPr>
            <a:endParaRPr lang="ru-RU" sz="500" b="1" u="sng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R="179070" algn="just">
              <a:lnSpc>
                <a:spcPct val="107000"/>
              </a:lnSpc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объеме проекта «</a:t>
            </a:r>
            <a:r>
              <a:rPr lang="ru-RU" sz="16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Реконструкция установки грануляции серы </a:t>
            </a:r>
            <a:r>
              <a:rPr lang="ru-RU" sz="1600" b="1" u="sng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ПСиОЗХ</a:t>
            </a:r>
            <a:r>
              <a:rPr lang="ru-RU" sz="1600" b="1" u="sng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 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произведена:</a:t>
            </a:r>
          </a:p>
          <a:p>
            <a:pPr marL="285750" marR="179070" indent="-285750" algn="just">
              <a:lnSpc>
                <a:spcPct val="107000"/>
              </a:lnSpc>
              <a:buFontTx/>
              <a:buChar char="-"/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Замена лент и ковшей конвейеров и элеваторов;</a:t>
            </a:r>
          </a:p>
          <a:p>
            <a:pPr marL="285750" marR="179070" indent="-285750" algn="just">
              <a:lnSpc>
                <a:spcPct val="107000"/>
              </a:lnSpc>
              <a:buFontTx/>
              <a:buChar char="-"/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Реконструкция системы управления и противоаварийной защиты;</a:t>
            </a:r>
          </a:p>
          <a:p>
            <a:pPr marL="285750" marR="179070" indent="-285750" algn="just">
              <a:lnSpc>
                <a:spcPct val="107000"/>
              </a:lnSpc>
              <a:buFontTx/>
              <a:buChar char="-"/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Внедрение системы </a:t>
            </a:r>
            <a:r>
              <a:rPr lang="ru-RU" sz="1600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взрывоподавления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marR="179070" indent="-285750" algn="just">
              <a:lnSpc>
                <a:spcPct val="107000"/>
              </a:lnSpc>
              <a:buFontTx/>
              <a:buChar char="-"/>
              <a:defRPr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Внедрение новой системы аспирации.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45799" y="53438"/>
            <a:ext cx="5865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РАБОТЫ ДЕПАРТАМЕНТА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АиМО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ЦЕХА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КИПиАТП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СВЯЗАННЫЕ С РЕАЛИЗАЦИЕЙ ПРОЕКТОВ 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4" name="Picture 2" descr="86082d59-8c0a-47ce-8c13-a7f13793a357@PNH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807" y="1104900"/>
            <a:ext cx="3633981" cy="480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006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3916218" y="32398"/>
            <a:ext cx="8179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ПОТРЕБЛЕНИЕ ЭНЕРГОРЕСУРСОВ, </a:t>
            </a:r>
            <a:r>
              <a:rPr lang="ru-RU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Энергосбережение </a:t>
            </a:r>
          </a:p>
          <a:p>
            <a:pPr algn="r"/>
            <a:r>
              <a:rPr lang="ru-RU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повышение </a:t>
            </a:r>
            <a:r>
              <a:rPr lang="ru-RU" b="1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энергоэффективности</a:t>
            </a:r>
            <a:endParaRPr lang="ru-RU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152864" y="5476991"/>
            <a:ext cx="8157393" cy="297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sz="1200" b="0" i="1">
                <a:solidFill>
                  <a:srgbClr val="0070C0"/>
                </a:solidFill>
              </a:rPr>
              <a:t> </a:t>
            </a:r>
            <a:endParaRPr lang="ru-RU" sz="1200" b="0" i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5883" y="3546802"/>
            <a:ext cx="2522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ЭНЕРГОРЕСУРСЫ, тут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6605298" y="2282385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6595009" y="1877352"/>
            <a:ext cx="0" cy="21039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645203"/>
              </p:ext>
            </p:extLst>
          </p:nvPr>
        </p:nvGraphicFramePr>
        <p:xfrm>
          <a:off x="571866" y="808316"/>
          <a:ext cx="9261901" cy="3105143"/>
        </p:xfrm>
        <a:graphic>
          <a:graphicData uri="http://schemas.openxmlformats.org/drawingml/2006/table">
            <a:tbl>
              <a:tblPr firstRow="1"/>
              <a:tblGrid>
                <a:gridCol w="3748377">
                  <a:extLst>
                    <a:ext uri="{9D8B030D-6E8A-4147-A177-3AD203B41FA5}">
                      <a16:colId xmlns:a16="http://schemas.microsoft.com/office/drawing/2014/main" val="2058907332"/>
                    </a:ext>
                  </a:extLst>
                </a:gridCol>
                <a:gridCol w="1093846">
                  <a:extLst>
                    <a:ext uri="{9D8B030D-6E8A-4147-A177-3AD203B41FA5}">
                      <a16:colId xmlns:a16="http://schemas.microsoft.com/office/drawing/2014/main" val="2265238087"/>
                    </a:ext>
                  </a:extLst>
                </a:gridCol>
                <a:gridCol w="1093846">
                  <a:extLst>
                    <a:ext uri="{9D8B030D-6E8A-4147-A177-3AD203B41FA5}">
                      <a16:colId xmlns:a16="http://schemas.microsoft.com/office/drawing/2014/main" val="2364124431"/>
                    </a:ext>
                  </a:extLst>
                </a:gridCol>
                <a:gridCol w="1662916">
                  <a:extLst>
                    <a:ext uri="{9D8B030D-6E8A-4147-A177-3AD203B41FA5}">
                      <a16:colId xmlns:a16="http://schemas.microsoft.com/office/drawing/2014/main" val="859303394"/>
                    </a:ext>
                  </a:extLst>
                </a:gridCol>
                <a:gridCol w="1662916">
                  <a:extLst>
                    <a:ext uri="{9D8B030D-6E8A-4147-A177-3AD203B41FA5}">
                      <a16:colId xmlns:a16="http://schemas.microsoft.com/office/drawing/2014/main" val="2565956704"/>
                    </a:ext>
                  </a:extLst>
                </a:gridCol>
              </a:tblGrid>
              <a:tr h="54405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Вид энергоресурса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План </a:t>
                      </a:r>
                    </a:p>
                    <a:p>
                      <a:pPr algn="ctr" rtl="0" fontAlgn="ctr"/>
                      <a:r>
                        <a:rPr lang="kk-K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2025 года 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Факт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2025 года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Динамика потребления,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План 2026 года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286724"/>
                  </a:ext>
                </a:extLst>
              </a:tr>
              <a:tr h="4305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Объем переработки нефти, тонн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5 700 000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5 765 040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5 700 000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320684"/>
                  </a:ext>
                </a:extLst>
              </a:tr>
              <a:tr h="304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Тепловая энергия, Гкал, в том числе: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1 742 410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682 553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1 693 477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23367"/>
                  </a:ext>
                </a:extLst>
              </a:tr>
              <a:tr h="304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покупная</a:t>
                      </a:r>
                      <a:r>
                        <a:rPr lang="ru-RU" sz="14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тепловая энергия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818 639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830 197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829</a:t>
                      </a:r>
                      <a:r>
                        <a:rPr lang="ru-RU" sz="14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622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062836"/>
                  </a:ext>
                </a:extLst>
              </a:tr>
              <a:tr h="304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собственной выработки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923 771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852 356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853 855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397890"/>
                  </a:ext>
                </a:extLst>
              </a:tr>
              <a:tr h="3965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Топливо технологических печей, тут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442 247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437 307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437 253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871234"/>
                  </a:ext>
                </a:extLst>
              </a:tr>
              <a:tr h="38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Электроэнергия, МВт*ч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481 007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477 772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0,67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481 751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116272"/>
                  </a:ext>
                </a:extLst>
              </a:tr>
              <a:tr h="4057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Удельное потребление ТЭР </a:t>
                      </a:r>
                      <a:r>
                        <a:rPr lang="ru-RU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кг.у.т</a:t>
                      </a: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на тонну нефти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entury Gothic" panose="020B0502020202020204" pitchFamily="34" charset="0"/>
                        </a:rPr>
                        <a:t>108,7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203864"/>
                          </a:solidFill>
                          <a:effectLst/>
                          <a:latin typeface="Century Gothic" panose="020B0502020202020204" pitchFamily="34" charset="0"/>
                        </a:rPr>
                        <a:t>106,6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092081"/>
                  </a:ext>
                </a:extLst>
              </a:tr>
            </a:tbl>
          </a:graphicData>
        </a:graphic>
      </p:graphicFrame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graphicFrame>
        <p:nvGraphicFramePr>
          <p:cNvPr id="23" name="Диаграмма 22"/>
          <p:cNvGraphicFramePr/>
          <p:nvPr/>
        </p:nvGraphicFramePr>
        <p:xfrm>
          <a:off x="759278" y="4067771"/>
          <a:ext cx="8752390" cy="2194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6" name="Прямая со стрелкой 35"/>
          <p:cNvCxnSpPr/>
          <p:nvPr/>
        </p:nvCxnSpPr>
        <p:spPr>
          <a:xfrm>
            <a:off x="2832899" y="4759322"/>
            <a:ext cx="71" cy="2486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367125" y="5026830"/>
            <a:ext cx="71" cy="2486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5818534" y="5284379"/>
            <a:ext cx="4066" cy="298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268797" y="6366784"/>
            <a:ext cx="2326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ЭНЕРГОРЕСУРСЫ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тут</a:t>
            </a:r>
          </a:p>
        </p:txBody>
      </p:sp>
      <p:sp>
        <p:nvSpPr>
          <p:cNvPr id="30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7065622" y="1877352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7065622" y="2137786"/>
            <a:ext cx="5412" cy="17807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7060210" y="1490219"/>
            <a:ext cx="5412" cy="17807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045328" y="3209328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434740" y="4996288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3,4 %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7342534" y="4296209"/>
            <a:ext cx="4066" cy="298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TextBox 1"/>
          <p:cNvSpPr txBox="1"/>
          <p:nvPr/>
        </p:nvSpPr>
        <p:spPr>
          <a:xfrm>
            <a:off x="7342534" y="4262790"/>
            <a:ext cx="656157" cy="327450"/>
          </a:xfrm>
          <a:prstGeom prst="rect">
            <a:avLst/>
          </a:prstGeom>
          <a:ln>
            <a:noFill/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1,9 %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7045328" y="2822232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060210" y="3612050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071034" y="2459665"/>
            <a:ext cx="0" cy="1772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584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3916218" y="32398"/>
            <a:ext cx="8179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585584" fontAlgn="b"/>
            <a:r>
              <a:rPr lang="ru-RU" b="1" cap="all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Энергосбережение и повышение </a:t>
            </a:r>
            <a:endParaRPr lang="en-US" b="1" cap="all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 defTabSz="585584" fontAlgn="b"/>
            <a:r>
              <a:rPr lang="ru-RU" b="1" cap="all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энергоэффективности в 2025 </a:t>
            </a:r>
            <a:r>
              <a:rPr lang="ru-RU" b="1" cap="all" dirty="0" err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годУ</a:t>
            </a:r>
            <a:r>
              <a:rPr lang="ru-RU" b="1" cap="all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152864" y="5476991"/>
            <a:ext cx="8157393" cy="297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sz="1200" b="0" i="1">
                <a:solidFill>
                  <a:srgbClr val="0070C0"/>
                </a:solidFill>
              </a:rPr>
              <a:t> </a:t>
            </a:r>
            <a:endParaRPr lang="ru-RU" sz="1200" b="0" i="1" dirty="0">
              <a:solidFill>
                <a:srgbClr val="0070C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57128"/>
              </p:ext>
            </p:extLst>
          </p:nvPr>
        </p:nvGraphicFramePr>
        <p:xfrm>
          <a:off x="391885" y="788065"/>
          <a:ext cx="11504646" cy="3214124"/>
        </p:xfrm>
        <a:graphic>
          <a:graphicData uri="http://schemas.openxmlformats.org/drawingml/2006/table">
            <a:tbl>
              <a:tblPr/>
              <a:tblGrid>
                <a:gridCol w="614245">
                  <a:extLst>
                    <a:ext uri="{9D8B030D-6E8A-4147-A177-3AD203B41FA5}">
                      <a16:colId xmlns:a16="http://schemas.microsoft.com/office/drawing/2014/main" val="3233402876"/>
                    </a:ext>
                  </a:extLst>
                </a:gridCol>
                <a:gridCol w="4388830">
                  <a:extLst>
                    <a:ext uri="{9D8B030D-6E8A-4147-A177-3AD203B41FA5}">
                      <a16:colId xmlns:a16="http://schemas.microsoft.com/office/drawing/2014/main" val="3496838940"/>
                    </a:ext>
                  </a:extLst>
                </a:gridCol>
                <a:gridCol w="4745736">
                  <a:extLst>
                    <a:ext uri="{9D8B030D-6E8A-4147-A177-3AD203B41FA5}">
                      <a16:colId xmlns:a16="http://schemas.microsoft.com/office/drawing/2014/main" val="3598560004"/>
                    </a:ext>
                  </a:extLst>
                </a:gridCol>
                <a:gridCol w="1755835">
                  <a:extLst>
                    <a:ext uri="{9D8B030D-6E8A-4147-A177-3AD203B41FA5}">
                      <a16:colId xmlns:a16="http://schemas.microsoft.com/office/drawing/2014/main" val="3929494847"/>
                    </a:ext>
                  </a:extLst>
                </a:gridCol>
              </a:tblGrid>
              <a:tr h="4099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п/п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Мероприятия реализованные в 2025 году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Статус по выполнению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Эффект,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млн.тенге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820823"/>
                  </a:ext>
                </a:extLst>
              </a:tr>
              <a:tr h="61275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Внедрение ЧРП на вентиляторном оборудовании секции С-400 ПППН, С-200 ПГПН;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Работы выполнены. Установлены ЧРП в количестве 12 шт. на АВО. Эффект от внедрения за ноябрь, декабрь – 195,62 МВт.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428511"/>
                  </a:ext>
                </a:extLst>
              </a:tr>
              <a:tr h="61275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Внедрение ЧРП на насосе поз. Н-1 (Насосная ПЛК УЗК) (СМР)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Работы выполнены. Установлены ЧРП в количестве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 шт. на насосном оборудовании. Эффект от внедрения за октябрь-декабрь – 24 МВт.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0,934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791098"/>
                  </a:ext>
                </a:extLst>
              </a:tr>
              <a:tr h="4099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 температуры конденсата пара, возвращаемого на ТЭЦ-3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Увеличена температура конденсата, возвращаемого на ТЭЦ-3 с 38 гр. С до 57 гр. С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146,5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413017"/>
                  </a:ext>
                </a:extLst>
              </a:tr>
              <a:tr h="53089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Замена обогреваемых металлических шкафов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КИПиА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на современные композитные 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Произведена замена 33 шкафов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0,429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658456"/>
                  </a:ext>
                </a:extLst>
              </a:tr>
              <a:tr h="53089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Итого: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155,463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672122"/>
                  </a:ext>
                </a:extLst>
              </a:tr>
            </a:tbl>
          </a:graphicData>
        </a:graphic>
      </p:graphicFrame>
      <p:sp>
        <p:nvSpPr>
          <p:cNvPr id="8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948730"/>
              </p:ext>
            </p:extLst>
          </p:nvPr>
        </p:nvGraphicFramePr>
        <p:xfrm>
          <a:off x="391885" y="4111525"/>
          <a:ext cx="11504646" cy="2579048"/>
        </p:xfrm>
        <a:graphic>
          <a:graphicData uri="http://schemas.openxmlformats.org/drawingml/2006/table">
            <a:tbl>
              <a:tblPr/>
              <a:tblGrid>
                <a:gridCol w="614245">
                  <a:extLst>
                    <a:ext uri="{9D8B030D-6E8A-4147-A177-3AD203B41FA5}">
                      <a16:colId xmlns:a16="http://schemas.microsoft.com/office/drawing/2014/main" val="3233402876"/>
                    </a:ext>
                  </a:extLst>
                </a:gridCol>
                <a:gridCol w="4397974">
                  <a:extLst>
                    <a:ext uri="{9D8B030D-6E8A-4147-A177-3AD203B41FA5}">
                      <a16:colId xmlns:a16="http://schemas.microsoft.com/office/drawing/2014/main" val="3496838940"/>
                    </a:ext>
                  </a:extLst>
                </a:gridCol>
                <a:gridCol w="4736592">
                  <a:extLst>
                    <a:ext uri="{9D8B030D-6E8A-4147-A177-3AD203B41FA5}">
                      <a16:colId xmlns:a16="http://schemas.microsoft.com/office/drawing/2014/main" val="3598560004"/>
                    </a:ext>
                  </a:extLst>
                </a:gridCol>
                <a:gridCol w="1755835">
                  <a:extLst>
                    <a:ext uri="{9D8B030D-6E8A-4147-A177-3AD203B41FA5}">
                      <a16:colId xmlns:a16="http://schemas.microsoft.com/office/drawing/2014/main" val="3929494847"/>
                    </a:ext>
                  </a:extLst>
                </a:gridCol>
              </a:tblGrid>
              <a:tr h="5857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п/п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ПСД разработаны</a:t>
                      </a:r>
                      <a:r>
                        <a:rPr lang="ru-RU" sz="1400" b="1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в 2025 г, реализация 2026 г.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Статус по выполнению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Ожидаемый эффект, </a:t>
                      </a:r>
                    </a:p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млн.тенге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820823"/>
                  </a:ext>
                </a:extLst>
              </a:tr>
              <a:tr h="5857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Оптимизация системы пароснабжения и организация системы сбора и возврата конденсата на УЗК (СМР)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ПСД разработано,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Получено положительное заключение </a:t>
                      </a:r>
                      <a:r>
                        <a:rPr lang="ru-RU" sz="1400" kern="12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госэкспертизы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 Закуп СМР январь 2026 года.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168,8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788198"/>
                  </a:ext>
                </a:extLst>
              </a:tr>
              <a:tr h="779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Внедрение ЧРП на вентиляторном оборудовании секции С-100 ПППН, С-300 ПППН, С-300 ПГПН (СМР)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Заключен договор №:1151100/2025/1 от 01.12.2025 на выполнение СМР - ТОО «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Digital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Enterprise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». разработан 2-х годичный план выполнения работ, производится закуп оборудования и материалов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111940"/>
                  </a:ext>
                </a:extLst>
              </a:tr>
              <a:tr h="4307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682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Изменение схемы работы охладителя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выпара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деаэратора</a:t>
                      </a:r>
                      <a:r>
                        <a:rPr lang="ru-RU" sz="14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С-400 ПГПН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Проект разработан. Проводятся тендерные процедуры. </a:t>
                      </a:r>
                    </a:p>
                  </a:txBody>
                  <a:tcPr marL="72000" marR="4682" marT="4682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13,03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794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69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Прямая соединительная линия 104"/>
          <p:cNvCxnSpPr/>
          <p:nvPr/>
        </p:nvCxnSpPr>
        <p:spPr>
          <a:xfrm flipH="1">
            <a:off x="11275069" y="5926868"/>
            <a:ext cx="3587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Стрелка вправо 78"/>
          <p:cNvSpPr/>
          <p:nvPr/>
        </p:nvSpPr>
        <p:spPr>
          <a:xfrm>
            <a:off x="8022435" y="4492867"/>
            <a:ext cx="3777474" cy="98604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784" y="742854"/>
            <a:ext cx="7173613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ЦЕЛЬ ПРОЕКТА: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Переход на 3-х летний безостановочный межремонтный период (МРП) работы технологических установок ТОО «Павлодарский нефтехимических завод»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Увеличение переработку нефти с 5,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млн до 6,3 млн тонн в год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СРОКИ РЕАЛИЗАЦИИ МЕРОПРИЯТИЙ: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2025 – 2028 гг.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ТЕКУЩИЙ СТАТУС: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Определены мероприятия для реализации.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Получено одобрение Инвестиционного комитета АО НК «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КазМунайГаз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000" noProof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Заключены договоры на реализацию проектов «</a:t>
            </a:r>
            <a:r>
              <a:rPr lang="en-US" sz="1000" noProof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SENIM-D</a:t>
            </a:r>
            <a:r>
              <a:rPr lang="ru-RU" sz="1000" noProof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«АСУТП ЛК и КТ», «Перевооружение печей ЛК и КТ»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0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КОЛИЧЕСТВО МЕРОПРИЯТИЙ – 31 </a:t>
            </a:r>
          </a:p>
          <a:p>
            <a:pPr marL="171450" indent="-171450" algn="just">
              <a:spcBef>
                <a:spcPts val="1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работе - 24</a:t>
            </a:r>
          </a:p>
          <a:p>
            <a:pPr marL="171450" indent="-171450" algn="just">
              <a:spcBef>
                <a:spcPts val="1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не наступил - 7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ДАЛЬНЕЙШИЕ МЕРОПРИЯТИЯ: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Реализация мероприятий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8022435" y="3712078"/>
            <a:ext cx="3777474" cy="1683074"/>
            <a:chOff x="985439" y="3345232"/>
            <a:chExt cx="3777474" cy="1683074"/>
          </a:xfrm>
        </p:grpSpPr>
        <p:sp>
          <p:nvSpPr>
            <p:cNvPr id="12" name="Блок-схема: узел 11"/>
            <p:cNvSpPr/>
            <p:nvPr/>
          </p:nvSpPr>
          <p:spPr>
            <a:xfrm>
              <a:off x="1547530" y="410454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2018311" y="410454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Блок-схема: узел 13"/>
            <p:cNvSpPr/>
            <p:nvPr/>
          </p:nvSpPr>
          <p:spPr>
            <a:xfrm>
              <a:off x="2485934" y="4112935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Блок-схема: узел 14"/>
            <p:cNvSpPr/>
            <p:nvPr/>
          </p:nvSpPr>
          <p:spPr>
            <a:xfrm>
              <a:off x="3482700" y="4112935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Блок-схема: узел 15"/>
            <p:cNvSpPr/>
            <p:nvPr/>
          </p:nvSpPr>
          <p:spPr>
            <a:xfrm>
              <a:off x="2975599" y="4112935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1193188" y="3761640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1634146" y="376034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2075104" y="3744204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2548151" y="376034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3045577" y="376034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3567855" y="376034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4055315" y="376034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Левая фигурная скобка 23"/>
            <p:cNvSpPr/>
            <p:nvPr/>
          </p:nvSpPr>
          <p:spPr>
            <a:xfrm rot="16200000">
              <a:off x="2677135" y="3039853"/>
              <a:ext cx="304387" cy="327938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985439" y="3533207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2017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444484" y="3535384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2018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871762" y="3523143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2019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330000" y="3528111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2020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832406" y="3535384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2021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360106" y="3541888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2022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849359" y="3542366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2023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138373" y="4189135"/>
              <a:ext cx="3161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КР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028308" y="4192203"/>
              <a:ext cx="3161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КР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86865" y="4191412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513458" y="4195473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047210" y="4195474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005460" y="4197852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3529095" y="4195754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309251" y="4720529"/>
              <a:ext cx="12731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фактический</a:t>
              </a:r>
              <a:r>
                <a:rPr kumimoji="0" lang="ru-RU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цикл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4469021" y="3772591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Прямоугольник 46"/>
            <p:cNvSpPr/>
            <p:nvPr/>
          </p:nvSpPr>
          <p:spPr>
            <a:xfrm>
              <a:off x="4261272" y="3544158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2024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4477257" y="4183010"/>
              <a:ext cx="2856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ТР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1074840" y="3345232"/>
              <a:ext cx="203934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  <a:t>ДО РЕАЛИЗАЦИИ ПРОЕКТА</a:t>
              </a:r>
            </a:p>
          </p:txBody>
        </p:sp>
        <p:sp>
          <p:nvSpPr>
            <p:cNvPr id="52" name="Блок-схема: узел 51"/>
            <p:cNvSpPr/>
            <p:nvPr/>
          </p:nvSpPr>
          <p:spPr>
            <a:xfrm>
              <a:off x="1118314" y="4112935"/>
              <a:ext cx="152400" cy="152400"/>
            </a:xfrm>
            <a:prstGeom prst="flowChartConnector">
              <a:avLst/>
            </a:prstGeom>
            <a:solidFill>
              <a:srgbClr val="FF2600"/>
            </a:solidFill>
            <a:ln>
              <a:solidFill>
                <a:srgbClr val="FF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Блок-схема: узел 52"/>
            <p:cNvSpPr/>
            <p:nvPr/>
          </p:nvSpPr>
          <p:spPr>
            <a:xfrm>
              <a:off x="3977536" y="4112935"/>
              <a:ext cx="152400" cy="152400"/>
            </a:xfrm>
            <a:prstGeom prst="flowChartConnector">
              <a:avLst/>
            </a:prstGeom>
            <a:solidFill>
              <a:srgbClr val="FF2600"/>
            </a:solidFill>
            <a:ln>
              <a:solidFill>
                <a:srgbClr val="FF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780483" y="184750"/>
            <a:ext cx="5411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УВЕЛИЧЕННЫЙ МЕЖРЕМОНТНЫЙ ПЕРИОД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8136027" y="5498701"/>
            <a:ext cx="3429000" cy="1144906"/>
            <a:chOff x="990635" y="5149590"/>
            <a:chExt cx="3429000" cy="1144906"/>
          </a:xfrm>
        </p:grpSpPr>
        <p:sp>
          <p:nvSpPr>
            <p:cNvPr id="57" name="Стрелка вправо 56"/>
            <p:cNvSpPr/>
            <p:nvPr/>
          </p:nvSpPr>
          <p:spPr>
            <a:xfrm>
              <a:off x="990635" y="5979397"/>
              <a:ext cx="3429000" cy="76200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58" name="Прямая соединительная линия 57"/>
            <p:cNvCxnSpPr/>
            <p:nvPr/>
          </p:nvCxnSpPr>
          <p:spPr>
            <a:xfrm flipH="1">
              <a:off x="1298701" y="5590002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flipH="1">
              <a:off x="2653664" y="5588710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Прямоугольник 59"/>
            <p:cNvSpPr/>
            <p:nvPr/>
          </p:nvSpPr>
          <p:spPr>
            <a:xfrm>
              <a:off x="1090952" y="5361569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2028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2449502" y="5381109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2031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3936584" y="5361584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2034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1243886" y="6017497"/>
              <a:ext cx="3161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КР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2162534" y="6000947"/>
              <a:ext cx="3161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КР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1012658" y="5149590"/>
              <a:ext cx="230864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  <a:t>ПОСЛЕ РЕАЛИЗАЦИИ ПРОЕКТА</a:t>
              </a:r>
            </a:p>
          </p:txBody>
        </p:sp>
        <p:cxnSp>
          <p:nvCxnSpPr>
            <p:cNvPr id="68" name="Прямая соединительная линия 67"/>
            <p:cNvCxnSpPr/>
            <p:nvPr/>
          </p:nvCxnSpPr>
          <p:spPr>
            <a:xfrm flipH="1">
              <a:off x="1753059" y="558449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 flipH="1">
              <a:off x="2204915" y="5588710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 flipH="1">
              <a:off x="3107825" y="5592965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3618211" y="5584498"/>
              <a:ext cx="3587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Прямоугольник 71"/>
            <p:cNvSpPr/>
            <p:nvPr/>
          </p:nvSpPr>
          <p:spPr>
            <a:xfrm>
              <a:off x="1536462" y="5372206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2029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976300" y="5378745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2030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898439" y="5382481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2032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434603" y="5370728"/>
              <a:ext cx="4154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2033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Блок-схема: узел 76"/>
            <p:cNvSpPr/>
            <p:nvPr/>
          </p:nvSpPr>
          <p:spPr>
            <a:xfrm>
              <a:off x="2134360" y="5947635"/>
              <a:ext cx="152400" cy="1524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Блок-схема: узел 77"/>
            <p:cNvSpPr/>
            <p:nvPr/>
          </p:nvSpPr>
          <p:spPr>
            <a:xfrm>
              <a:off x="1215360" y="5941297"/>
              <a:ext cx="152400" cy="152400"/>
            </a:xfrm>
            <a:prstGeom prst="flowChartConnector">
              <a:avLst/>
            </a:prstGeom>
            <a:solidFill>
              <a:srgbClr val="FF2600"/>
            </a:solidFill>
            <a:ln>
              <a:solidFill>
                <a:srgbClr val="FF2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11103" y="3451359"/>
            <a:ext cx="25074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СТРУКТУРА РЕМОНТНОГО ЦИКЛА: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Блок-схема: узел 82"/>
          <p:cNvSpPr/>
          <p:nvPr/>
        </p:nvSpPr>
        <p:spPr>
          <a:xfrm>
            <a:off x="10687403" y="6297334"/>
            <a:ext cx="152400" cy="152400"/>
          </a:xfrm>
          <a:prstGeom prst="flowChartConnector">
            <a:avLst/>
          </a:prstGeom>
          <a:solidFill>
            <a:srgbClr val="FF2600"/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10739092" y="6430142"/>
            <a:ext cx="316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-2500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КР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Блок-схема: узел 84"/>
          <p:cNvSpPr/>
          <p:nvPr/>
        </p:nvSpPr>
        <p:spPr>
          <a:xfrm>
            <a:off x="11433989" y="4479781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45" y="835289"/>
            <a:ext cx="4062475" cy="26975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65" y="3770566"/>
            <a:ext cx="7240627" cy="2895410"/>
          </a:xfrm>
          <a:prstGeom prst="rect">
            <a:avLst/>
          </a:prstGeom>
        </p:spPr>
      </p:pic>
      <p:sp>
        <p:nvSpPr>
          <p:cNvPr id="76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086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5841402" y="64550"/>
            <a:ext cx="6185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ВЫПОЛНЕНИЕ ОСНОВНЫХ ПРОИЗВОДСТВЕННЫХ ПОКАЗАТЕЛЕЙ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0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BD6CFA5-DADF-4976-BCE9-71BD4C382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105759"/>
              </p:ext>
            </p:extLst>
          </p:nvPr>
        </p:nvGraphicFramePr>
        <p:xfrm>
          <a:off x="674346" y="858621"/>
          <a:ext cx="10843308" cy="5589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2283">
                  <a:extLst>
                    <a:ext uri="{9D8B030D-6E8A-4147-A177-3AD203B41FA5}">
                      <a16:colId xmlns:a16="http://schemas.microsoft.com/office/drawing/2014/main" val="3211243061"/>
                    </a:ext>
                  </a:extLst>
                </a:gridCol>
                <a:gridCol w="2226720">
                  <a:extLst>
                    <a:ext uri="{9D8B030D-6E8A-4147-A177-3AD203B41FA5}">
                      <a16:colId xmlns:a16="http://schemas.microsoft.com/office/drawing/2014/main" val="629859277"/>
                    </a:ext>
                  </a:extLst>
                </a:gridCol>
                <a:gridCol w="1949357">
                  <a:extLst>
                    <a:ext uri="{9D8B030D-6E8A-4147-A177-3AD203B41FA5}">
                      <a16:colId xmlns:a16="http://schemas.microsoft.com/office/drawing/2014/main" val="3952526180"/>
                    </a:ext>
                  </a:extLst>
                </a:gridCol>
                <a:gridCol w="1502474">
                  <a:extLst>
                    <a:ext uri="{9D8B030D-6E8A-4147-A177-3AD203B41FA5}">
                      <a16:colId xmlns:a16="http://schemas.microsoft.com/office/drawing/2014/main" val="4033056423"/>
                    </a:ext>
                  </a:extLst>
                </a:gridCol>
                <a:gridCol w="1502474">
                  <a:extLst>
                    <a:ext uri="{9D8B030D-6E8A-4147-A177-3AD203B41FA5}">
                      <a16:colId xmlns:a16="http://schemas.microsoft.com/office/drawing/2014/main" val="959035721"/>
                    </a:ext>
                  </a:extLst>
                </a:gridCol>
              </a:tblGrid>
              <a:tr h="46654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План МЭ РК </a:t>
                      </a:r>
                    </a:p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на 2025 год</a:t>
                      </a: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за 2025 год</a:t>
                      </a: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Отклонение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План  МЭ РК             на 2026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563572"/>
                  </a:ext>
                </a:extLst>
              </a:tr>
              <a:tr h="302098">
                <a:tc vMerge="1">
                  <a:txBody>
                    <a:bodyPr/>
                    <a:lstStyle/>
                    <a:p>
                      <a:pPr algn="l" rtl="0" fontAlgn="ctr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Тонн</a:t>
                      </a:r>
                    </a:p>
                  </a:txBody>
                  <a:tcPr marL="8482" marR="8482" marT="848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260524"/>
                  </a:ext>
                </a:extLst>
              </a:tr>
              <a:tr h="32641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Переработка сырья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5 500 000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5 765 040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265 040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5 700 000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214539"/>
                  </a:ext>
                </a:extLst>
              </a:tr>
              <a:tr h="23715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2F559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36660"/>
                  </a:ext>
                </a:extLst>
              </a:tr>
              <a:tr h="27632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Сжиженный газ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314 981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283 585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-31 396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262 515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581063"/>
                  </a:ext>
                </a:extLst>
              </a:tr>
              <a:tr h="3073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Автобензины: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1 581 951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1 670 462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88 511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1 665 129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883891"/>
                  </a:ext>
                </a:extLst>
              </a:tr>
              <a:tr h="3395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i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Аи-92</a:t>
                      </a:r>
                    </a:p>
                  </a:txBody>
                  <a:tcPr marL="72000" marR="72000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1 037 951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1 125 042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87 091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977 629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665096"/>
                  </a:ext>
                </a:extLst>
              </a:tr>
              <a:tr h="33437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i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Аи-95/98</a:t>
                      </a:r>
                    </a:p>
                  </a:txBody>
                  <a:tcPr marL="72000" marR="72000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1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544 000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545 419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1 419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687 500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459046"/>
                  </a:ext>
                </a:extLst>
              </a:tr>
              <a:tr h="28925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Авиатопливо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200 000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218 258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18 258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220 000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820862"/>
                  </a:ext>
                </a:extLst>
              </a:tr>
              <a:tr h="2629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Дизельное топливо К</a:t>
                      </a:r>
                      <a:r>
                        <a:rPr lang="en-US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14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1 844 500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2 109 334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264 834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2 037 144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564912"/>
                  </a:ext>
                </a:extLst>
              </a:tr>
              <a:tr h="2774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Битум 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366 000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425 884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59 884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385 500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017641"/>
                  </a:ext>
                </a:extLst>
              </a:tr>
              <a:tr h="27172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kk-KZ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Мазут</a:t>
                      </a:r>
                      <a:endParaRPr lang="ru-RU" sz="1400" b="1" kern="1200" dirty="0">
                        <a:solidFill>
                          <a:srgbClr val="2F5597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455 754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320 127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-135 627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396 126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423365"/>
                  </a:ext>
                </a:extLst>
              </a:tr>
              <a:tr h="2699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Печное топливо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196668"/>
                  </a:ext>
                </a:extLst>
              </a:tr>
              <a:tr h="26079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Кокс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263 907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299 346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35 439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297 981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674796"/>
                  </a:ext>
                </a:extLst>
              </a:tr>
              <a:tr h="27082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Сера</a:t>
                      </a:r>
                    </a:p>
                  </a:txBody>
                  <a:tcPr marL="72000" marR="8482" marT="848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51 172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57 964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6 792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59 961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832028"/>
                  </a:ext>
                </a:extLst>
              </a:tr>
              <a:tr h="34185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Топливо</a:t>
                      </a:r>
                      <a:r>
                        <a:rPr lang="en-US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потери</a:t>
                      </a:r>
                      <a:r>
                        <a:rPr lang="en-US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и кокс выжигаемый</a:t>
                      </a:r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7,32%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6,16%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-1,16%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6,36%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144228"/>
                  </a:ext>
                </a:extLst>
              </a:tr>
              <a:tr h="3612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Глубина переработки, %</a:t>
                      </a: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90,87%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93,95%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3,07%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92,5%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371059"/>
                  </a:ext>
                </a:extLst>
              </a:tr>
              <a:tr h="39318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kern="1200" dirty="0">
                          <a:solidFill>
                            <a:srgbClr val="2F5597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Выход светлых нефтепродуктов, %</a:t>
                      </a:r>
                    </a:p>
                  </a:txBody>
                  <a:tcPr marL="72000" marR="6007" marT="6007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71,67%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Century Gothic" panose="020B0502020202020204" pitchFamily="34" charset="0"/>
                        </a:rPr>
                        <a:t>74,34%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2,67%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2F5597"/>
                          </a:solidFill>
                          <a:effectLst/>
                          <a:latin typeface="Arial" panose="020B0604020202020204" pitchFamily="34" charset="0"/>
                        </a:rPr>
                        <a:t>73,4%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34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Прямая соединительная линия 78"/>
          <p:cNvCxnSpPr/>
          <p:nvPr/>
        </p:nvCxnSpPr>
        <p:spPr>
          <a:xfrm>
            <a:off x="6170236" y="678825"/>
            <a:ext cx="5324" cy="614919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4780" y="1104597"/>
            <a:ext cx="12185803" cy="4817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8965012" y="183759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ПРОЕКТЫ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РАЗВИТИЯ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33" name="Freeform 13">
            <a:extLst>
              <a:ext uri="{FF2B5EF4-FFF2-40B4-BE49-F238E27FC236}">
                <a16:creationId xmlns:a16="http://schemas.microsoft.com/office/drawing/2014/main" id="{F92BB8F4-87D7-4EBF-892F-3684E93BB48E}"/>
              </a:ext>
            </a:extLst>
          </p:cNvPr>
          <p:cNvSpPr>
            <a:spLocks/>
          </p:cNvSpPr>
          <p:nvPr/>
        </p:nvSpPr>
        <p:spPr bwMode="auto">
          <a:xfrm>
            <a:off x="269685" y="2982513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4D5B0D8-F047-444B-BFA3-4947F6C26F03}"/>
              </a:ext>
            </a:extLst>
          </p:cNvPr>
          <p:cNvSpPr/>
          <p:nvPr/>
        </p:nvSpPr>
        <p:spPr>
          <a:xfrm>
            <a:off x="80882" y="691104"/>
            <a:ext cx="6081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«РЕКОНСТРУКЦИЯ ПРОИЗВОДСТВА ГЛУБОКОЙ ПЕРЕРАБОТКИ НЕФТИ НА ТОО «ПНХЗ» ДЛЯ ОБЕСПЕЧЕНИЯ НАДЕЖНОЙ И БЕЗАВАРИЙНОЙ РАБОТЫ»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087ED60-7782-4163-A27A-8FBAC03D3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3" t="19770" r="42519" b="9156"/>
          <a:stretch/>
        </p:blipFill>
        <p:spPr>
          <a:xfrm>
            <a:off x="4461314" y="2405286"/>
            <a:ext cx="1787213" cy="282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2" descr="C:\Users\ERNAR\Desktop\Yerlan\uop_logo.gif">
            <a:extLst>
              <a:ext uri="{FF2B5EF4-FFF2-40B4-BE49-F238E27FC236}">
                <a16:creationId xmlns:a16="http://schemas.microsoft.com/office/drawing/2014/main" id="{5A566091-568E-44C4-A95C-E1CA6C2A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465" y="2443386"/>
            <a:ext cx="708595" cy="4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42152F2-3516-4F08-A3AA-6932C52806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21856" r="4553" b="22827"/>
          <a:stretch/>
        </p:blipFill>
        <p:spPr>
          <a:xfrm>
            <a:off x="3308368" y="2893149"/>
            <a:ext cx="726730" cy="406364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EB34053-7196-40D9-9649-441B1621960E}"/>
              </a:ext>
            </a:extLst>
          </p:cNvPr>
          <p:cNvSpPr/>
          <p:nvPr/>
        </p:nvSpPr>
        <p:spPr>
          <a:xfrm>
            <a:off x="442908" y="5391993"/>
            <a:ext cx="1196161" cy="256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Секция С-100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0F29E270-A19D-4FCA-9058-DDBB9D833368}"/>
              </a:ext>
            </a:extLst>
          </p:cNvPr>
          <p:cNvGrpSpPr/>
          <p:nvPr/>
        </p:nvGrpSpPr>
        <p:grpSpPr>
          <a:xfrm>
            <a:off x="88727" y="5692173"/>
            <a:ext cx="1999541" cy="1065981"/>
            <a:chOff x="485760" y="4399011"/>
            <a:chExt cx="1599975" cy="837875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B6E233D2-A5D3-4B65-B724-49598FDE3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760" y="4425215"/>
              <a:ext cx="1589187" cy="801215"/>
            </a:xfrm>
            <a:prstGeom prst="rect">
              <a:avLst/>
            </a:prstGeom>
          </p:spPr>
        </p:pic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8BBDB7A0-68CC-44DD-8816-4C7B457B06B8}"/>
                </a:ext>
              </a:extLst>
            </p:cNvPr>
            <p:cNvSpPr/>
            <p:nvPr/>
          </p:nvSpPr>
          <p:spPr>
            <a:xfrm>
              <a:off x="501394" y="4399011"/>
              <a:ext cx="1584341" cy="837875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86B158AB-8666-4AD9-BCD2-7EAA843D6C2B}"/>
              </a:ext>
            </a:extLst>
          </p:cNvPr>
          <p:cNvGrpSpPr/>
          <p:nvPr/>
        </p:nvGrpSpPr>
        <p:grpSpPr>
          <a:xfrm>
            <a:off x="2138261" y="5690314"/>
            <a:ext cx="1886460" cy="1065981"/>
            <a:chOff x="2295574" y="4392662"/>
            <a:chExt cx="1615725" cy="853137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A49BACBA-655B-4112-9F6C-C2F724A56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574" y="4415135"/>
              <a:ext cx="1615725" cy="816179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F8BB0D59-BDBB-4B4B-84DF-0845D582350B}"/>
                </a:ext>
              </a:extLst>
            </p:cNvPr>
            <p:cNvSpPr/>
            <p:nvPr/>
          </p:nvSpPr>
          <p:spPr>
            <a:xfrm>
              <a:off x="2295574" y="4392662"/>
              <a:ext cx="1615725" cy="85313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F26343A-5EF9-485C-A6AA-D1DF0D67D8BD}"/>
              </a:ext>
            </a:extLst>
          </p:cNvPr>
          <p:cNvSpPr/>
          <p:nvPr/>
        </p:nvSpPr>
        <p:spPr>
          <a:xfrm>
            <a:off x="2404382" y="5362689"/>
            <a:ext cx="1196161" cy="256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Секция С-200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C35F20AE-8970-406E-B820-57075C0E56C0}"/>
              </a:ext>
            </a:extLst>
          </p:cNvPr>
          <p:cNvGrpSpPr/>
          <p:nvPr/>
        </p:nvGrpSpPr>
        <p:grpSpPr>
          <a:xfrm>
            <a:off x="2873719" y="5635221"/>
            <a:ext cx="3046682" cy="1121074"/>
            <a:chOff x="2997737" y="4421485"/>
            <a:chExt cx="2649940" cy="859129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145E90CA-706D-4CD0-8475-88D48F9E7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93197" y="4421485"/>
              <a:ext cx="1554480" cy="816179"/>
            </a:xfrm>
            <a:prstGeom prst="rect">
              <a:avLst/>
            </a:prstGeom>
          </p:spPr>
        </p:pic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917F74DA-B05A-4290-A730-30D395D2BE4D}"/>
                </a:ext>
              </a:extLst>
            </p:cNvPr>
            <p:cNvSpPr/>
            <p:nvPr/>
          </p:nvSpPr>
          <p:spPr>
            <a:xfrm>
              <a:off x="2997737" y="4427477"/>
              <a:ext cx="1643699" cy="85313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E63D4565-2E6F-4CE2-9466-C4DA3848FDD0}"/>
              </a:ext>
            </a:extLst>
          </p:cNvPr>
          <p:cNvSpPr/>
          <p:nvPr/>
        </p:nvSpPr>
        <p:spPr>
          <a:xfrm>
            <a:off x="4436854" y="5363532"/>
            <a:ext cx="1196161" cy="256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Секция С-300</a:t>
            </a:r>
          </a:p>
        </p:txBody>
      </p:sp>
      <p:pic>
        <p:nvPicPr>
          <p:cNvPr id="78" name="Google Shape;91;p1">
            <a:extLst>
              <a:ext uri="{FF2B5EF4-FFF2-40B4-BE49-F238E27FC236}">
                <a16:creationId xmlns:a16="http://schemas.microsoft.com/office/drawing/2014/main" id="{D9C6A583-A9DE-4803-B110-E80105DAE5C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5191" t="1489" r="22421" b="11394"/>
          <a:stretch/>
        </p:blipFill>
        <p:spPr>
          <a:xfrm>
            <a:off x="10158407" y="1276462"/>
            <a:ext cx="2000665" cy="205514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19312947-7233-4C29-9D04-C0D69ABB654E}"/>
              </a:ext>
            </a:extLst>
          </p:cNvPr>
          <p:cNvSpPr/>
          <p:nvPr/>
        </p:nvSpPr>
        <p:spPr>
          <a:xfrm>
            <a:off x="6425395" y="739141"/>
            <a:ext cx="5587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СТРОИТЕЛЬСТВО УСТАНОВКИ ПРОИЗВОДСТВА ВОДОРОДА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3B10905-E8B4-45E8-8153-C05B71EBCCEC}"/>
              </a:ext>
            </a:extLst>
          </p:cNvPr>
          <p:cNvSpPr txBox="1"/>
          <p:nvPr/>
        </p:nvSpPr>
        <p:spPr>
          <a:xfrm>
            <a:off x="6230555" y="1104523"/>
            <a:ext cx="4232865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ЦЕЛЬ ПРОЕКТА: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Обеспечение водородом ПНХЗ для целей производства зимнего дизельного топлива, а также выпуска дополнительного количества светлых нефтепродуктов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СРОКИ РЕАЛИЗАЦИИ: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2019- сентябрь 2026 гг.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ПРОИЗВОДИТЕЛЬНОСТЬ УСТАНОВКИ: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12 500 Нм3/ч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ЗАКАЗЧИК (ПОСТАВЩИК):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ТОО «Эр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Ликид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Мунай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Тех Газы»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C2415901-58DA-4DC0-A4F0-15E91547455D}"/>
              </a:ext>
            </a:extLst>
          </p:cNvPr>
          <p:cNvSpPr/>
          <p:nvPr/>
        </p:nvSpPr>
        <p:spPr>
          <a:xfrm>
            <a:off x="6209233" y="3274168"/>
            <a:ext cx="5958188" cy="1306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ТЕКУЩИЙ СТАТУС: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PDP разработан 100%, выполняется проектирование E&amp;C Польша;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Разработка Рабочего проекта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 -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100%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kk-KZ" sz="105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Строительно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-монтажные работы – 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21%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Изготовление трубной обвязки –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86%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Изготовление металлоконструкций – </a:t>
            </a:r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13%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Arial" panose="020B0604020202020204" pitchFamily="34" charset="0"/>
              </a:rPr>
              <a:t>Задействовано персонала на площадке – 160 человек.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1DD29A6-632C-4D97-983E-46CD20E990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9"/>
          <a:stretch/>
        </p:blipFill>
        <p:spPr>
          <a:xfrm>
            <a:off x="6822506" y="5012872"/>
            <a:ext cx="2231649" cy="1687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7DD1107-AD83-4943-83F9-0F6C2E88A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038" y="4939187"/>
            <a:ext cx="2280479" cy="1696388"/>
          </a:xfrm>
          <a:prstGeom prst="rect">
            <a:avLst/>
          </a:prstGeom>
          <a:effectLst>
            <a:outerShdw blurRad="190500" dist="50800" algn="ctr" rotWithShape="0">
              <a:srgbClr val="000000">
                <a:alpha val="70000"/>
              </a:srgbClr>
            </a:outerShdw>
            <a:softEdge rad="127000"/>
          </a:effectLst>
        </p:spPr>
      </p:pic>
      <p:sp>
        <p:nvSpPr>
          <p:cNvPr id="34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AAF53B-3A48-4A3F-9FE6-4EC466F174D5}"/>
              </a:ext>
            </a:extLst>
          </p:cNvPr>
          <p:cNvSpPr txBox="1"/>
          <p:nvPr/>
        </p:nvSpPr>
        <p:spPr>
          <a:xfrm>
            <a:off x="705" y="1157598"/>
            <a:ext cx="61145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ЦЕЛЬ ПРОЕКТА: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Обеспечение надежной и безаварийной работы производства глубокой переработки нефти с переходом на увеличенный межремонтный период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Вовлечение в переработку установки С-100 ПГПН тяжелого газойля УЗК, с увеличением глубины переработки и выхода светлых нефтепродуктов.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Доведение установки гидроочистки сырья каталитического крекинга, каталитического крекинга и ректификации, абсорбции и газофракционирования производства ПГПН до соответствия базовому проекту компании лицензиара UOP.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СРОКИ РЕАЛИЗАЦИИ ПРОЕКТА: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ПК-1 – 2025-2026 г. (остановочный ремонт 2026 г.)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ПК-2 – 2026-2027 г. (остановочный ремонт 2027 г.)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ПК-3 – 202</a:t>
            </a:r>
            <a:r>
              <a:rPr lang="en-US" sz="1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ru-RU" sz="1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г. (остановочный ремонт 202</a:t>
            </a:r>
            <a:r>
              <a:rPr lang="en-US" sz="1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ru-RU" sz="1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г.)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РАЗРАБОТЧИК РАБОЧЕГО ПРОЕКТА: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ТОО «ЭОН Энерго»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ТЕКУЩИЙ СТАТУС: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/>
                <a:cs typeface="Arial" panose="020B0604020202020204" pitchFamily="34" charset="0"/>
              </a:rPr>
              <a:t>Заключен договор на СМР</a:t>
            </a:r>
            <a:r>
              <a:rPr kumimoji="0" lang="en-US" alt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/>
                <a:cs typeface="Arial" panose="020B0604020202020204" pitchFamily="34" charset="0"/>
              </a:rPr>
              <a:t>с компанией «</a:t>
            </a:r>
            <a:r>
              <a:rPr kumimoji="0" lang="en-US" alt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/>
                <a:cs typeface="Arial" panose="020B0604020202020204" pitchFamily="34" charset="0"/>
              </a:rPr>
              <a:t>AVC</a:t>
            </a: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alt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/>
                <a:cs typeface="Arial" panose="020B0604020202020204" pitchFamily="34" charset="0"/>
              </a:rPr>
              <a:t>Production</a:t>
            </a: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/>
                <a:cs typeface="Arial" panose="020B0604020202020204" pitchFamily="34" charset="0"/>
              </a:rPr>
              <a:t>»</a:t>
            </a:r>
            <a:r>
              <a:rPr lang="ru-RU" altLang="ru-RU" sz="10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/>
                <a:cs typeface="Arial" panose="020B0604020202020204" pitchFamily="34" charset="0"/>
              </a:rPr>
              <a:t>;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Times New Roman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</a:t>
            </a:r>
            <a:r>
              <a:rPr lang="ru-RU" sz="1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аключены договора на изготовление оборудования ОДСИ;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Проводится </a:t>
            </a:r>
            <a:r>
              <a:rPr lang="ru-RU" sz="1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согласование РКД</a:t>
            </a:r>
            <a:r>
              <a:rPr lang="en-US" sz="1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оборудование;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Начаты СМР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площадке по демонтажу конструкций,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разработке котлованов для заливки фундамента под новое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оборудование на С-100 и усилению опорных элементов для монтажа</a:t>
            </a:r>
            <a:endParaRPr lang="en-US" sz="1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отсекающей эл. задвижки </a:t>
            </a: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XV-504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С-200 ПГПН.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Выполнение СМР - 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1%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Изготовление оборудования составляет 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38%.</a:t>
            </a:r>
            <a:endParaRPr lang="en-US" sz="1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Прямая соединительная линия 78"/>
          <p:cNvCxnSpPr/>
          <p:nvPr/>
        </p:nvCxnSpPr>
        <p:spPr>
          <a:xfrm>
            <a:off x="6170236" y="678825"/>
            <a:ext cx="5324" cy="614919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4780" y="1104597"/>
            <a:ext cx="12185803" cy="4817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8965012" y="183759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ПРОЕКТЫ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РАЗВИТИЯ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33" name="Freeform 13">
            <a:extLst>
              <a:ext uri="{FF2B5EF4-FFF2-40B4-BE49-F238E27FC236}">
                <a16:creationId xmlns:a16="http://schemas.microsoft.com/office/drawing/2014/main" id="{F92BB8F4-87D7-4EBF-892F-3684E93BB48E}"/>
              </a:ext>
            </a:extLst>
          </p:cNvPr>
          <p:cNvSpPr>
            <a:spLocks/>
          </p:cNvSpPr>
          <p:nvPr/>
        </p:nvSpPr>
        <p:spPr bwMode="auto">
          <a:xfrm>
            <a:off x="269685" y="2982513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4D5B0D8-F047-444B-BFA3-4947F6C26F03}"/>
              </a:ext>
            </a:extLst>
          </p:cNvPr>
          <p:cNvSpPr/>
          <p:nvPr/>
        </p:nvSpPr>
        <p:spPr>
          <a:xfrm>
            <a:off x="80882" y="691104"/>
            <a:ext cx="6081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«РЕКОНСТРУКЦИЯ УСТАНОВКИ ГО ДТ С ИНТЕГРАЦИЕЙ БЛОКА ДЕПАРАФИНИЗАЦИИ»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19312947-7233-4C29-9D04-C0D69ABB654E}"/>
              </a:ext>
            </a:extLst>
          </p:cNvPr>
          <p:cNvSpPr/>
          <p:nvPr/>
        </p:nvSpPr>
        <p:spPr>
          <a:xfrm>
            <a:off x="6425395" y="739141"/>
            <a:ext cx="5587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СТРОИТЕЛЬСТВО ЭЛЕКТРОННЫХ ВАГОННЫХ ВЕСОВ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3B10905-E8B4-45E8-8153-C05B71EBCCEC}"/>
              </a:ext>
            </a:extLst>
          </p:cNvPr>
          <p:cNvSpPr txBox="1"/>
          <p:nvPr/>
        </p:nvSpPr>
        <p:spPr>
          <a:xfrm>
            <a:off x="6238102" y="1167284"/>
            <a:ext cx="5709010" cy="276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исполнения целей Комплексного плана по теневой экономике (пункт 35 «Внедрение электронных весов с онлайн–передачей данных об отгрузке отдельных видов нефтепродуктов в органы государственных доходов»)</a:t>
            </a:r>
          </a:p>
          <a:p>
            <a:pPr>
              <a:defRPr/>
            </a:pP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РЕАЛИЗАЦИИ ПРОЕКТА: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2025-2027 гг.</a:t>
            </a:r>
          </a:p>
          <a:p>
            <a:pPr lvl="0"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ТЕКУЩИЙ СТАТУС: </a:t>
            </a:r>
          </a:p>
          <a:p>
            <a:pPr marL="0" marR="0" lvl="0" indent="0"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Разработаны все разделы рабочего проекта</a:t>
            </a:r>
          </a:p>
          <a:p>
            <a:pPr marL="171450" marR="0" lvl="0" indent="-171450"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Получена сметная документация. </a:t>
            </a:r>
          </a:p>
          <a:p>
            <a:pPr marL="0" marR="0" lvl="0" indent="0"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ДАЛЬНЕЙШЕЕ МЕРОПРИЯТИЯ:</a:t>
            </a:r>
          </a:p>
          <a:p>
            <a:pPr marL="0" marR="0" lvl="0" indent="0"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Прохождение государственной вневедомственной экспертизы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3A2EDB-DD3F-4251-8DAA-72644247BD5C}"/>
              </a:ext>
            </a:extLst>
          </p:cNvPr>
          <p:cNvSpPr txBox="1"/>
          <p:nvPr/>
        </p:nvSpPr>
        <p:spPr>
          <a:xfrm>
            <a:off x="4781" y="1100599"/>
            <a:ext cx="6091220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ЦЕЛЬ ПРОЕКТА: 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Получение зимнего дизельного топлива  с температурой помутнения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минус 28℃</a:t>
            </a:r>
            <a:endParaRPr kumimoji="0" lang="kk-KZ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СРОКИ РЕАЛИЗАЦИИ: 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2019-202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ПРОИЗВОДИТЕЛЬНОСТЬ УСТАНОВКИ:  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160 тыс. тонн в год зимнего дизельного топлива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333D76D-B92F-4C5D-B13C-9B250B052124}"/>
              </a:ext>
            </a:extLst>
          </p:cNvPr>
          <p:cNvSpPr/>
          <p:nvPr/>
        </p:nvSpPr>
        <p:spPr>
          <a:xfrm>
            <a:off x="50347" y="2592514"/>
            <a:ext cx="6095325" cy="1249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ТЕКУЩИЙ СТАТУС: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Разработка Рабочего проекта -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100%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Корректировка ТЭО –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100%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Поставка оборудования –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95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СМР – </a:t>
            </a:r>
            <a:r>
              <a:rPr lang="kk-KZ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71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%.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Ведутся строительно-монтажные работы. </a:t>
            </a:r>
          </a:p>
        </p:txBody>
      </p:sp>
      <p:pic>
        <p:nvPicPr>
          <p:cNvPr id="36" name="Рисунок 35" descr="Изображение выглядит как стальной, инжиниринг, снимок экрана, промышленность&#10;&#10;Автоматически созданное описание">
            <a:extLst>
              <a:ext uri="{FF2B5EF4-FFF2-40B4-BE49-F238E27FC236}">
                <a16:creationId xmlns:a16="http://schemas.microsoft.com/office/drawing/2014/main" id="{2B479B77-9B2D-44F5-BB18-089AADEBED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" r="935"/>
          <a:stretch/>
        </p:blipFill>
        <p:spPr>
          <a:xfrm>
            <a:off x="128507" y="4276328"/>
            <a:ext cx="2856162" cy="2162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 descr="Изображение выглядит как строительство, инжиниринг, на открытом воздухе, завод&#10;&#10;Автоматически созданное описание">
            <a:extLst>
              <a:ext uri="{FF2B5EF4-FFF2-40B4-BE49-F238E27FC236}">
                <a16:creationId xmlns:a16="http://schemas.microsoft.com/office/drawing/2014/main" id="{1B7613A9-021B-4E11-BC16-D6F8914C2D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" b="1660"/>
          <a:stretch/>
        </p:blipFill>
        <p:spPr>
          <a:xfrm>
            <a:off x="3221644" y="4269757"/>
            <a:ext cx="2856162" cy="2157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C9F3088-060B-4069-A611-A88E9398A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795" y="4276328"/>
            <a:ext cx="5795722" cy="2151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Прямая соединительная линия 78"/>
          <p:cNvCxnSpPr/>
          <p:nvPr/>
        </p:nvCxnSpPr>
        <p:spPr>
          <a:xfrm>
            <a:off x="6151574" y="678825"/>
            <a:ext cx="5324" cy="614919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4780" y="1104597"/>
            <a:ext cx="12185803" cy="4817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Freeform 13"/>
          <p:cNvSpPr>
            <a:spLocks/>
          </p:cNvSpPr>
          <p:nvPr/>
        </p:nvSpPr>
        <p:spPr bwMode="auto">
          <a:xfrm>
            <a:off x="6411223" y="2982513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Freeform 13"/>
          <p:cNvSpPr>
            <a:spLocks/>
          </p:cNvSpPr>
          <p:nvPr/>
        </p:nvSpPr>
        <p:spPr bwMode="auto">
          <a:xfrm>
            <a:off x="6393755" y="3508449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281672" y="180785"/>
            <a:ext cx="2829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ПРОЕКТЫ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6081867" y="788490"/>
            <a:ext cx="60818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РЕКОНСТРУКЦИЯ ГРАДИРНИ №7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-83131" y="677456"/>
            <a:ext cx="6317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РЕКОНСТРУКЦИЯ СИСТЕМЫ АВТОМАТИЧЕСКОЙ ПОЖАРНОЙ СИГНАЛИЗАЦИИ И АВТОМАТИЧЕСКОГО ПОЖАРОТУШЕНИЯ ТОВАРНО-СЫРЬЕВОГО ПАРКА (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ТСП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) ПНХЗ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7" y="4288912"/>
            <a:ext cx="1529167" cy="115295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52" y="5581797"/>
            <a:ext cx="1529166" cy="114687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97" y="4338639"/>
            <a:ext cx="1537276" cy="116477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8" y="5585963"/>
            <a:ext cx="1523614" cy="114271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481" y="4338467"/>
            <a:ext cx="1999949" cy="115295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81" y="5581797"/>
            <a:ext cx="1977096" cy="114687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7887" y="1191877"/>
            <a:ext cx="593023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ЦЕЛЬ ПРОЕКТА: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Возможность своевременного обнаружения пожара и оповещения людей о пожаре, обеспечение автоматическим управлением установок пожаротушения резервуарных парков согласно предписанию ДЧС Павлодарской области.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СРОКИ РЕАЛИЗАЦИИ ОСНОВНЫХ ЭТАПОВ: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2022-2024 гг.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ГЕНЕРАЛЬНЫЙ ПОДРЯДЧИК: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ТОО «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AVC-Production»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7887" y="2853870"/>
            <a:ext cx="5544756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ТЕКУЩИЙ СТАТУС:</a:t>
            </a:r>
          </a:p>
          <a:p>
            <a:pPr lvl="0" algn="just">
              <a:spcBef>
                <a:spcPts val="100"/>
              </a:spcBef>
              <a:spcAft>
                <a:spcPts val="200"/>
              </a:spcAft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Объект введён в эксплуатацию 07.11.2025 г.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51574" y="1191877"/>
            <a:ext cx="570786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ЦЕЛЬ ПРОЕКТА: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Для надежного обеспечения оборотной водой технологических установок с температурой не выше 25оС, соблюдения норм и правил промышленной безопасности и охраны труда, выполнен проект реконструкции градирни №7, которая, из-за повреждений ж/б конструкций, функционировала в «бассейном» режиме.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СРОКИ РЕАЛИЗАЦИИ ОСНОВНЫХ ЭТАПОВ: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2024-2025 гг.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Срок завершения – 31.08.2025 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ГЕНЕРАЛЬНЫЙ ПОДРЯДЧИК: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ТОО «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Главстрой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» 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174427" y="3217422"/>
            <a:ext cx="601020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ТЕКУЩИЙ СТАТУС:</a:t>
            </a:r>
          </a:p>
          <a:p>
            <a:pPr lvl="0">
              <a:defRPr/>
            </a:pP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Объект введён в эксплуатацию 28.10.2025 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3" b="30502"/>
          <a:stretch/>
        </p:blipFill>
        <p:spPr>
          <a:xfrm>
            <a:off x="6824255" y="4925582"/>
            <a:ext cx="4731816" cy="1723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48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13"/>
          <p:cNvSpPr>
            <a:spLocks/>
          </p:cNvSpPr>
          <p:nvPr/>
        </p:nvSpPr>
        <p:spPr bwMode="auto">
          <a:xfrm>
            <a:off x="6411223" y="2982513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Freeform 13"/>
          <p:cNvSpPr>
            <a:spLocks/>
          </p:cNvSpPr>
          <p:nvPr/>
        </p:nvSpPr>
        <p:spPr bwMode="auto">
          <a:xfrm>
            <a:off x="6393755" y="3508449"/>
            <a:ext cx="102812" cy="126069"/>
          </a:xfrm>
          <a:custGeom>
            <a:avLst/>
            <a:gdLst>
              <a:gd name="T0" fmla="*/ 29 w 96"/>
              <a:gd name="T1" fmla="*/ 125 h 125"/>
              <a:gd name="T2" fmla="*/ 96 w 96"/>
              <a:gd name="T3" fmla="*/ 125 h 125"/>
              <a:gd name="T4" fmla="*/ 85 w 96"/>
              <a:gd name="T5" fmla="*/ 101 h 125"/>
              <a:gd name="T6" fmla="*/ 50 w 96"/>
              <a:gd name="T7" fmla="*/ 75 h 125"/>
              <a:gd name="T8" fmla="*/ 66 w 96"/>
              <a:gd name="T9" fmla="*/ 42 h 125"/>
              <a:gd name="T10" fmla="*/ 33 w 96"/>
              <a:gd name="T11" fmla="*/ 0 h 125"/>
              <a:gd name="T12" fmla="*/ 0 w 96"/>
              <a:gd name="T13" fmla="*/ 39 h 125"/>
              <a:gd name="T14" fmla="*/ 16 w 96"/>
              <a:gd name="T15" fmla="*/ 74 h 125"/>
              <a:gd name="T16" fmla="*/ 9 w 96"/>
              <a:gd name="T17" fmla="*/ 89 h 125"/>
              <a:gd name="T18" fmla="*/ 27 w 96"/>
              <a:gd name="T19" fmla="*/ 104 h 125"/>
              <a:gd name="T20" fmla="*/ 29 w 96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125">
                <a:moveTo>
                  <a:pt x="29" y="125"/>
                </a:moveTo>
                <a:cubicBezTo>
                  <a:pt x="96" y="125"/>
                  <a:pt x="96" y="125"/>
                  <a:pt x="96" y="125"/>
                </a:cubicBezTo>
                <a:cubicBezTo>
                  <a:pt x="96" y="113"/>
                  <a:pt x="96" y="102"/>
                  <a:pt x="85" y="101"/>
                </a:cubicBezTo>
                <a:cubicBezTo>
                  <a:pt x="48" y="95"/>
                  <a:pt x="51" y="79"/>
                  <a:pt x="50" y="75"/>
                </a:cubicBezTo>
                <a:cubicBezTo>
                  <a:pt x="61" y="68"/>
                  <a:pt x="66" y="42"/>
                  <a:pt x="66" y="42"/>
                </a:cubicBezTo>
                <a:cubicBezTo>
                  <a:pt x="66" y="16"/>
                  <a:pt x="54" y="0"/>
                  <a:pt x="33" y="0"/>
                </a:cubicBezTo>
                <a:cubicBezTo>
                  <a:pt x="13" y="0"/>
                  <a:pt x="0" y="14"/>
                  <a:pt x="0" y="39"/>
                </a:cubicBezTo>
                <a:cubicBezTo>
                  <a:pt x="0" y="66"/>
                  <a:pt x="16" y="74"/>
                  <a:pt x="16" y="74"/>
                </a:cubicBezTo>
                <a:cubicBezTo>
                  <a:pt x="16" y="82"/>
                  <a:pt x="13" y="87"/>
                  <a:pt x="9" y="89"/>
                </a:cubicBezTo>
                <a:cubicBezTo>
                  <a:pt x="9" y="89"/>
                  <a:pt x="23" y="92"/>
                  <a:pt x="27" y="104"/>
                </a:cubicBezTo>
                <a:cubicBezTo>
                  <a:pt x="30" y="113"/>
                  <a:pt x="29" y="125"/>
                  <a:pt x="29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9281672" y="180785"/>
            <a:ext cx="2829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ПРОЕКТЫ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РАЗВИТИЯ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2558469" y="770592"/>
            <a:ext cx="6317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РЕКОНСТРУКЦИЯ УСТАНОВКИ ГРАНУЛЯЦИИ СЕРЫ С840 ПСИОЗХ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3462" y="1152769"/>
            <a:ext cx="60836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ЦЕЛЬ ПРОЕКТА: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Повышение эффективности аспирации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конвейерно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– элеваторного оборудования и обеспечение  нормируемого содержания твердой серы в атмосферных выбросах.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Обеспечение безопасной работы конвейерно-элеваторного оборудования.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СРОКИ РЕАЛИЗАЦИИ ОСНОВНЫХ ЭТАПОВ: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2024-2026 гг.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Срок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ввода в эксплуатацию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– март 2026 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ПОДРЯДЧИК: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ТОО «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CES Kazakhstan»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3462" y="3614982"/>
            <a:ext cx="504897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ТЕКУЩИЙ СТАТУС: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СМР – 100%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lvl="0" defTabSz="540000"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Индивидуальные испытания завершены</a:t>
            </a:r>
          </a:p>
          <a:p>
            <a:pPr lvl="0" defTabSz="540000">
              <a:defRPr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Ведется подготовка к комплексному опробованию с дальнейшим подписанием Акта приемки объекта в эксплуатацию.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848E08A-6991-3BA9-A7D5-CBC0F0974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95" y="1519343"/>
            <a:ext cx="4759754" cy="45259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1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80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969001" y="157568"/>
            <a:ext cx="620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НАДЕЖНОСТЬ ОБОРУДОВАНИЯ 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37382" y="1178046"/>
            <a:ext cx="5235698" cy="1623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ПРОЕКТА: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Повышение надежности работы Производства глубокой переработки нефти.</a:t>
            </a: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Доведение до базового проекта </a:t>
            </a: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UOP (</a:t>
            </a:r>
            <a:r>
              <a:rPr lang="en-US" sz="10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Senim</a:t>
            </a: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).</a:t>
            </a:r>
            <a:endParaRPr lang="kk-KZ" sz="10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РЕАЛИЗАЦИИ ОСНОВНЫХ ЭТАПОВ: 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2021÷2025</a:t>
            </a: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год.</a:t>
            </a:r>
          </a:p>
          <a:p>
            <a:pPr>
              <a:spcBef>
                <a:spcPts val="100"/>
              </a:spcBef>
              <a:defRPr/>
            </a:pPr>
            <a:endParaRPr lang="ru-RU" sz="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СУММАРНАЯ ПРОИЗВОДИТЕЛЬНОСТЬ КОМПРЕССОРОВ: 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65 тонн/час.</a:t>
            </a:r>
          </a:p>
          <a:p>
            <a:pPr>
              <a:spcBef>
                <a:spcPts val="100"/>
              </a:spcBef>
              <a:defRPr/>
            </a:pPr>
            <a:endParaRPr lang="en-US" sz="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ПОДРЯДЧИК:  </a:t>
            </a: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AVC Production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100"/>
              </a:spcBef>
            </a:pPr>
            <a:endParaRPr lang="en-US" sz="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РЕАЛИЗАЦИЯ ПРОЕКТА ПОЗВОЛИТ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Обеспечить бесперебойную работу компрессоров  жирного газа Производства ГПН.</a:t>
            </a:r>
          </a:p>
        </p:txBody>
      </p:sp>
      <p:grpSp>
        <p:nvGrpSpPr>
          <p:cNvPr id="82" name="Группа 81"/>
          <p:cNvGrpSpPr/>
          <p:nvPr/>
        </p:nvGrpSpPr>
        <p:grpSpPr>
          <a:xfrm>
            <a:off x="229337" y="1224836"/>
            <a:ext cx="320199" cy="275376"/>
            <a:chOff x="136051" y="1391752"/>
            <a:chExt cx="419286" cy="434523"/>
          </a:xfrm>
        </p:grpSpPr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6051" y="1391752"/>
              <a:ext cx="419286" cy="43452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4" name="Freeform 99"/>
            <p:cNvSpPr>
              <a:spLocks noEditPoints="1"/>
            </p:cNvSpPr>
            <p:nvPr/>
          </p:nvSpPr>
          <p:spPr bwMode="auto">
            <a:xfrm>
              <a:off x="199092" y="1465786"/>
              <a:ext cx="292599" cy="293167"/>
            </a:xfrm>
            <a:custGeom>
              <a:avLst/>
              <a:gdLst>
                <a:gd name="T0" fmla="*/ 0 w 714"/>
                <a:gd name="T1" fmla="*/ 357 h 715"/>
                <a:gd name="T2" fmla="*/ 714 w 714"/>
                <a:gd name="T3" fmla="*/ 357 h 715"/>
                <a:gd name="T4" fmla="*/ 357 w 714"/>
                <a:gd name="T5" fmla="*/ 14 h 715"/>
                <a:gd name="T6" fmla="*/ 357 w 714"/>
                <a:gd name="T7" fmla="*/ 701 h 715"/>
                <a:gd name="T8" fmla="*/ 357 w 714"/>
                <a:gd name="T9" fmla="*/ 14 h 715"/>
                <a:gd name="T10" fmla="*/ 272 w 714"/>
                <a:gd name="T11" fmla="*/ 358 h 715"/>
                <a:gd name="T12" fmla="*/ 442 w 714"/>
                <a:gd name="T13" fmla="*/ 358 h 715"/>
                <a:gd name="T14" fmla="*/ 357 w 714"/>
                <a:gd name="T15" fmla="*/ 287 h 715"/>
                <a:gd name="T16" fmla="*/ 357 w 714"/>
                <a:gd name="T17" fmla="*/ 428 h 715"/>
                <a:gd name="T18" fmla="*/ 357 w 714"/>
                <a:gd name="T19" fmla="*/ 287 h 715"/>
                <a:gd name="T20" fmla="*/ 364 w 714"/>
                <a:gd name="T21" fmla="*/ 7 h 715"/>
                <a:gd name="T22" fmla="*/ 350 w 714"/>
                <a:gd name="T23" fmla="*/ 7 h 715"/>
                <a:gd name="T24" fmla="*/ 357 w 714"/>
                <a:gd name="T25" fmla="*/ 111 h 715"/>
                <a:gd name="T26" fmla="*/ 364 w 714"/>
                <a:gd name="T27" fmla="*/ 708 h 715"/>
                <a:gd name="T28" fmla="*/ 357 w 714"/>
                <a:gd name="T29" fmla="*/ 604 h 715"/>
                <a:gd name="T30" fmla="*/ 350 w 714"/>
                <a:gd name="T31" fmla="*/ 708 h 715"/>
                <a:gd name="T32" fmla="*/ 364 w 714"/>
                <a:gd name="T33" fmla="*/ 708 h 715"/>
                <a:gd name="T34" fmla="*/ 707 w 714"/>
                <a:gd name="T35" fmla="*/ 351 h 715"/>
                <a:gd name="T36" fmla="*/ 603 w 714"/>
                <a:gd name="T37" fmla="*/ 358 h 715"/>
                <a:gd name="T38" fmla="*/ 707 w 714"/>
                <a:gd name="T39" fmla="*/ 365 h 715"/>
                <a:gd name="T40" fmla="*/ 111 w 714"/>
                <a:gd name="T41" fmla="*/ 358 h 715"/>
                <a:gd name="T42" fmla="*/ 7 w 714"/>
                <a:gd name="T43" fmla="*/ 351 h 715"/>
                <a:gd name="T44" fmla="*/ 7 w 714"/>
                <a:gd name="T45" fmla="*/ 365 h 715"/>
                <a:gd name="T46" fmla="*/ 111 w 714"/>
                <a:gd name="T47" fmla="*/ 358 h 715"/>
                <a:gd name="T48" fmla="*/ 364 w 714"/>
                <a:gd name="T49" fmla="*/ 249 h 715"/>
                <a:gd name="T50" fmla="*/ 350 w 714"/>
                <a:gd name="T51" fmla="*/ 249 h 715"/>
                <a:gd name="T52" fmla="*/ 357 w 714"/>
                <a:gd name="T53" fmla="*/ 286 h 715"/>
                <a:gd name="T54" fmla="*/ 364 w 714"/>
                <a:gd name="T55" fmla="*/ 466 h 715"/>
                <a:gd name="T56" fmla="*/ 357 w 714"/>
                <a:gd name="T57" fmla="*/ 429 h 715"/>
                <a:gd name="T58" fmla="*/ 350 w 714"/>
                <a:gd name="T59" fmla="*/ 466 h 715"/>
                <a:gd name="T60" fmla="*/ 364 w 714"/>
                <a:gd name="T61" fmla="*/ 466 h 715"/>
                <a:gd name="T62" fmla="*/ 466 w 714"/>
                <a:gd name="T63" fmla="*/ 351 h 715"/>
                <a:gd name="T64" fmla="*/ 429 w 714"/>
                <a:gd name="T65" fmla="*/ 358 h 715"/>
                <a:gd name="T66" fmla="*/ 466 w 714"/>
                <a:gd name="T67" fmla="*/ 365 h 715"/>
                <a:gd name="T68" fmla="*/ 286 w 714"/>
                <a:gd name="T69" fmla="*/ 358 h 715"/>
                <a:gd name="T70" fmla="*/ 249 w 714"/>
                <a:gd name="T71" fmla="*/ 351 h 715"/>
                <a:gd name="T72" fmla="*/ 249 w 714"/>
                <a:gd name="T73" fmla="*/ 365 h 715"/>
                <a:gd name="T74" fmla="*/ 286 w 714"/>
                <a:gd name="T75" fmla="*/ 358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4" h="715">
                  <a:moveTo>
                    <a:pt x="357" y="715"/>
                  </a:moveTo>
                  <a:cubicBezTo>
                    <a:pt x="160" y="715"/>
                    <a:pt x="0" y="554"/>
                    <a:pt x="0" y="357"/>
                  </a:cubicBezTo>
                  <a:cubicBezTo>
                    <a:pt x="0" y="161"/>
                    <a:pt x="160" y="0"/>
                    <a:pt x="357" y="0"/>
                  </a:cubicBezTo>
                  <a:cubicBezTo>
                    <a:pt x="554" y="0"/>
                    <a:pt x="714" y="161"/>
                    <a:pt x="714" y="357"/>
                  </a:cubicBezTo>
                  <a:cubicBezTo>
                    <a:pt x="714" y="554"/>
                    <a:pt x="554" y="715"/>
                    <a:pt x="357" y="715"/>
                  </a:cubicBezTo>
                  <a:close/>
                  <a:moveTo>
                    <a:pt x="357" y="14"/>
                  </a:moveTo>
                  <a:cubicBezTo>
                    <a:pt x="168" y="14"/>
                    <a:pt x="14" y="168"/>
                    <a:pt x="14" y="357"/>
                  </a:cubicBezTo>
                  <a:cubicBezTo>
                    <a:pt x="14" y="547"/>
                    <a:pt x="168" y="701"/>
                    <a:pt x="357" y="701"/>
                  </a:cubicBezTo>
                  <a:cubicBezTo>
                    <a:pt x="546" y="701"/>
                    <a:pt x="700" y="547"/>
                    <a:pt x="700" y="357"/>
                  </a:cubicBezTo>
                  <a:cubicBezTo>
                    <a:pt x="700" y="168"/>
                    <a:pt x="546" y="14"/>
                    <a:pt x="357" y="14"/>
                  </a:cubicBezTo>
                  <a:close/>
                  <a:moveTo>
                    <a:pt x="357" y="442"/>
                  </a:moveTo>
                  <a:cubicBezTo>
                    <a:pt x="310" y="442"/>
                    <a:pt x="272" y="404"/>
                    <a:pt x="272" y="358"/>
                  </a:cubicBezTo>
                  <a:cubicBezTo>
                    <a:pt x="272" y="311"/>
                    <a:pt x="310" y="273"/>
                    <a:pt x="357" y="273"/>
                  </a:cubicBezTo>
                  <a:cubicBezTo>
                    <a:pt x="404" y="273"/>
                    <a:pt x="442" y="311"/>
                    <a:pt x="442" y="358"/>
                  </a:cubicBezTo>
                  <a:cubicBezTo>
                    <a:pt x="442" y="404"/>
                    <a:pt x="404" y="442"/>
                    <a:pt x="357" y="442"/>
                  </a:cubicBezTo>
                  <a:close/>
                  <a:moveTo>
                    <a:pt x="357" y="287"/>
                  </a:moveTo>
                  <a:cubicBezTo>
                    <a:pt x="318" y="287"/>
                    <a:pt x="286" y="318"/>
                    <a:pt x="286" y="358"/>
                  </a:cubicBezTo>
                  <a:cubicBezTo>
                    <a:pt x="286" y="397"/>
                    <a:pt x="318" y="428"/>
                    <a:pt x="357" y="428"/>
                  </a:cubicBezTo>
                  <a:cubicBezTo>
                    <a:pt x="396" y="428"/>
                    <a:pt x="428" y="397"/>
                    <a:pt x="428" y="358"/>
                  </a:cubicBezTo>
                  <a:cubicBezTo>
                    <a:pt x="428" y="318"/>
                    <a:pt x="396" y="287"/>
                    <a:pt x="357" y="287"/>
                  </a:cubicBezTo>
                  <a:close/>
                  <a:moveTo>
                    <a:pt x="364" y="104"/>
                  </a:moveTo>
                  <a:cubicBezTo>
                    <a:pt x="364" y="7"/>
                    <a:pt x="364" y="7"/>
                    <a:pt x="364" y="7"/>
                  </a:cubicBezTo>
                  <a:cubicBezTo>
                    <a:pt x="364" y="4"/>
                    <a:pt x="361" y="0"/>
                    <a:pt x="357" y="0"/>
                  </a:cubicBezTo>
                  <a:cubicBezTo>
                    <a:pt x="353" y="0"/>
                    <a:pt x="350" y="4"/>
                    <a:pt x="350" y="7"/>
                  </a:cubicBezTo>
                  <a:cubicBezTo>
                    <a:pt x="350" y="104"/>
                    <a:pt x="350" y="104"/>
                    <a:pt x="350" y="104"/>
                  </a:cubicBezTo>
                  <a:cubicBezTo>
                    <a:pt x="350" y="108"/>
                    <a:pt x="353" y="111"/>
                    <a:pt x="357" y="111"/>
                  </a:cubicBezTo>
                  <a:cubicBezTo>
                    <a:pt x="361" y="111"/>
                    <a:pt x="364" y="108"/>
                    <a:pt x="364" y="104"/>
                  </a:cubicBezTo>
                  <a:close/>
                  <a:moveTo>
                    <a:pt x="364" y="708"/>
                  </a:moveTo>
                  <a:cubicBezTo>
                    <a:pt x="364" y="611"/>
                    <a:pt x="364" y="611"/>
                    <a:pt x="364" y="611"/>
                  </a:cubicBezTo>
                  <a:cubicBezTo>
                    <a:pt x="364" y="607"/>
                    <a:pt x="361" y="604"/>
                    <a:pt x="357" y="604"/>
                  </a:cubicBezTo>
                  <a:cubicBezTo>
                    <a:pt x="353" y="604"/>
                    <a:pt x="350" y="607"/>
                    <a:pt x="350" y="611"/>
                  </a:cubicBezTo>
                  <a:cubicBezTo>
                    <a:pt x="350" y="708"/>
                    <a:pt x="350" y="708"/>
                    <a:pt x="350" y="708"/>
                  </a:cubicBezTo>
                  <a:cubicBezTo>
                    <a:pt x="350" y="711"/>
                    <a:pt x="353" y="715"/>
                    <a:pt x="357" y="715"/>
                  </a:cubicBezTo>
                  <a:cubicBezTo>
                    <a:pt x="361" y="715"/>
                    <a:pt x="364" y="711"/>
                    <a:pt x="364" y="708"/>
                  </a:cubicBezTo>
                  <a:close/>
                  <a:moveTo>
                    <a:pt x="714" y="358"/>
                  </a:moveTo>
                  <a:cubicBezTo>
                    <a:pt x="714" y="354"/>
                    <a:pt x="711" y="351"/>
                    <a:pt x="707" y="351"/>
                  </a:cubicBezTo>
                  <a:cubicBezTo>
                    <a:pt x="610" y="351"/>
                    <a:pt x="610" y="351"/>
                    <a:pt x="610" y="351"/>
                  </a:cubicBezTo>
                  <a:cubicBezTo>
                    <a:pt x="606" y="351"/>
                    <a:pt x="603" y="354"/>
                    <a:pt x="603" y="358"/>
                  </a:cubicBezTo>
                  <a:cubicBezTo>
                    <a:pt x="603" y="361"/>
                    <a:pt x="606" y="365"/>
                    <a:pt x="610" y="365"/>
                  </a:cubicBezTo>
                  <a:cubicBezTo>
                    <a:pt x="707" y="365"/>
                    <a:pt x="707" y="365"/>
                    <a:pt x="707" y="365"/>
                  </a:cubicBezTo>
                  <a:cubicBezTo>
                    <a:pt x="711" y="365"/>
                    <a:pt x="714" y="361"/>
                    <a:pt x="714" y="358"/>
                  </a:cubicBezTo>
                  <a:close/>
                  <a:moveTo>
                    <a:pt x="111" y="358"/>
                  </a:moveTo>
                  <a:cubicBezTo>
                    <a:pt x="111" y="354"/>
                    <a:pt x="108" y="351"/>
                    <a:pt x="104" y="351"/>
                  </a:cubicBezTo>
                  <a:cubicBezTo>
                    <a:pt x="7" y="351"/>
                    <a:pt x="7" y="351"/>
                    <a:pt x="7" y="351"/>
                  </a:cubicBezTo>
                  <a:cubicBezTo>
                    <a:pt x="3" y="351"/>
                    <a:pt x="0" y="354"/>
                    <a:pt x="0" y="358"/>
                  </a:cubicBezTo>
                  <a:cubicBezTo>
                    <a:pt x="0" y="361"/>
                    <a:pt x="3" y="365"/>
                    <a:pt x="7" y="365"/>
                  </a:cubicBezTo>
                  <a:cubicBezTo>
                    <a:pt x="104" y="365"/>
                    <a:pt x="104" y="365"/>
                    <a:pt x="104" y="365"/>
                  </a:cubicBezTo>
                  <a:cubicBezTo>
                    <a:pt x="108" y="365"/>
                    <a:pt x="111" y="361"/>
                    <a:pt x="111" y="358"/>
                  </a:cubicBezTo>
                  <a:close/>
                  <a:moveTo>
                    <a:pt x="364" y="279"/>
                  </a:moveTo>
                  <a:cubicBezTo>
                    <a:pt x="364" y="249"/>
                    <a:pt x="364" y="249"/>
                    <a:pt x="364" y="249"/>
                  </a:cubicBezTo>
                  <a:cubicBezTo>
                    <a:pt x="364" y="245"/>
                    <a:pt x="361" y="242"/>
                    <a:pt x="357" y="242"/>
                  </a:cubicBezTo>
                  <a:cubicBezTo>
                    <a:pt x="353" y="242"/>
                    <a:pt x="350" y="245"/>
                    <a:pt x="350" y="249"/>
                  </a:cubicBezTo>
                  <a:cubicBezTo>
                    <a:pt x="350" y="279"/>
                    <a:pt x="350" y="279"/>
                    <a:pt x="350" y="279"/>
                  </a:cubicBezTo>
                  <a:cubicBezTo>
                    <a:pt x="350" y="283"/>
                    <a:pt x="353" y="286"/>
                    <a:pt x="357" y="286"/>
                  </a:cubicBezTo>
                  <a:cubicBezTo>
                    <a:pt x="361" y="286"/>
                    <a:pt x="364" y="283"/>
                    <a:pt x="364" y="279"/>
                  </a:cubicBezTo>
                  <a:close/>
                  <a:moveTo>
                    <a:pt x="364" y="466"/>
                  </a:moveTo>
                  <a:cubicBezTo>
                    <a:pt x="364" y="436"/>
                    <a:pt x="364" y="436"/>
                    <a:pt x="364" y="436"/>
                  </a:cubicBezTo>
                  <a:cubicBezTo>
                    <a:pt x="364" y="432"/>
                    <a:pt x="361" y="429"/>
                    <a:pt x="357" y="429"/>
                  </a:cubicBezTo>
                  <a:cubicBezTo>
                    <a:pt x="353" y="429"/>
                    <a:pt x="350" y="432"/>
                    <a:pt x="350" y="436"/>
                  </a:cubicBezTo>
                  <a:cubicBezTo>
                    <a:pt x="350" y="466"/>
                    <a:pt x="350" y="466"/>
                    <a:pt x="350" y="466"/>
                  </a:cubicBezTo>
                  <a:cubicBezTo>
                    <a:pt x="350" y="470"/>
                    <a:pt x="353" y="473"/>
                    <a:pt x="357" y="473"/>
                  </a:cubicBezTo>
                  <a:cubicBezTo>
                    <a:pt x="361" y="473"/>
                    <a:pt x="364" y="470"/>
                    <a:pt x="364" y="466"/>
                  </a:cubicBezTo>
                  <a:close/>
                  <a:moveTo>
                    <a:pt x="473" y="358"/>
                  </a:moveTo>
                  <a:cubicBezTo>
                    <a:pt x="473" y="354"/>
                    <a:pt x="470" y="351"/>
                    <a:pt x="466" y="351"/>
                  </a:cubicBezTo>
                  <a:cubicBezTo>
                    <a:pt x="436" y="351"/>
                    <a:pt x="436" y="351"/>
                    <a:pt x="436" y="351"/>
                  </a:cubicBezTo>
                  <a:cubicBezTo>
                    <a:pt x="432" y="351"/>
                    <a:pt x="429" y="354"/>
                    <a:pt x="429" y="358"/>
                  </a:cubicBezTo>
                  <a:cubicBezTo>
                    <a:pt x="429" y="361"/>
                    <a:pt x="432" y="365"/>
                    <a:pt x="436" y="365"/>
                  </a:cubicBezTo>
                  <a:cubicBezTo>
                    <a:pt x="466" y="365"/>
                    <a:pt x="466" y="365"/>
                    <a:pt x="466" y="365"/>
                  </a:cubicBezTo>
                  <a:cubicBezTo>
                    <a:pt x="470" y="365"/>
                    <a:pt x="473" y="361"/>
                    <a:pt x="473" y="358"/>
                  </a:cubicBezTo>
                  <a:close/>
                  <a:moveTo>
                    <a:pt x="286" y="358"/>
                  </a:moveTo>
                  <a:cubicBezTo>
                    <a:pt x="286" y="354"/>
                    <a:pt x="282" y="351"/>
                    <a:pt x="279" y="351"/>
                  </a:cubicBezTo>
                  <a:cubicBezTo>
                    <a:pt x="249" y="351"/>
                    <a:pt x="249" y="351"/>
                    <a:pt x="249" y="351"/>
                  </a:cubicBezTo>
                  <a:cubicBezTo>
                    <a:pt x="245" y="351"/>
                    <a:pt x="242" y="354"/>
                    <a:pt x="242" y="358"/>
                  </a:cubicBezTo>
                  <a:cubicBezTo>
                    <a:pt x="242" y="361"/>
                    <a:pt x="245" y="365"/>
                    <a:pt x="249" y="365"/>
                  </a:cubicBezTo>
                  <a:cubicBezTo>
                    <a:pt x="279" y="365"/>
                    <a:pt x="279" y="365"/>
                    <a:pt x="279" y="365"/>
                  </a:cubicBezTo>
                  <a:cubicBezTo>
                    <a:pt x="282" y="365"/>
                    <a:pt x="286" y="361"/>
                    <a:pt x="286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217670" y="1560281"/>
            <a:ext cx="320197" cy="275376"/>
            <a:chOff x="151990" y="1375424"/>
            <a:chExt cx="320197" cy="275376"/>
          </a:xfrm>
        </p:grpSpPr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1990" y="1375424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7" name="Freeform 98"/>
            <p:cNvSpPr>
              <a:spLocks noEditPoints="1"/>
            </p:cNvSpPr>
            <p:nvPr/>
          </p:nvSpPr>
          <p:spPr bwMode="auto">
            <a:xfrm>
              <a:off x="188017" y="1411432"/>
              <a:ext cx="227256" cy="196697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232655" y="2471605"/>
            <a:ext cx="342749" cy="329962"/>
            <a:chOff x="132557" y="2285583"/>
            <a:chExt cx="359605" cy="335305"/>
          </a:xfrm>
        </p:grpSpPr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98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238174" y="2153445"/>
            <a:ext cx="320197" cy="275376"/>
            <a:chOff x="144952" y="2751503"/>
            <a:chExt cx="320197" cy="275376"/>
          </a:xfrm>
        </p:grpSpPr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4952" y="2751503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01" name="Группа 100"/>
            <p:cNvGrpSpPr/>
            <p:nvPr/>
          </p:nvGrpSpPr>
          <p:grpSpPr>
            <a:xfrm>
              <a:off x="186863" y="2784728"/>
              <a:ext cx="233268" cy="168052"/>
              <a:chOff x="106498" y="1660238"/>
              <a:chExt cx="184763" cy="153786"/>
            </a:xfrm>
          </p:grpSpPr>
          <p:sp>
            <p:nvSpPr>
              <p:cNvPr id="102" name="Freeform 12"/>
              <p:cNvSpPr>
                <a:spLocks/>
              </p:cNvSpPr>
              <p:nvPr/>
            </p:nvSpPr>
            <p:spPr bwMode="auto">
              <a:xfrm>
                <a:off x="106498" y="1660238"/>
                <a:ext cx="124635" cy="153786"/>
              </a:xfrm>
              <a:custGeom>
                <a:avLst/>
                <a:gdLst>
                  <a:gd name="T0" fmla="*/ 8 w 150"/>
                  <a:gd name="T1" fmla="*/ 145 h 145"/>
                  <a:gd name="T2" fmla="*/ 19 w 150"/>
                  <a:gd name="T3" fmla="*/ 119 h 145"/>
                  <a:gd name="T4" fmla="*/ 57 w 150"/>
                  <a:gd name="T5" fmla="*/ 86 h 145"/>
                  <a:gd name="T6" fmla="*/ 38 w 150"/>
                  <a:gd name="T7" fmla="*/ 46 h 145"/>
                  <a:gd name="T8" fmla="*/ 77 w 150"/>
                  <a:gd name="T9" fmla="*/ 0 h 145"/>
                  <a:gd name="T10" fmla="*/ 114 w 150"/>
                  <a:gd name="T11" fmla="*/ 50 h 145"/>
                  <a:gd name="T12" fmla="*/ 96 w 150"/>
                  <a:gd name="T13" fmla="*/ 87 h 145"/>
                  <a:gd name="T14" fmla="*/ 136 w 150"/>
                  <a:gd name="T15" fmla="*/ 117 h 145"/>
                  <a:gd name="T16" fmla="*/ 150 w 150"/>
                  <a:gd name="T17" fmla="*/ 145 h 145"/>
                  <a:gd name="T18" fmla="*/ 8 w 150"/>
                  <a:gd name="T1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8" y="145"/>
                    </a:moveTo>
                    <a:cubicBezTo>
                      <a:pt x="8" y="145"/>
                      <a:pt x="0" y="125"/>
                      <a:pt x="19" y="119"/>
                    </a:cubicBezTo>
                    <a:cubicBezTo>
                      <a:pt x="38" y="113"/>
                      <a:pt x="57" y="107"/>
                      <a:pt x="57" y="86"/>
                    </a:cubicBezTo>
                    <a:cubicBezTo>
                      <a:pt x="57" y="86"/>
                      <a:pt x="38" y="78"/>
                      <a:pt x="38" y="46"/>
                    </a:cubicBezTo>
                    <a:cubicBezTo>
                      <a:pt x="38" y="17"/>
                      <a:pt x="53" y="0"/>
                      <a:pt x="77" y="0"/>
                    </a:cubicBezTo>
                    <a:cubicBezTo>
                      <a:pt x="100" y="0"/>
                      <a:pt x="114" y="19"/>
                      <a:pt x="114" y="50"/>
                    </a:cubicBezTo>
                    <a:cubicBezTo>
                      <a:pt x="114" y="50"/>
                      <a:pt x="109" y="80"/>
                      <a:pt x="96" y="87"/>
                    </a:cubicBezTo>
                    <a:cubicBezTo>
                      <a:pt x="96" y="92"/>
                      <a:pt x="93" y="111"/>
                      <a:pt x="136" y="117"/>
                    </a:cubicBezTo>
                    <a:cubicBezTo>
                      <a:pt x="149" y="119"/>
                      <a:pt x="150" y="132"/>
                      <a:pt x="150" y="145"/>
                    </a:cubicBezTo>
                    <a:lnTo>
                      <a:pt x="8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13"/>
              <p:cNvSpPr>
                <a:spLocks/>
              </p:cNvSpPr>
              <p:nvPr/>
            </p:nvSpPr>
            <p:spPr bwMode="auto">
              <a:xfrm>
                <a:off x="210764" y="1689384"/>
                <a:ext cx="80497" cy="124640"/>
              </a:xfrm>
              <a:custGeom>
                <a:avLst/>
                <a:gdLst>
                  <a:gd name="T0" fmla="*/ 29 w 96"/>
                  <a:gd name="T1" fmla="*/ 125 h 125"/>
                  <a:gd name="T2" fmla="*/ 96 w 96"/>
                  <a:gd name="T3" fmla="*/ 125 h 125"/>
                  <a:gd name="T4" fmla="*/ 85 w 96"/>
                  <a:gd name="T5" fmla="*/ 101 h 125"/>
                  <a:gd name="T6" fmla="*/ 50 w 96"/>
                  <a:gd name="T7" fmla="*/ 75 h 125"/>
                  <a:gd name="T8" fmla="*/ 66 w 96"/>
                  <a:gd name="T9" fmla="*/ 42 h 125"/>
                  <a:gd name="T10" fmla="*/ 33 w 96"/>
                  <a:gd name="T11" fmla="*/ 0 h 125"/>
                  <a:gd name="T12" fmla="*/ 0 w 96"/>
                  <a:gd name="T13" fmla="*/ 39 h 125"/>
                  <a:gd name="T14" fmla="*/ 16 w 96"/>
                  <a:gd name="T15" fmla="*/ 74 h 125"/>
                  <a:gd name="T16" fmla="*/ 9 w 96"/>
                  <a:gd name="T17" fmla="*/ 89 h 125"/>
                  <a:gd name="T18" fmla="*/ 27 w 96"/>
                  <a:gd name="T19" fmla="*/ 104 h 125"/>
                  <a:gd name="T20" fmla="*/ 29 w 96"/>
                  <a:gd name="T2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25">
                    <a:moveTo>
                      <a:pt x="29" y="125"/>
                    </a:moveTo>
                    <a:cubicBezTo>
                      <a:pt x="96" y="125"/>
                      <a:pt x="96" y="125"/>
                      <a:pt x="96" y="125"/>
                    </a:cubicBezTo>
                    <a:cubicBezTo>
                      <a:pt x="96" y="113"/>
                      <a:pt x="96" y="102"/>
                      <a:pt x="85" y="101"/>
                    </a:cubicBezTo>
                    <a:cubicBezTo>
                      <a:pt x="48" y="95"/>
                      <a:pt x="51" y="79"/>
                      <a:pt x="50" y="75"/>
                    </a:cubicBezTo>
                    <a:cubicBezTo>
                      <a:pt x="61" y="68"/>
                      <a:pt x="66" y="42"/>
                      <a:pt x="66" y="42"/>
                    </a:cubicBezTo>
                    <a:cubicBezTo>
                      <a:pt x="66" y="16"/>
                      <a:pt x="54" y="0"/>
                      <a:pt x="33" y="0"/>
                    </a:cubicBezTo>
                    <a:cubicBezTo>
                      <a:pt x="13" y="0"/>
                      <a:pt x="0" y="14"/>
                      <a:pt x="0" y="39"/>
                    </a:cubicBezTo>
                    <a:cubicBezTo>
                      <a:pt x="0" y="66"/>
                      <a:pt x="16" y="74"/>
                      <a:pt x="16" y="74"/>
                    </a:cubicBezTo>
                    <a:cubicBezTo>
                      <a:pt x="16" y="82"/>
                      <a:pt x="13" y="87"/>
                      <a:pt x="9" y="89"/>
                    </a:cubicBezTo>
                    <a:cubicBezTo>
                      <a:pt x="9" y="89"/>
                      <a:pt x="23" y="92"/>
                      <a:pt x="27" y="104"/>
                    </a:cubicBezTo>
                    <a:cubicBezTo>
                      <a:pt x="30" y="113"/>
                      <a:pt x="29" y="125"/>
                      <a:pt x="29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4" name="Группа 103"/>
          <p:cNvGrpSpPr/>
          <p:nvPr/>
        </p:nvGrpSpPr>
        <p:grpSpPr>
          <a:xfrm>
            <a:off x="233899" y="1835867"/>
            <a:ext cx="320197" cy="275376"/>
            <a:chOff x="139227" y="1865668"/>
            <a:chExt cx="320197" cy="275376"/>
          </a:xfrm>
        </p:grpSpPr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9227" y="1865668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06" name="Freeform 123"/>
            <p:cNvSpPr>
              <a:spLocks noEditPoints="1"/>
            </p:cNvSpPr>
            <p:nvPr/>
          </p:nvSpPr>
          <p:spPr bwMode="auto">
            <a:xfrm>
              <a:off x="171777" y="1907951"/>
              <a:ext cx="224157" cy="18229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1528128" y="738815"/>
            <a:ext cx="40458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Центробежные компрессоры</a:t>
            </a:r>
          </a:p>
          <a:p>
            <a:pPr algn="ctr">
              <a:lnSpc>
                <a:spcPct val="100000"/>
              </a:lnSpc>
            </a:pPr>
            <a:r>
              <a:rPr lang="en-US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HITACHI </a:t>
            </a: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(Япония)</a:t>
            </a:r>
          </a:p>
        </p:txBody>
      </p:sp>
      <p:sp>
        <p:nvSpPr>
          <p:cNvPr id="121" name="Line 9"/>
          <p:cNvSpPr>
            <a:spLocks noChangeShapeType="1"/>
          </p:cNvSpPr>
          <p:nvPr/>
        </p:nvSpPr>
        <p:spPr bwMode="auto">
          <a:xfrm flipH="1">
            <a:off x="5993100" y="987789"/>
            <a:ext cx="19474" cy="5519126"/>
          </a:xfrm>
          <a:prstGeom prst="line">
            <a:avLst/>
          </a:prstGeom>
          <a:noFill/>
          <a:ln w="3175" cmpd="thickThin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6" name="Группа 125"/>
          <p:cNvGrpSpPr/>
          <p:nvPr/>
        </p:nvGrpSpPr>
        <p:grpSpPr>
          <a:xfrm>
            <a:off x="6588104" y="1775312"/>
            <a:ext cx="302523" cy="325568"/>
            <a:chOff x="151990" y="1375424"/>
            <a:chExt cx="320197" cy="275376"/>
          </a:xfrm>
        </p:grpSpPr>
        <p:sp>
          <p:nvSpPr>
            <p:cNvPr id="127" name="Овал 126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51990" y="1375424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28" name="Freeform 98"/>
            <p:cNvSpPr>
              <a:spLocks noEditPoints="1"/>
            </p:cNvSpPr>
            <p:nvPr/>
          </p:nvSpPr>
          <p:spPr bwMode="auto">
            <a:xfrm>
              <a:off x="188017" y="1411432"/>
              <a:ext cx="227256" cy="196697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6587010" y="1395000"/>
            <a:ext cx="302523" cy="275376"/>
            <a:chOff x="139227" y="1865668"/>
            <a:chExt cx="320197" cy="275376"/>
          </a:xfrm>
        </p:grpSpPr>
        <p:sp>
          <p:nvSpPr>
            <p:cNvPr id="130" name="Овал 129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9227" y="1865668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31" name="Freeform 123"/>
            <p:cNvSpPr>
              <a:spLocks noEditPoints="1"/>
            </p:cNvSpPr>
            <p:nvPr/>
          </p:nvSpPr>
          <p:spPr bwMode="auto">
            <a:xfrm>
              <a:off x="171777" y="1907951"/>
              <a:ext cx="224157" cy="18229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6594594" y="2778555"/>
            <a:ext cx="302523" cy="275376"/>
            <a:chOff x="144952" y="2751503"/>
            <a:chExt cx="320197" cy="275376"/>
          </a:xfrm>
        </p:grpSpPr>
        <p:sp>
          <p:nvSpPr>
            <p:cNvPr id="133" name="Овал 132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4952" y="2751503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34" name="Группа 133"/>
            <p:cNvGrpSpPr/>
            <p:nvPr/>
          </p:nvGrpSpPr>
          <p:grpSpPr>
            <a:xfrm>
              <a:off x="186863" y="2784728"/>
              <a:ext cx="233268" cy="168052"/>
              <a:chOff x="106498" y="1660238"/>
              <a:chExt cx="184763" cy="153786"/>
            </a:xfrm>
          </p:grpSpPr>
          <p:sp>
            <p:nvSpPr>
              <p:cNvPr id="135" name="Freeform 12"/>
              <p:cNvSpPr>
                <a:spLocks/>
              </p:cNvSpPr>
              <p:nvPr/>
            </p:nvSpPr>
            <p:spPr bwMode="auto">
              <a:xfrm>
                <a:off x="106498" y="1660238"/>
                <a:ext cx="124635" cy="153786"/>
              </a:xfrm>
              <a:custGeom>
                <a:avLst/>
                <a:gdLst>
                  <a:gd name="T0" fmla="*/ 8 w 150"/>
                  <a:gd name="T1" fmla="*/ 145 h 145"/>
                  <a:gd name="T2" fmla="*/ 19 w 150"/>
                  <a:gd name="T3" fmla="*/ 119 h 145"/>
                  <a:gd name="T4" fmla="*/ 57 w 150"/>
                  <a:gd name="T5" fmla="*/ 86 h 145"/>
                  <a:gd name="T6" fmla="*/ 38 w 150"/>
                  <a:gd name="T7" fmla="*/ 46 h 145"/>
                  <a:gd name="T8" fmla="*/ 77 w 150"/>
                  <a:gd name="T9" fmla="*/ 0 h 145"/>
                  <a:gd name="T10" fmla="*/ 114 w 150"/>
                  <a:gd name="T11" fmla="*/ 50 h 145"/>
                  <a:gd name="T12" fmla="*/ 96 w 150"/>
                  <a:gd name="T13" fmla="*/ 87 h 145"/>
                  <a:gd name="T14" fmla="*/ 136 w 150"/>
                  <a:gd name="T15" fmla="*/ 117 h 145"/>
                  <a:gd name="T16" fmla="*/ 150 w 150"/>
                  <a:gd name="T17" fmla="*/ 145 h 145"/>
                  <a:gd name="T18" fmla="*/ 8 w 150"/>
                  <a:gd name="T1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8" y="145"/>
                    </a:moveTo>
                    <a:cubicBezTo>
                      <a:pt x="8" y="145"/>
                      <a:pt x="0" y="125"/>
                      <a:pt x="19" y="119"/>
                    </a:cubicBezTo>
                    <a:cubicBezTo>
                      <a:pt x="38" y="113"/>
                      <a:pt x="57" y="107"/>
                      <a:pt x="57" y="86"/>
                    </a:cubicBezTo>
                    <a:cubicBezTo>
                      <a:pt x="57" y="86"/>
                      <a:pt x="38" y="78"/>
                      <a:pt x="38" y="46"/>
                    </a:cubicBezTo>
                    <a:cubicBezTo>
                      <a:pt x="38" y="17"/>
                      <a:pt x="53" y="0"/>
                      <a:pt x="77" y="0"/>
                    </a:cubicBezTo>
                    <a:cubicBezTo>
                      <a:pt x="100" y="0"/>
                      <a:pt x="114" y="19"/>
                      <a:pt x="114" y="50"/>
                    </a:cubicBezTo>
                    <a:cubicBezTo>
                      <a:pt x="114" y="50"/>
                      <a:pt x="109" y="80"/>
                      <a:pt x="96" y="87"/>
                    </a:cubicBezTo>
                    <a:cubicBezTo>
                      <a:pt x="96" y="92"/>
                      <a:pt x="93" y="111"/>
                      <a:pt x="136" y="117"/>
                    </a:cubicBezTo>
                    <a:cubicBezTo>
                      <a:pt x="149" y="119"/>
                      <a:pt x="150" y="132"/>
                      <a:pt x="150" y="145"/>
                    </a:cubicBezTo>
                    <a:lnTo>
                      <a:pt x="8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3"/>
              <p:cNvSpPr>
                <a:spLocks/>
              </p:cNvSpPr>
              <p:nvPr/>
            </p:nvSpPr>
            <p:spPr bwMode="auto">
              <a:xfrm>
                <a:off x="210764" y="1689384"/>
                <a:ext cx="80497" cy="124640"/>
              </a:xfrm>
              <a:custGeom>
                <a:avLst/>
                <a:gdLst>
                  <a:gd name="T0" fmla="*/ 29 w 96"/>
                  <a:gd name="T1" fmla="*/ 125 h 125"/>
                  <a:gd name="T2" fmla="*/ 96 w 96"/>
                  <a:gd name="T3" fmla="*/ 125 h 125"/>
                  <a:gd name="T4" fmla="*/ 85 w 96"/>
                  <a:gd name="T5" fmla="*/ 101 h 125"/>
                  <a:gd name="T6" fmla="*/ 50 w 96"/>
                  <a:gd name="T7" fmla="*/ 75 h 125"/>
                  <a:gd name="T8" fmla="*/ 66 w 96"/>
                  <a:gd name="T9" fmla="*/ 42 h 125"/>
                  <a:gd name="T10" fmla="*/ 33 w 96"/>
                  <a:gd name="T11" fmla="*/ 0 h 125"/>
                  <a:gd name="T12" fmla="*/ 0 w 96"/>
                  <a:gd name="T13" fmla="*/ 39 h 125"/>
                  <a:gd name="T14" fmla="*/ 16 w 96"/>
                  <a:gd name="T15" fmla="*/ 74 h 125"/>
                  <a:gd name="T16" fmla="*/ 9 w 96"/>
                  <a:gd name="T17" fmla="*/ 89 h 125"/>
                  <a:gd name="T18" fmla="*/ 27 w 96"/>
                  <a:gd name="T19" fmla="*/ 104 h 125"/>
                  <a:gd name="T20" fmla="*/ 29 w 96"/>
                  <a:gd name="T2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25">
                    <a:moveTo>
                      <a:pt x="29" y="125"/>
                    </a:moveTo>
                    <a:cubicBezTo>
                      <a:pt x="96" y="125"/>
                      <a:pt x="96" y="125"/>
                      <a:pt x="96" y="125"/>
                    </a:cubicBezTo>
                    <a:cubicBezTo>
                      <a:pt x="96" y="113"/>
                      <a:pt x="96" y="102"/>
                      <a:pt x="85" y="101"/>
                    </a:cubicBezTo>
                    <a:cubicBezTo>
                      <a:pt x="48" y="95"/>
                      <a:pt x="51" y="79"/>
                      <a:pt x="50" y="75"/>
                    </a:cubicBezTo>
                    <a:cubicBezTo>
                      <a:pt x="61" y="68"/>
                      <a:pt x="66" y="42"/>
                      <a:pt x="66" y="42"/>
                    </a:cubicBezTo>
                    <a:cubicBezTo>
                      <a:pt x="66" y="16"/>
                      <a:pt x="54" y="0"/>
                      <a:pt x="33" y="0"/>
                    </a:cubicBezTo>
                    <a:cubicBezTo>
                      <a:pt x="13" y="0"/>
                      <a:pt x="0" y="14"/>
                      <a:pt x="0" y="39"/>
                    </a:cubicBezTo>
                    <a:cubicBezTo>
                      <a:pt x="0" y="66"/>
                      <a:pt x="16" y="74"/>
                      <a:pt x="16" y="74"/>
                    </a:cubicBezTo>
                    <a:cubicBezTo>
                      <a:pt x="16" y="82"/>
                      <a:pt x="13" y="87"/>
                      <a:pt x="9" y="89"/>
                    </a:cubicBezTo>
                    <a:cubicBezTo>
                      <a:pt x="9" y="89"/>
                      <a:pt x="23" y="92"/>
                      <a:pt x="27" y="104"/>
                    </a:cubicBezTo>
                    <a:cubicBezTo>
                      <a:pt x="30" y="113"/>
                      <a:pt x="29" y="125"/>
                      <a:pt x="29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7" name="Группа 136"/>
          <p:cNvGrpSpPr/>
          <p:nvPr/>
        </p:nvGrpSpPr>
        <p:grpSpPr>
          <a:xfrm>
            <a:off x="6606504" y="3216988"/>
            <a:ext cx="304119" cy="295434"/>
            <a:chOff x="132557" y="2285583"/>
            <a:chExt cx="359605" cy="335305"/>
          </a:xfrm>
        </p:grpSpPr>
        <p:sp>
          <p:nvSpPr>
            <p:cNvPr id="138" name="Овал 137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39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6586294" y="2405533"/>
            <a:ext cx="302523" cy="275376"/>
            <a:chOff x="143281" y="1375424"/>
            <a:chExt cx="320197" cy="275376"/>
          </a:xfrm>
        </p:grpSpPr>
        <p:sp>
          <p:nvSpPr>
            <p:cNvPr id="141" name="Овал 140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3281" y="1375424"/>
              <a:ext cx="320197" cy="2753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42" name="Freeform 98"/>
            <p:cNvSpPr>
              <a:spLocks noEditPoints="1"/>
            </p:cNvSpPr>
            <p:nvPr/>
          </p:nvSpPr>
          <p:spPr bwMode="auto">
            <a:xfrm>
              <a:off x="188017" y="1411432"/>
              <a:ext cx="227256" cy="196697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8" name="Рисунок 147"/>
          <p:cNvPicPr>
            <a:picLocks noChangeAspect="1"/>
          </p:cNvPicPr>
          <p:nvPr/>
        </p:nvPicPr>
        <p:blipFill rotWithShape="1">
          <a:blip r:embed="rId3"/>
          <a:srcRect l="17891" t="8296" r="5023" b="23521"/>
          <a:stretch/>
        </p:blipFill>
        <p:spPr>
          <a:xfrm>
            <a:off x="6963278" y="4250829"/>
            <a:ext cx="3866184" cy="232150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80A0CD63-1EF0-49FE-B83E-8B0213AA8B19}"/>
              </a:ext>
            </a:extLst>
          </p:cNvPr>
          <p:cNvSpPr/>
          <p:nvPr/>
        </p:nvSpPr>
        <p:spPr>
          <a:xfrm>
            <a:off x="7184914" y="738815"/>
            <a:ext cx="37896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Проект системы охлаждения 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ea typeface="Tahoma" pitchFamily="34" charset="0"/>
                <a:cs typeface="Arial" panose="020B0604020202020204" pitchFamily="34" charset="0"/>
              </a:rPr>
              <a:t> насосного оборудования ПППН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0122" y="3613167"/>
            <a:ext cx="3255730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ТЕКУЩИЙ СТАТУС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lvl="0"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СМР</a:t>
            </a: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завершены. Компрессора введены в эксплуатацию.</a:t>
            </a:r>
          </a:p>
        </p:txBody>
      </p:sp>
      <p:grpSp>
        <p:nvGrpSpPr>
          <p:cNvPr id="92" name="Группа 91"/>
          <p:cNvGrpSpPr/>
          <p:nvPr/>
        </p:nvGrpSpPr>
        <p:grpSpPr>
          <a:xfrm>
            <a:off x="264268" y="2862519"/>
            <a:ext cx="321886" cy="295434"/>
            <a:chOff x="132557" y="2285583"/>
            <a:chExt cx="359605" cy="335305"/>
          </a:xfrm>
        </p:grpSpPr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94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6905418" y="1341459"/>
            <a:ext cx="4069115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ПРЕДПОСЫЛКИ РЕАЛИЗАЦИИ ПРОЕКТА:</a:t>
            </a:r>
          </a:p>
          <a:p>
            <a:pPr algn="just"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Неэффективное охлаждение насосного оборудования, высокая коррозионная активность в системе охлаждения.</a:t>
            </a:r>
            <a:endParaRPr lang="ru-RU" sz="8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ПРОЕКТА: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100"/>
              </a:spcBef>
              <a:spcAft>
                <a:spcPct val="0"/>
              </a:spcAft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Повышение надежности насосного оборудования ПППН, снижение коррозионных рисков после ввода в эксплуатацию новых технологических установок ТОО «ПНХЗ»</a:t>
            </a:r>
            <a:endParaRPr lang="ru-RU" sz="8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СРОКИ РЕАЛИЗАЦИИ ОСНОВНЫХ ЭТАПОВ: 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2024÷2025 год.</a:t>
            </a:r>
            <a:endParaRPr lang="ru-RU" sz="8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ПОДРЯДЧИК  </a:t>
            </a:r>
            <a:endParaRPr lang="en-US" sz="1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</a:pP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AVC Production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ПРЕИМУЩЕСТВА ПРИ РЕАЛИЗАЦИИ ПРОЕКТА:</a:t>
            </a:r>
          </a:p>
          <a:p>
            <a:pPr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• возможность реализации программ   MEROX, ГОДТ;</a:t>
            </a:r>
          </a:p>
          <a:p>
            <a:pPr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• снижение нагрузки на I систему БОВ.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686439" y="2735533"/>
            <a:ext cx="4868036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ПРЕИМУЩЕСТВА ПРИ РЕАЛИЗАЦИИ ПРОЕКТА:</a:t>
            </a:r>
          </a:p>
          <a:p>
            <a:pPr lvl="0"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•лучшая энергоэффективность (КПД-87% вместо 75%);</a:t>
            </a:r>
          </a:p>
          <a:p>
            <a:pPr lvl="0"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• увеличенный межремонтный интервал (24 000час вместо 8 600час);</a:t>
            </a:r>
          </a:p>
          <a:p>
            <a:pPr lvl="0"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• снижение потребления электроэнергии (2,3 МВт вместо 3,2 МВт);</a:t>
            </a:r>
          </a:p>
          <a:p>
            <a:pPr lvl="0"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• автоматическое (интеллектуальное) управление.</a:t>
            </a:r>
          </a:p>
        </p:txBody>
      </p:sp>
      <p:grpSp>
        <p:nvGrpSpPr>
          <p:cNvPr id="72" name="Группа 71"/>
          <p:cNvGrpSpPr/>
          <p:nvPr/>
        </p:nvGrpSpPr>
        <p:grpSpPr>
          <a:xfrm>
            <a:off x="247606" y="3659929"/>
            <a:ext cx="321886" cy="295434"/>
            <a:chOff x="132557" y="2285583"/>
            <a:chExt cx="359605" cy="335305"/>
          </a:xfrm>
        </p:grpSpPr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0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6932993" y="3671952"/>
            <a:ext cx="3624349" cy="566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defRPr/>
            </a:pPr>
            <a:r>
              <a:rPr lang="ru-RU" sz="1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ТЕКУЩИЙ СТАТУС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lvl="0">
              <a:spcBef>
                <a:spcPts val="100"/>
              </a:spcBef>
              <a:defRPr/>
            </a:pP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СМР</a:t>
            </a:r>
            <a:r>
              <a:rPr lang="en-US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завершены. Система охлаждения введена в  эксплуатацию.</a:t>
            </a:r>
          </a:p>
        </p:txBody>
      </p:sp>
      <p:grpSp>
        <p:nvGrpSpPr>
          <p:cNvPr id="89" name="Группа 88"/>
          <p:cNvGrpSpPr/>
          <p:nvPr/>
        </p:nvGrpSpPr>
        <p:grpSpPr>
          <a:xfrm>
            <a:off x="6621918" y="3678706"/>
            <a:ext cx="321886" cy="295434"/>
            <a:chOff x="132557" y="2285583"/>
            <a:chExt cx="359605" cy="335305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65254C21-239F-EE3D-D336-8D2B4C90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2557" y="2285583"/>
              <a:ext cx="359605" cy="3353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95" name="Freeform 123"/>
            <p:cNvSpPr>
              <a:spLocks noEditPoints="1"/>
            </p:cNvSpPr>
            <p:nvPr/>
          </p:nvSpPr>
          <p:spPr bwMode="auto">
            <a:xfrm>
              <a:off x="180448" y="2330581"/>
              <a:ext cx="251745" cy="223589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0A27EDF-55B8-4772-9232-148D3802A9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98" y="4275393"/>
            <a:ext cx="3717277" cy="229694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60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57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842328" y="141108"/>
            <a:ext cx="4257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ОХРАНА ТРУДА</a:t>
            </a:r>
          </a:p>
        </p:txBody>
      </p:sp>
      <p:sp>
        <p:nvSpPr>
          <p:cNvPr id="15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774" y="1186391"/>
            <a:ext cx="6221338" cy="83099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 ТОО «ПНХЗ» на постоянной основе для повышения уровня культуры безопасности проводятся конкурсы в соответствии с Положением «О конкурсе по интегрированной системе безопасности и охраны труда «АМАН». 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38175" y="745802"/>
            <a:ext cx="11660659" cy="30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ПОВЫШЕНИЕ УРОВНЯ КУЛЬТУРЫ БЕЗОПАСНОСТИ И ОХРАНЫ ТРУДА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22730" r="18488" b="10913"/>
          <a:stretch/>
        </p:blipFill>
        <p:spPr>
          <a:xfrm>
            <a:off x="10415594" y="4639185"/>
            <a:ext cx="1583240" cy="198677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1774" y="2392179"/>
            <a:ext cx="622133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kk-KZ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Задачей проведения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конкурса заключается в повышении заинтересованности персонала в соблюдении требований безопасности и охраны труда, изложенных в инструкциях, регламентах по рабочим местам и в организации и совершенствовании процессов по охране труда.</a:t>
            </a:r>
          </a:p>
          <a:p>
            <a:pPr indent="-285750">
              <a:buFont typeface="Arial" panose="020B0604020202020204" pitchFamily="34" charset="0"/>
              <a:buChar char="•"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Стимулирование профессионального роста каждого из сотрудников;</a:t>
            </a:r>
          </a:p>
          <a:p>
            <a:pPr indent="-285750">
              <a:buFont typeface="Arial" panose="020B0604020202020204" pitchFamily="34" charset="0"/>
              <a:buChar char="•"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Повышение качества, дисциплины, культуры процессов труда;</a:t>
            </a:r>
          </a:p>
          <a:p>
            <a:pPr indent="-285750">
              <a:buFont typeface="Arial" panose="020B0604020202020204" pitchFamily="34" charset="0"/>
              <a:buChar char="•"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Формирование здоровой конкуренции;</a:t>
            </a:r>
          </a:p>
          <a:p>
            <a:pPr indent="-285750">
              <a:buFont typeface="Arial" panose="020B0604020202020204" pitchFamily="34" charset="0"/>
              <a:buChar char="•"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Рост ответственности работников за индивидуальные и коллективные результаты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2" t="16253" r="9746" b="24006"/>
          <a:stretch/>
        </p:blipFill>
        <p:spPr>
          <a:xfrm>
            <a:off x="8502177" y="4639184"/>
            <a:ext cx="1583240" cy="1986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75946293-C1E9-465E-A596-133793CA70A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t="27912" r="6746" b="21561"/>
          <a:stretch/>
        </p:blipFill>
        <p:spPr bwMode="auto">
          <a:xfrm>
            <a:off x="6590858" y="4631956"/>
            <a:ext cx="1581143" cy="199400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" b="4281"/>
          <a:stretch/>
        </p:blipFill>
        <p:spPr>
          <a:xfrm>
            <a:off x="6590857" y="1099755"/>
            <a:ext cx="5407977" cy="332398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1774" y="4554266"/>
            <a:ext cx="6221338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Лучшее производство - Производство компаундирования и отгрузки нефтепродуктов;</a:t>
            </a:r>
          </a:p>
          <a:p>
            <a:pPr marL="285750" indent="-285750">
              <a:buFont typeface="Arial" panose="020B0604020202020204" pitchFamily="34" charset="0"/>
              <a:buChar char="•"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Лучший цех - Цех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Паровоздухоснабжения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Лучший начальник участка - Ерлан Базылович Дюсенбаев начальник участка ВКС цеха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Паровоздухоснабжения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Лучший начальник установки -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Бахтыбай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Бергазинович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Сулейменов начальник участка затаривания и отгрузки нефти ППТНО;</a:t>
            </a:r>
          </a:p>
          <a:p>
            <a:pPr marL="285750" indent="-285750">
              <a:buFont typeface="Arial" panose="020B0604020202020204" pitchFamily="34" charset="0"/>
              <a:buChar char="•"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Лучший инженер по безопасности и охране труда - Занида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Бопиқызы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Құдайгельдинова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Лучший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парамедик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- Сергей Сергеевич Аверьянов;</a:t>
            </a:r>
          </a:p>
          <a:p>
            <a:pPr marL="285750" indent="-285750">
              <a:buFont typeface="Arial" panose="020B0604020202020204" pitchFamily="34" charset="0"/>
              <a:buChar char="•"/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Лучший наблюдатель «карт </a:t>
            </a:r>
            <a:r>
              <a:rPr lang="kk-KZ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қ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орғау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» -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Арыстан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Мұратұлы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Тулеуов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31543" y="4154824"/>
            <a:ext cx="43011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400" b="1" u="sng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конкурса, проведённого в декабре 2025 года</a:t>
            </a:r>
          </a:p>
        </p:txBody>
      </p:sp>
    </p:spTree>
    <p:extLst>
      <p:ext uri="{BB962C8B-B14F-4D97-AF65-F5344CB8AC3E}">
        <p14:creationId xmlns:p14="http://schemas.microsoft.com/office/powerpoint/2010/main" val="42921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2" grpId="0" animBg="1"/>
      <p:bldP spid="4" grpId="0" animBg="1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42328" y="141108"/>
            <a:ext cx="4257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ОХРАНА ТРУДА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2" name="Номер слайда 12"/>
          <p:cNvSpPr txBox="1">
            <a:spLocks/>
          </p:cNvSpPr>
          <p:nvPr/>
        </p:nvSpPr>
        <p:spPr>
          <a:xfrm>
            <a:off x="11919272" y="660853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4949" y="712557"/>
            <a:ext cx="11682737" cy="364168"/>
          </a:xfrm>
          <a:prstGeom prst="rect">
            <a:avLst/>
          </a:prstGeom>
        </p:spPr>
        <p:txBody>
          <a:bodyPr wrap="square" lIns="147287" tIns="73643" rIns="147287" bIns="73643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ТРЕНИРОВКИ</a:t>
            </a:r>
            <a:r>
              <a:rPr lang="ru-RU" sz="1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И ОБУЧЕНИЕ РАБОТНИКОВ ТОО «ПАВЛОДАРСКИЙ НЕФТЕХИМИЧЕСКИЙ ЗАВОД»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44313" y="1076725"/>
            <a:ext cx="5542969" cy="2303160"/>
          </a:xfrm>
          <a:prstGeom prst="rect">
            <a:avLst/>
          </a:prstGeom>
          <a:noFill/>
        </p:spPr>
        <p:txBody>
          <a:bodyPr wrap="square" lIns="147287" tIns="73643" rIns="147287" bIns="73643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ежегодных графиков проводятся: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Учебно-тренировочные занятия под руководством главных специалистов;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Противоаварийные тренировки внутри подразделений с охватом установок завода и штатного расписания сменного персонала;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Тренировки по эвакуации персонала из административно-бытовых зданий;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Пожарно-тактические учения с привлечением сил и средств службы пожаротушения Управления чрезвычайных ситуаций г. Павлодар.</a:t>
            </a:r>
            <a:endParaRPr lang="kk-K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ED8FFF-CC8B-42FA-A6F4-66A77E079C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34" y="4659505"/>
            <a:ext cx="2236356" cy="194781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5BEC7D-E5A2-4525-9CEB-684E33CD0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r="9502"/>
          <a:stretch/>
        </p:blipFill>
        <p:spPr>
          <a:xfrm rot="5400000">
            <a:off x="9016324" y="4517983"/>
            <a:ext cx="1949028" cy="224363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377605-63D6-4604-842A-7EFB7227D3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28" y="4665285"/>
            <a:ext cx="2913055" cy="194203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64950" y="3648789"/>
            <a:ext cx="11682736" cy="954107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обучение </a:t>
            </a:r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592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 </a:t>
            </a:r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безопасному выполнению работ повышенной опасности, которая включает в себя: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высоте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ограниченно-замкнутом пространстве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91" b="11461"/>
          <a:stretch/>
        </p:blipFill>
        <p:spPr>
          <a:xfrm>
            <a:off x="6169327" y="1078143"/>
            <a:ext cx="2708476" cy="251943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r="23872" b="12349"/>
          <a:stretch/>
        </p:blipFill>
        <p:spPr>
          <a:xfrm>
            <a:off x="9239211" y="1076725"/>
            <a:ext cx="2708476" cy="252085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4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216264"/>
              </p:ext>
            </p:extLst>
          </p:nvPr>
        </p:nvGraphicFramePr>
        <p:xfrm>
          <a:off x="317489" y="2616412"/>
          <a:ext cx="11533129" cy="10780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42172">
                  <a:extLst>
                    <a:ext uri="{9D8B030D-6E8A-4147-A177-3AD203B41FA5}">
                      <a16:colId xmlns:a16="http://schemas.microsoft.com/office/drawing/2014/main" val="1831187304"/>
                    </a:ext>
                  </a:extLst>
                </a:gridCol>
                <a:gridCol w="5890957">
                  <a:extLst>
                    <a:ext uri="{9D8B030D-6E8A-4147-A177-3AD203B41FA5}">
                      <a16:colId xmlns:a16="http://schemas.microsoft.com/office/drawing/2014/main" val="307934405"/>
                    </a:ext>
                  </a:extLst>
                </a:gridCol>
              </a:tblGrid>
              <a:tr h="4684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ШТРАФОВ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26655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43 528 600 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31339"/>
                  </a:ext>
                </a:extLst>
              </a:tr>
              <a:tr h="301199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30 905 400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823764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842328" y="141108"/>
            <a:ext cx="4257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ОХРАНА ТРУДА</a:t>
            </a:r>
          </a:p>
        </p:txBody>
      </p:sp>
      <p:sp>
        <p:nvSpPr>
          <p:cNvPr id="15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7489" y="2004576"/>
            <a:ext cx="11533130" cy="5210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200" b="1" i="0" u="none" strike="noStrike" kern="1200" baseline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штрафов за нарушение требований безопасности и охраны труда, пожарной, газовой, промышленной безопасности подрядными и сервисными организациями за 2025 год: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17489" y="757167"/>
            <a:ext cx="115331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ПОДРЯДНЫХ ОРГАНИЗАЦИЙ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7489" y="4244177"/>
            <a:ext cx="115331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Включено проведение совещаний с водительским составом ТОО «ПНХЗ» и подрядных организации по транспортной безопасности на постоянной основе. </a:t>
            </a:r>
          </a:p>
          <a:p>
            <a:pPr indent="4500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 парк транспортных средств подрядных и сервисных организации оказывающих транспортные услуги в ТОО «ПНХЗ».</a:t>
            </a:r>
          </a:p>
          <a:p>
            <a:pPr indent="4500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со стандартами 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OPITO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ROSPA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IOGP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согласно с Дорожной картой проведено обучение по курсу «Защитное вождение» водителям ТОО «ПНХЗ» в количестве 5 человек, подрядных и сервисных организации в количестве 186 человек.</a:t>
            </a:r>
          </a:p>
          <a:p>
            <a:pPr indent="4500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Bold"/>
              </a:rPr>
              <a:t>Установлены защитные барьеры на местах подкачки баллонов грузовых машин во избежание травматизма работников. </a:t>
            </a:r>
          </a:p>
          <a:p>
            <a:pPr indent="4500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Bold"/>
              </a:rPr>
              <a:t>Издан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приказ о безопасной эксплуатации автотранспортных средств и спецтехники на допустимые сроки эксплуатации.  </a:t>
            </a:r>
          </a:p>
          <a:p>
            <a:pPr indent="4500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искусственные дорожные неровности на опасных участках автодорог завода в количестве 8 штук;</a:t>
            </a:r>
          </a:p>
          <a:p>
            <a:pPr indent="4500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Установлена высотная планка на автодороге перед эстакадой, в дальнейшем будет установлено 6 дополнительных высотных планок на территории завода.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7489" y="3785210"/>
            <a:ext cx="11533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 реализованы следующие мероприятия по транспортной безопасности: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F55BC-62F8-403A-AA68-ED20A90A1F32}"/>
              </a:ext>
            </a:extLst>
          </p:cNvPr>
          <p:cNvSpPr txBox="1"/>
          <p:nvPr/>
        </p:nvSpPr>
        <p:spPr>
          <a:xfrm>
            <a:off x="317489" y="1139287"/>
            <a:ext cx="10489915" cy="819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1000"/>
              </a:spcAft>
            </a:pPr>
            <a:r>
              <a:rPr lang="ru-RU" sz="1400" kern="1200" spc="-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за работой подрядных организаций проводится в соответствии с требованиями законодательных, правовых нормативных документов. При выявлении грубых фактов нарушений требований безопасности и охраны труда на территории ТОО «ПНХЗ производится оформление Актов несоответствий и выставление штрафа подрядной организации.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377215" y="170133"/>
            <a:ext cx="3707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КАДРОВАЯ ПОЛИТИКА</a:t>
            </a:r>
          </a:p>
        </p:txBody>
      </p:sp>
      <p:graphicFrame>
        <p:nvGraphicFramePr>
          <p:cNvPr id="18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244179"/>
              </p:ext>
            </p:extLst>
          </p:nvPr>
        </p:nvGraphicFramePr>
        <p:xfrm>
          <a:off x="8257262" y="3937464"/>
          <a:ext cx="3707585" cy="2377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9033081" y="3538007"/>
            <a:ext cx="28083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Коэффициент текучести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69839" y="3417190"/>
            <a:ext cx="28166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Причины текучести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0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632482"/>
              </p:ext>
            </p:extLst>
          </p:nvPr>
        </p:nvGraphicFramePr>
        <p:xfrm>
          <a:off x="4305465" y="3750120"/>
          <a:ext cx="3581070" cy="29041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9000">
                  <a:extLst>
                    <a:ext uri="{9D8B030D-6E8A-4147-A177-3AD203B41FA5}">
                      <a16:colId xmlns:a16="http://schemas.microsoft.com/office/drawing/2014/main" val="573753134"/>
                    </a:ext>
                  </a:extLst>
                </a:gridCol>
                <a:gridCol w="909769">
                  <a:extLst>
                    <a:ext uri="{9D8B030D-6E8A-4147-A177-3AD203B41FA5}">
                      <a16:colId xmlns:a16="http://schemas.microsoft.com/office/drawing/2014/main" val="1935545649"/>
                    </a:ext>
                  </a:extLst>
                </a:gridCol>
                <a:gridCol w="982301">
                  <a:extLst>
                    <a:ext uri="{9D8B030D-6E8A-4147-A177-3AD203B41FA5}">
                      <a16:colId xmlns:a16="http://schemas.microsoft.com/office/drawing/2014/main" val="4079598055"/>
                    </a:ext>
                  </a:extLst>
                </a:gridCol>
              </a:tblGrid>
              <a:tr h="59312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37756"/>
                  </a:ext>
                </a:extLst>
              </a:tr>
              <a:tr h="400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Среднесписочная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численность</a:t>
                      </a: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1" kern="1200" spc="-5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2449</a:t>
                      </a:r>
                      <a:endParaRPr sz="1200" b="1" kern="1200" spc="-5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1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2512</a:t>
                      </a:r>
                      <a:endParaRPr sz="1200" b="1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13874"/>
                  </a:ext>
                </a:extLst>
              </a:tr>
              <a:tr h="2065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 том числе:</a:t>
                      </a:r>
                      <a:endParaRPr lang="ru-RU" sz="12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1" kern="1200" spc="-5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123</a:t>
                      </a:r>
                      <a:endParaRPr sz="1200" b="1" kern="1200" spc="-5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1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128</a:t>
                      </a:r>
                      <a:endParaRPr sz="1200" b="1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694791"/>
                  </a:ext>
                </a:extLst>
              </a:tr>
              <a:tr h="3875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Переезд по РК</a:t>
                      </a:r>
                      <a:endParaRPr lang="ru-RU" sz="1200" b="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  <a:endParaRPr lang="ru-RU" sz="1200" b="0" i="1" kern="1200" spc="-5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814374"/>
                  </a:ext>
                </a:extLst>
              </a:tr>
              <a:tr h="209622">
                <a:tc>
                  <a:txBody>
                    <a:bodyPr/>
                    <a:lstStyle/>
                    <a:p>
                      <a:pPr marL="12689" algn="l">
                        <a:spcBef>
                          <a:spcPts val="100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Переезд в</a:t>
                      </a:r>
                      <a:r>
                        <a:rPr lang="ru-RU" sz="1200" b="0" kern="1200" spc="-5" baseline="0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РФ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sz="1200" b="0" kern="1200" spc="-5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320590"/>
                  </a:ext>
                </a:extLst>
              </a:tr>
              <a:tr h="400549">
                <a:tc>
                  <a:txBody>
                    <a:bodyPr/>
                    <a:lstStyle/>
                    <a:p>
                      <a:pPr marL="12689" algn="l">
                        <a:spcBef>
                          <a:spcPts val="100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Выезд в дальнее зарубежье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sz="1200" b="0" kern="1200" spc="-5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868094"/>
                  </a:ext>
                </a:extLst>
              </a:tr>
              <a:tr h="209622">
                <a:tc>
                  <a:txBody>
                    <a:bodyPr/>
                    <a:lstStyle/>
                    <a:p>
                      <a:pPr marL="12689" algn="l">
                        <a:spcBef>
                          <a:spcPts val="100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Выход на пенсию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  <a:endParaRPr sz="1200" b="0" kern="1200" spc="-5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35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672263"/>
                  </a:ext>
                </a:extLst>
              </a:tr>
              <a:tr h="496660">
                <a:tc>
                  <a:txBody>
                    <a:bodyPr/>
                    <a:lstStyle/>
                    <a:p>
                      <a:pPr marL="12689" algn="l">
                        <a:spcBef>
                          <a:spcPts val="100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Выход по вредным</a:t>
                      </a:r>
                      <a:r>
                        <a:rPr lang="ru-RU" sz="1200" b="0" kern="1200" spc="-5" baseline="0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spc="-5" baseline="0" dirty="0" err="1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усл</a:t>
                      </a:r>
                      <a:r>
                        <a:rPr lang="ru-RU" sz="1200" b="0" kern="1200" spc="-5" baseline="0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 труда (55 лет)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sz="1200" b="0" kern="1200" spc="-5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967397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3A546332-2F7E-40DB-873C-C30C77170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291790"/>
              </p:ext>
            </p:extLst>
          </p:nvPr>
        </p:nvGraphicFramePr>
        <p:xfrm>
          <a:off x="4121970" y="791867"/>
          <a:ext cx="3849022" cy="24547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8813">
                  <a:extLst>
                    <a:ext uri="{9D8B030D-6E8A-4147-A177-3AD203B41FA5}">
                      <a16:colId xmlns:a16="http://schemas.microsoft.com/office/drawing/2014/main" val="573753134"/>
                    </a:ext>
                  </a:extLst>
                </a:gridCol>
                <a:gridCol w="479987">
                  <a:extLst>
                    <a:ext uri="{9D8B030D-6E8A-4147-A177-3AD203B41FA5}">
                      <a16:colId xmlns:a16="http://schemas.microsoft.com/office/drawing/2014/main" val="3378561140"/>
                    </a:ext>
                  </a:extLst>
                </a:gridCol>
                <a:gridCol w="395111">
                  <a:extLst>
                    <a:ext uri="{9D8B030D-6E8A-4147-A177-3AD203B41FA5}">
                      <a16:colId xmlns:a16="http://schemas.microsoft.com/office/drawing/2014/main" val="4144531211"/>
                    </a:ext>
                  </a:extLst>
                </a:gridCol>
                <a:gridCol w="395111">
                  <a:extLst>
                    <a:ext uri="{9D8B030D-6E8A-4147-A177-3AD203B41FA5}">
                      <a16:colId xmlns:a16="http://schemas.microsoft.com/office/drawing/2014/main" val="3797836446"/>
                    </a:ext>
                  </a:extLst>
                </a:gridCol>
              </a:tblGrid>
              <a:tr h="5602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Социальная стабильность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</a:t>
                      </a:r>
                      <a:endParaRPr lang="kk-KZ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37756"/>
                  </a:ext>
                </a:extLst>
              </a:tr>
              <a:tr h="886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Индекс социальной стабильности, 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т.ч.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200" b="1" kern="1200" spc="-5" dirty="0">
                          <a:solidFill>
                            <a:srgbClr val="001F5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</a:t>
                      </a:r>
                      <a:endParaRPr sz="1200" b="1" kern="1200" spc="-5" dirty="0">
                        <a:solidFill>
                          <a:srgbClr val="001F5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200" b="1" kern="1200" spc="-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</a:t>
                      </a:r>
                      <a:endParaRPr sz="1200" b="1" kern="1200" spc="-5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kk-KZ" sz="1200" b="1" kern="1200" spc="-5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sz="1200" b="1" kern="1200" spc="-5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694791"/>
                  </a:ext>
                </a:extLst>
              </a:tr>
              <a:tr h="336114">
                <a:tc>
                  <a:txBody>
                    <a:bodyPr/>
                    <a:lstStyle/>
                    <a:p>
                      <a:pPr marL="12689" algn="l">
                        <a:spcBef>
                          <a:spcPts val="100"/>
                        </a:spcBef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Индекс вовлеченности персонала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200" b="0" kern="1200" spc="-5" dirty="0">
                          <a:solidFill>
                            <a:srgbClr val="001F5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200" b="0" kern="1200" spc="-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</a:t>
                      </a:r>
                      <a:endParaRPr sz="1200" b="0" kern="1200" spc="-5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kk-KZ" sz="1200" b="0" kern="1200" spc="-5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sz="1200" b="0" kern="1200" spc="-5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83421"/>
                  </a:ext>
                </a:extLst>
              </a:tr>
              <a:tr h="336114">
                <a:tc>
                  <a:txBody>
                    <a:bodyPr/>
                    <a:lstStyle/>
                    <a:p>
                      <a:pPr marL="12689" algn="l">
                        <a:spcBef>
                          <a:spcPts val="100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Индекс </a:t>
                      </a:r>
                      <a:r>
                        <a:rPr lang="ru-RU" sz="1200" b="0" kern="1200" spc="-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социального</a:t>
                      </a: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спокойствия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200" b="0" kern="1200" spc="-5" dirty="0">
                          <a:solidFill>
                            <a:srgbClr val="001F5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200" b="0" kern="1200" spc="-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</a:t>
                      </a:r>
                      <a:endParaRPr sz="1200" b="0" kern="1200" spc="-5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kk-KZ" sz="1200" b="0" kern="1200" spc="-5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sz="1200" b="0" kern="1200" spc="-5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20590"/>
                  </a:ext>
                </a:extLst>
              </a:tr>
              <a:tr h="336114">
                <a:tc>
                  <a:txBody>
                    <a:bodyPr/>
                    <a:lstStyle/>
                    <a:p>
                      <a:pPr marL="12689" algn="l">
                        <a:spcBef>
                          <a:spcPts val="100"/>
                        </a:spcBef>
                      </a:pPr>
                      <a:r>
                        <a:rPr lang="ru-RU" sz="1200" b="0" kern="1200" spc="-5" dirty="0">
                          <a:solidFill>
                            <a:srgbClr val="001F5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Индекс социального благополучия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200" b="0" kern="1200" spc="-5" dirty="0">
                          <a:solidFill>
                            <a:srgbClr val="001F5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</a:t>
                      </a:r>
                      <a:endParaRPr sz="1200" b="0" kern="1200" spc="-5" dirty="0">
                        <a:solidFill>
                          <a:srgbClr val="001F5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US" sz="1200" b="0" kern="1200" spc="-5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</a:t>
                      </a:r>
                      <a:endParaRPr sz="1200" b="0" kern="1200" spc="-5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kk-KZ" sz="1200" b="0" kern="1200" spc="-5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sz="1200" b="0" kern="1200" spc="-5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868094"/>
                  </a:ext>
                </a:extLst>
              </a:tr>
            </a:tbl>
          </a:graphicData>
        </a:graphic>
      </p:graphicFrame>
      <p:graphicFrame>
        <p:nvGraphicFramePr>
          <p:cNvPr id="24" name="Диаграмма 11">
            <a:extLst>
              <a:ext uri="{FF2B5EF4-FFF2-40B4-BE49-F238E27FC236}">
                <a16:creationId xmlns:a16="http://schemas.microsoft.com/office/drawing/2014/main" id="{F80F9C74-64B4-4E7D-B87B-913357C7E9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759591"/>
              </p:ext>
            </p:extLst>
          </p:nvPr>
        </p:nvGraphicFramePr>
        <p:xfrm>
          <a:off x="7970992" y="797872"/>
          <a:ext cx="3947463" cy="2522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81238C2C-A453-4D90-ADD5-34EF6D3F8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429040"/>
              </p:ext>
            </p:extLst>
          </p:nvPr>
        </p:nvGraphicFramePr>
        <p:xfrm>
          <a:off x="581602" y="3547147"/>
          <a:ext cx="3310833" cy="31071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1298">
                  <a:extLst>
                    <a:ext uri="{9D8B030D-6E8A-4147-A177-3AD203B41FA5}">
                      <a16:colId xmlns:a16="http://schemas.microsoft.com/office/drawing/2014/main" val="573753134"/>
                    </a:ext>
                  </a:extLst>
                </a:gridCol>
                <a:gridCol w="699535">
                  <a:extLst>
                    <a:ext uri="{9D8B030D-6E8A-4147-A177-3AD203B41FA5}">
                      <a16:colId xmlns:a16="http://schemas.microsoft.com/office/drawing/2014/main" val="3378561140"/>
                    </a:ext>
                  </a:extLst>
                </a:gridCol>
              </a:tblGrid>
              <a:tr h="5650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37756"/>
                  </a:ext>
                </a:extLst>
              </a:tr>
              <a:tr h="801837"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</a:p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должностей/</a:t>
                      </a:r>
                      <a:r>
                        <a:rPr lang="en-US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профессий кадрового резерва</a:t>
                      </a:r>
                    </a:p>
                    <a:p>
                      <a:pPr algn="l" fontAlgn="ctr"/>
                      <a:endParaRPr lang="ru-RU" sz="5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199" b="0" kern="1200" spc="-5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71</a:t>
                      </a:r>
                      <a:endParaRPr sz="1199" b="0" kern="1200" spc="-5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868921"/>
                  </a:ext>
                </a:extLst>
              </a:tr>
              <a:tr h="357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Кол-во резервистов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199" b="0" kern="1200" spc="-5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256</a:t>
                      </a:r>
                      <a:endParaRPr sz="1199" b="0" kern="1200" spc="-5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20551"/>
                  </a:ext>
                </a:extLst>
              </a:tr>
              <a:tr h="415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 т.ч. резервисты</a:t>
                      </a:r>
                      <a:r>
                        <a:rPr lang="en-US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 35-лет</a:t>
                      </a:r>
                    </a:p>
                    <a:p>
                      <a:pPr algn="l" fontAlgn="ctr"/>
                      <a:endParaRPr lang="ru-RU" sz="5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199" b="0" kern="1200" spc="-5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122</a:t>
                      </a:r>
                      <a:endParaRPr sz="1199" b="0" kern="1200" spc="-5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765054"/>
                  </a:ext>
                </a:extLst>
              </a:tr>
              <a:tr h="916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Кол-во </a:t>
                      </a:r>
                      <a:r>
                        <a:rPr lang="en-US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назначенных</a:t>
                      </a:r>
                      <a:b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резервистов</a:t>
                      </a: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ru-RU" sz="1000" b="0" kern="1200" spc="-5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23</a:t>
                      </a:r>
                      <a:endParaRPr sz="1000" b="0" kern="1200" spc="-5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 marL="0" marR="0" marT="1078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236131"/>
                  </a:ext>
                </a:extLst>
              </a:tr>
            </a:tbl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24FC3C1-7251-45C2-911B-14527E12FE03}"/>
              </a:ext>
            </a:extLst>
          </p:cNvPr>
          <p:cNvSpPr/>
          <p:nvPr/>
        </p:nvSpPr>
        <p:spPr>
          <a:xfrm>
            <a:off x="740385" y="2740119"/>
            <a:ext cx="2808312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Кадровый резерв на ключевые позиции производственного блока</a:t>
            </a: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8C289A3F-014A-4660-B605-66AB4903CE18}"/>
              </a:ext>
            </a:extLst>
          </p:cNvPr>
          <p:cNvSpPr/>
          <p:nvPr/>
        </p:nvSpPr>
        <p:spPr>
          <a:xfrm>
            <a:off x="7618593" y="938667"/>
            <a:ext cx="214490" cy="18062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2C9A28F-DE92-4C85-9BCE-49C6ECC3538E}"/>
              </a:ext>
            </a:extLst>
          </p:cNvPr>
          <p:cNvSpPr/>
          <p:nvPr/>
        </p:nvSpPr>
        <p:spPr>
          <a:xfrm>
            <a:off x="8279047" y="6109462"/>
            <a:ext cx="333135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Переход в другие ДЗО АО НК «КМГ»: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2024 году – 6 человек;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2025 году – 5 человек.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B49A1F5-6A07-47A8-933A-E85DF2A47D9C}"/>
              </a:ext>
            </a:extLst>
          </p:cNvPr>
          <p:cNvSpPr/>
          <p:nvPr/>
        </p:nvSpPr>
        <p:spPr>
          <a:xfrm>
            <a:off x="220030" y="1060472"/>
            <a:ext cx="3849022" cy="10926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Численность персонала </a:t>
            </a: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31.12.202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г. –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2 525 чел.</a:t>
            </a: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Средний возраст персонала -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40 лет</a:t>
            </a: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Средний стаж работы на заводе –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11 лет</a:t>
            </a:r>
          </a:p>
          <a:p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 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высшим образованием – </a:t>
            </a: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1366 чел. (54 %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en-US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34347" y="620688"/>
            <a:ext cx="8550820" cy="0"/>
          </a:xfrm>
          <a:prstGeom prst="line">
            <a:avLst/>
          </a:prstGeom>
          <a:noFill/>
          <a:ln w="15875" cmpd="sng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33250" y="796958"/>
            <a:ext cx="5563532" cy="427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С 1</a:t>
            </a:r>
            <a:r>
              <a:rPr lang="en-US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kk-KZ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января 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20</a:t>
            </a:r>
            <a:r>
              <a:rPr lang="en-US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25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года </a:t>
            </a:r>
            <a:r>
              <a:rPr lang="ru-RU" altLang="ru-RU" sz="1390" b="1" dirty="0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на </a:t>
            </a:r>
            <a:r>
              <a:rPr lang="en-US" altLang="ru-RU" sz="1390" b="1" dirty="0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6,5</a:t>
            </a:r>
            <a:r>
              <a:rPr lang="ru-RU" altLang="ru-RU" sz="1390" b="1" dirty="0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% 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произведено увеличение тарифных ставок и должностных окладов работников</a:t>
            </a:r>
            <a:endParaRPr lang="en-US" altLang="ru-RU" sz="1390" dirty="0">
              <a:solidFill>
                <a:srgbClr val="002060"/>
              </a:solidFill>
              <a:latin typeface="Century Gothic" panose="020B0502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33250" y="1336401"/>
            <a:ext cx="57385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buSzPct val="106000"/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премирование работников направлено –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178,6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млн тенге</a:t>
            </a:r>
            <a:r>
              <a:rPr lang="ru-RU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altLang="ru-RU" sz="1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buSzPct val="106000"/>
            </a:pPr>
            <a:r>
              <a:rPr lang="ru-RU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том числе: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167887" y="3456485"/>
            <a:ext cx="589787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2075">
              <a:spcBef>
                <a:spcPct val="0"/>
              </a:spcBef>
            </a:pPr>
            <a:r>
              <a:rPr lang="ru-RU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то же время за невыполнение показателей премирования и производственные упущения в работе в 2025 году размер премии снижен  328  работникам на сумму 43,4 млн. тенге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766560" y="161365"/>
            <a:ext cx="5419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ОПЛАТА ТРУДА И СОЦИАЛЬНАЯ ПОДДЕРЖКА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45321" y="756914"/>
            <a:ext cx="5983690" cy="71903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>
              <a:buSzPct val="106000"/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социальную поддержку работников в 2025 г. направленно –   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4 680,9 млн. тенге</a:t>
            </a:r>
            <a:r>
              <a:rPr lang="ru-RU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том числе:</a:t>
            </a:r>
          </a:p>
          <a:p>
            <a:pPr algn="ctr">
              <a:buSzPct val="106000"/>
            </a:pPr>
            <a:endParaRPr lang="ru-RU" sz="1400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093648" y="1336400"/>
          <a:ext cx="5887035" cy="525900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661688">
                  <a:extLst>
                    <a:ext uri="{9D8B030D-6E8A-4147-A177-3AD203B41FA5}">
                      <a16:colId xmlns:a16="http://schemas.microsoft.com/office/drawing/2014/main" val="3662711862"/>
                    </a:ext>
                  </a:extLst>
                </a:gridCol>
                <a:gridCol w="672191">
                  <a:extLst>
                    <a:ext uri="{9D8B030D-6E8A-4147-A177-3AD203B41FA5}">
                      <a16:colId xmlns:a16="http://schemas.microsoft.com/office/drawing/2014/main" val="1314886555"/>
                    </a:ext>
                  </a:extLst>
                </a:gridCol>
                <a:gridCol w="553156">
                  <a:extLst>
                    <a:ext uri="{9D8B030D-6E8A-4147-A177-3AD203B41FA5}">
                      <a16:colId xmlns:a16="http://schemas.microsoft.com/office/drawing/2014/main" val="1864855506"/>
                    </a:ext>
                  </a:extLst>
                </a:gridCol>
              </a:tblGrid>
              <a:tr h="37179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Наименование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Сумма, млн.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Кол-во чел.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7612"/>
                  </a:ext>
                </a:extLst>
              </a:tr>
              <a:tr h="271443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Единовременная выплата на оздоровление к отпуску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2 067,9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2 287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8583917"/>
                  </a:ext>
                </a:extLst>
              </a:tr>
              <a:tr h="1972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Единовременная мат. помощь (по решению Правления)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17,8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8284659"/>
                  </a:ext>
                </a:extLst>
              </a:tr>
              <a:tr h="2416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Доплата к пособию по временной нетрудоспособности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8,1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568647"/>
                  </a:ext>
                </a:extLst>
              </a:tr>
              <a:tr h="2368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Медицинское страхование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320,8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2 653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7436114"/>
                  </a:ext>
                </a:extLst>
              </a:tr>
              <a:tr h="22504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Компенсация питания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1 175,3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2 646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6321482"/>
                  </a:ext>
                </a:extLst>
              </a:tr>
              <a:tr h="2157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Санаторно-курортное лечение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0276426"/>
                  </a:ext>
                </a:extLst>
              </a:tr>
              <a:tr h="2774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Пособие по врем. нетрудоспособности (согласно ТК РК)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303,1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1 448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071833"/>
                  </a:ext>
                </a:extLst>
              </a:tr>
              <a:tr h="2157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Материальная помощь к юбилейным датам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17,9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41484"/>
                  </a:ext>
                </a:extLst>
              </a:tr>
              <a:tr h="2157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Материальная помощь для организации похорон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14,3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738622"/>
                  </a:ext>
                </a:extLst>
              </a:tr>
              <a:tr h="3717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Предоставление учебных и социальных оплачиваемых отпусков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24,1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302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0055920"/>
                  </a:ext>
                </a:extLst>
              </a:tr>
              <a:tr h="2157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Выплата  в связи с бракосочетанием работника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8,5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0010136"/>
                  </a:ext>
                </a:extLst>
              </a:tr>
              <a:tr h="2157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Выплата при рождении ребенка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22,8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2105466"/>
                  </a:ext>
                </a:extLst>
              </a:tr>
              <a:tr h="23642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Оплата частных и коммерческих детских садов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87,6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0740732"/>
                  </a:ext>
                </a:extLst>
              </a:tr>
              <a:tr h="22657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Оздоровление и  отдых работников и их детей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185,4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1 093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9278138"/>
                  </a:ext>
                </a:extLst>
              </a:tr>
              <a:tr h="2288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Материальная помощь для подготовки детей к школе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136,1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5931809"/>
                  </a:ext>
                </a:extLst>
              </a:tr>
              <a:tr h="2157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Отпуск по беременности и родам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8,6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7939613"/>
                  </a:ext>
                </a:extLst>
              </a:tr>
              <a:tr h="3717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Компенсационные выплаты, связанные с арендой жилья, выплаты по займам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57,1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8532702"/>
                  </a:ext>
                </a:extLst>
              </a:tr>
              <a:tr h="27609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Проведение культурно-массовых, спортивных мероприятий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149,3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3A5D70"/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7596482"/>
                  </a:ext>
                </a:extLst>
              </a:tr>
              <a:tr h="2157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Единовременная выплата при уходе на пенсию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Century Gothic" panose="020B0502020202020204" pitchFamily="34" charset="0"/>
                        </a:rPr>
                        <a:t>72,8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3A5D70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2923997"/>
                  </a:ext>
                </a:extLst>
              </a:tr>
              <a:tr h="2157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Всего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4 680,9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41493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233249" y="1806224"/>
          <a:ext cx="5558623" cy="1580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43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81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Наименование</a:t>
                      </a:r>
                    </a:p>
                  </a:txBody>
                  <a:tcPr marL="9524" marR="9524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Сумма, млн. тенге</a:t>
                      </a:r>
                    </a:p>
                  </a:txBody>
                  <a:tcPr marL="9524" marR="9524" marT="714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7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Премии за выполнение производственных  </a:t>
                      </a:r>
                    </a:p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показателей  за месяц/квартал</a:t>
                      </a:r>
                    </a:p>
                  </a:txBody>
                  <a:tcPr marL="9524" marR="9524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4 254,7</a:t>
                      </a:r>
                    </a:p>
                  </a:txBody>
                  <a:tcPr marL="359977" marR="287982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Единовременное премирование</a:t>
                      </a:r>
                    </a:p>
                  </a:txBody>
                  <a:tcPr marL="9524" marR="9524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1 615,4</a:t>
                      </a:r>
                    </a:p>
                  </a:txBody>
                  <a:tcPr marL="359977" marR="287982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Премия к праздникам</a:t>
                      </a:r>
                    </a:p>
                  </a:txBody>
                  <a:tcPr marL="9524" marR="9524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9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390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 308,5</a:t>
                      </a:r>
                      <a:endParaRPr lang="ru-RU" sz="139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alibri" pitchFamily="34" charset="0"/>
                        <a:cs typeface="Arial" panose="020B0604020202020204" pitchFamily="34" charset="0"/>
                      </a:endParaRPr>
                    </a:p>
                  </a:txBody>
                  <a:tcPr marL="359977" marR="287982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232221"/>
                  </a:ext>
                </a:extLst>
              </a:tr>
              <a:tr h="198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Всего</a:t>
                      </a:r>
                    </a:p>
                  </a:txBody>
                  <a:tcPr marL="9524" marR="9524" marT="7142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7 178,6</a:t>
                      </a:r>
                    </a:p>
                  </a:txBody>
                  <a:tcPr marL="359977" marR="287982" marT="7142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263665" y="4126981"/>
            <a:ext cx="5563532" cy="21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Со 2 </a:t>
            </a:r>
            <a:r>
              <a:rPr lang="en-US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kk-KZ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июня 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20</a:t>
            </a:r>
            <a:r>
              <a:rPr lang="en-US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25</a:t>
            </a:r>
            <a:r>
              <a:rPr lang="ru-RU" altLang="ru-RU" sz="1390" dirty="0">
                <a:solidFill>
                  <a:srgbClr val="00206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года принят новый </a:t>
            </a:r>
            <a:r>
              <a:rPr lang="ru-RU" altLang="ru-RU" sz="1390" b="1" dirty="0">
                <a:solidFill>
                  <a:srgbClr val="920000"/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Коллективный договор.</a:t>
            </a:r>
            <a:r>
              <a:rPr lang="ru-RU" altLang="ru-RU" sz="139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endParaRPr lang="en-US" altLang="ru-RU" sz="139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94C99E-8B1D-4A18-AABE-13171477D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47" y="4536587"/>
            <a:ext cx="5216559" cy="232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30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314624"/>
              </p:ext>
            </p:extLst>
          </p:nvPr>
        </p:nvGraphicFramePr>
        <p:xfrm>
          <a:off x="167887" y="801073"/>
          <a:ext cx="7453687" cy="5935779"/>
        </p:xfrm>
        <a:graphic>
          <a:graphicData uri="http://schemas.openxmlformats.org/drawingml/2006/table">
            <a:tbl>
              <a:tblPr/>
              <a:tblGrid>
                <a:gridCol w="340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9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00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002">
                  <a:extLst>
                    <a:ext uri="{9D8B030D-6E8A-4147-A177-3AD203B41FA5}">
                      <a16:colId xmlns:a16="http://schemas.microsoft.com/office/drawing/2014/main" val="202641860"/>
                    </a:ext>
                  </a:extLst>
                </a:gridCol>
                <a:gridCol w="728002">
                  <a:extLst>
                    <a:ext uri="{9D8B030D-6E8A-4147-A177-3AD203B41FA5}">
                      <a16:colId xmlns:a16="http://schemas.microsoft.com/office/drawing/2014/main" val="2793796314"/>
                    </a:ext>
                  </a:extLst>
                </a:gridCol>
              </a:tblGrid>
              <a:tr h="89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</a:t>
                      </a:r>
                    </a:p>
                  </a:txBody>
                  <a:tcPr marL="7621" marR="7621" marT="76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2021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marL="6578" marR="6578" marT="657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2022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2023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2024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algn="ctr"/>
                      <a:r>
                        <a:rPr lang="kk-KZ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год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8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Уплачено платежей в республиканский бюджет, всего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14 055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15 167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12 181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8 981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17 043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5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в том числе: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5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НДС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9 269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6 261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6 522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5 312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4 523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5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КПН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4 778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8 901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5 648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3 668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12 518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5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Таможенные платежи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8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Уплачено платежей в местный бюджет, всего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46 968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109 482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127 060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133 662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176 401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5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в том числе: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5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ИПН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959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1 284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2 224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2 414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870258"/>
                  </a:ext>
                </a:extLst>
              </a:tr>
              <a:tr h="3625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Социальный налог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777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1 030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1 745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2 030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800031"/>
                  </a:ext>
                </a:extLst>
              </a:tr>
              <a:tr h="5008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Акцизы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43 800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106 150</a:t>
                      </a:r>
                      <a:endParaRPr lang="ru-RU" sz="1400" b="1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123 150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128 000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169 255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787350"/>
                  </a:ext>
                </a:extLst>
              </a:tr>
              <a:tr h="5008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Плата за эмиссию в окружающую среду</a:t>
                      </a:r>
                    </a:p>
                  </a:txBody>
                  <a:tcPr marL="274354" marR="7621" marT="7618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346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229</a:t>
                      </a:r>
                      <a:endParaRPr lang="ru-RU" sz="1400" b="0" i="0" u="none" strike="noStrike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1 385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017558"/>
                  </a:ext>
                </a:extLst>
              </a:tr>
              <a:tr h="500811">
                <a:tc>
                  <a:txBody>
                    <a:bodyPr/>
                    <a:lstStyle/>
                    <a:p>
                      <a:pPr marL="266700" indent="0" algn="l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Итого платежей в бюджет</a:t>
                      </a:r>
                    </a:p>
                  </a:txBody>
                  <a:tcPr marL="7621" marR="7621" marT="7618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61</a:t>
                      </a:r>
                      <a:r>
                        <a:rPr lang="ru-RU" sz="14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023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124 649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139 241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142 643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193 444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281052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7748369" y="4279002"/>
            <a:ext cx="413106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ПНХЗ является крупнейшим налогоплательщиком региона. </a:t>
            </a:r>
          </a:p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Доля налоговых отчислений за 2025 год составила более 60% в общем поступлении налогов в городской бюджет.</a:t>
            </a:r>
          </a:p>
          <a:p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ТОО «ПНХЗ» был отмечен Департаментом государственных доходов по Павлодарской области за значимость вклада предприятий в развитие экономики региона и укрепление культуры добросовестного налогообложения.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991715-5089-45F0-852B-9C6712035B60}" type="slidenum">
              <a:rPr lang="ru-RU" sz="120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5669280" y="169265"/>
            <a:ext cx="6418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ВЫПЛАТЫ В БЮДЖЕТ РК ЗА 2021-2025 гг., млн тенге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45A96A-AD06-4707-A034-46BA9B429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369" y="803894"/>
            <a:ext cx="4339127" cy="344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5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80519" y="188640"/>
            <a:ext cx="473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И РАЗВИТИЕ ПЕРСОНАЛА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496710"/>
              </p:ext>
            </p:extLst>
          </p:nvPr>
        </p:nvGraphicFramePr>
        <p:xfrm>
          <a:off x="258556" y="969695"/>
          <a:ext cx="4864751" cy="5169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1810">
                  <a:extLst>
                    <a:ext uri="{9D8B030D-6E8A-4147-A177-3AD203B41FA5}">
                      <a16:colId xmlns:a16="http://schemas.microsoft.com/office/drawing/2014/main" val="3417226044"/>
                    </a:ext>
                  </a:extLst>
                </a:gridCol>
                <a:gridCol w="822212">
                  <a:extLst>
                    <a:ext uri="{9D8B030D-6E8A-4147-A177-3AD203B41FA5}">
                      <a16:colId xmlns:a16="http://schemas.microsoft.com/office/drawing/2014/main" val="2140578805"/>
                    </a:ext>
                  </a:extLst>
                </a:gridCol>
                <a:gridCol w="890729">
                  <a:extLst>
                    <a:ext uri="{9D8B030D-6E8A-4147-A177-3AD203B41FA5}">
                      <a16:colId xmlns:a16="http://schemas.microsoft.com/office/drawing/2014/main" val="3163122533"/>
                    </a:ext>
                  </a:extLst>
                </a:gridCol>
              </a:tblGrid>
              <a:tr h="403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Вид обучения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31233"/>
                  </a:ext>
                </a:extLst>
              </a:tr>
              <a:tr h="298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1. Повышение квалификации,</a:t>
                      </a:r>
                      <a:r>
                        <a:rPr lang="ru-RU" sz="1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в том числе: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2401</a:t>
                      </a:r>
                      <a:endParaRPr lang="ru-RU" sz="1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3636</a:t>
                      </a:r>
                      <a:endParaRPr lang="ru-RU" sz="1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65239"/>
                  </a:ext>
                </a:extLst>
              </a:tr>
              <a:tr h="368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1.1 Рабочего персонала</a:t>
                      </a:r>
                      <a:endParaRPr lang="ru-RU" sz="1200" b="0" i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1084</a:t>
                      </a:r>
                      <a:endParaRPr lang="ru-RU" sz="1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2734</a:t>
                      </a:r>
                      <a:endParaRPr lang="ru-RU" sz="1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82519"/>
                  </a:ext>
                </a:extLst>
              </a:tr>
              <a:tr h="298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1.2 РСС</a:t>
                      </a:r>
                      <a:endParaRPr lang="ru-RU" sz="1200" b="0" i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1317</a:t>
                      </a:r>
                      <a:endParaRPr lang="kk-KZ" sz="1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902</a:t>
                      </a:r>
                      <a:endParaRPr lang="kk-KZ" sz="1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858613"/>
                  </a:ext>
                </a:extLst>
              </a:tr>
              <a:tr h="521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2. Подготовка/переподготовка по промышленной</a:t>
                      </a:r>
                      <a:r>
                        <a:rPr lang="ru-RU" sz="1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безопасности и </a:t>
                      </a:r>
                      <a:r>
                        <a:rPr lang="ru-RU" sz="1200" b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БиОТ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2640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3363</a:t>
                      </a:r>
                      <a:endParaRPr lang="ru-RU" sz="1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806284"/>
                  </a:ext>
                </a:extLst>
              </a:tr>
              <a:tr h="5056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3. Обучение</a:t>
                      </a:r>
                      <a:r>
                        <a:rPr lang="ru-RU" sz="1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с использованием тренажерных комплексов 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2033</a:t>
                      </a:r>
                      <a:endParaRPr lang="ru-RU" sz="1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3059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81379"/>
                  </a:ext>
                </a:extLst>
              </a:tr>
              <a:tr h="3289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4. АМАН (работы повышенной опасности, карта </a:t>
                      </a:r>
                      <a:r>
                        <a:rPr lang="ru-RU" sz="11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Қорғау</a:t>
                      </a:r>
                      <a:r>
                        <a:rPr lang="ru-RU" sz="11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2739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249305"/>
                  </a:ext>
                </a:extLst>
              </a:tr>
              <a:tr h="3289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5. Обучение «Культура безопасности»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860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635720"/>
                  </a:ext>
                </a:extLst>
              </a:tr>
              <a:tr h="412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6. Курс "Электробезопасность" (для не электротехнического персонала)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1923</a:t>
                      </a:r>
                      <a:endParaRPr lang="ru-RU" b="0" dirty="0"/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719184"/>
                  </a:ext>
                </a:extLst>
              </a:tr>
              <a:tr h="3289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7. Семинар «Финансовая грамотность»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1055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746586"/>
                  </a:ext>
                </a:extLst>
              </a:tr>
              <a:tr h="3289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8. Базовые навыки работы в </a:t>
                      </a:r>
                      <a:r>
                        <a:rPr lang="ru-RU" sz="12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ChatGPT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2370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966403"/>
                  </a:ext>
                </a:extLst>
              </a:tr>
              <a:tr h="3289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Всего обучено работников: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12 596</a:t>
                      </a:r>
                      <a:endParaRPr lang="ru-RU" sz="12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13 483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350243"/>
                  </a:ext>
                </a:extLst>
              </a:tr>
              <a:tr h="4960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Расходы на обучение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персонала, </a:t>
                      </a:r>
                      <a:endParaRPr lang="en-US" sz="1200" b="1" baseline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тыс. тенге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165 548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88 238</a:t>
                      </a: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882285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38634" y="6190647"/>
            <a:ext cx="48647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tabLst>
                <a:tab pos="266700" algn="l"/>
                <a:tab pos="534988" algn="l"/>
              </a:tabLst>
            </a:pPr>
            <a:r>
              <a:rPr lang="kk-KZ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рамках проведения Года рабочих профессий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приоритетным направлением стало повышение квалификации рабочего персонала.</a:t>
            </a:r>
            <a:r>
              <a:rPr lang="kk-KZ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 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608362" y="1019638"/>
          <a:ext cx="6325083" cy="22977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316">
                  <a:extLst>
                    <a:ext uri="{9D8B030D-6E8A-4147-A177-3AD203B41FA5}">
                      <a16:colId xmlns:a16="http://schemas.microsoft.com/office/drawing/2014/main" val="3417226044"/>
                    </a:ext>
                  </a:extLst>
                </a:gridCol>
                <a:gridCol w="3787625">
                  <a:extLst>
                    <a:ext uri="{9D8B030D-6E8A-4147-A177-3AD203B41FA5}">
                      <a16:colId xmlns:a16="http://schemas.microsoft.com/office/drawing/2014/main" val="1314567947"/>
                    </a:ext>
                  </a:extLst>
                </a:gridCol>
                <a:gridCol w="929071">
                  <a:extLst>
                    <a:ext uri="{9D8B030D-6E8A-4147-A177-3AD203B41FA5}">
                      <a16:colId xmlns:a16="http://schemas.microsoft.com/office/drawing/2014/main" val="3163122533"/>
                    </a:ext>
                  </a:extLst>
                </a:gridCol>
                <a:gridCol w="929071">
                  <a:extLst>
                    <a:ext uri="{9D8B030D-6E8A-4147-A177-3AD203B41FA5}">
                      <a16:colId xmlns:a16="http://schemas.microsoft.com/office/drawing/2014/main" val="1515814196"/>
                    </a:ext>
                  </a:extLst>
                </a:gridCol>
              </a:tblGrid>
              <a:tr h="309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Произв. 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Наименование установки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31233"/>
                  </a:ext>
                </a:extLst>
              </a:tr>
              <a:tr h="206888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ППТНО</a:t>
                      </a: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замедленного</a:t>
                      </a:r>
                      <a:r>
                        <a:rPr lang="ru-RU" sz="10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коксования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164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294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82519"/>
                  </a:ext>
                </a:extLst>
              </a:tr>
              <a:tr h="208427">
                <a:tc>
                  <a:txBody>
                    <a:bodyPr/>
                    <a:lstStyle/>
                    <a:p>
                      <a:pPr marL="0" algn="l" rtl="0" fontAlgn="ctr"/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производства битумов</a:t>
                      </a: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186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700378"/>
                  </a:ext>
                </a:extLst>
              </a:tr>
              <a:tr h="208427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ПСН</a:t>
                      </a: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</a:t>
                      </a:r>
                      <a:r>
                        <a:rPr lang="ru-RU" sz="10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изомеризации и сплиттера нафты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226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658514"/>
                  </a:ext>
                </a:extLst>
              </a:tr>
              <a:tr h="206888">
                <a:tc rowSpan="4"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ПППН</a:t>
                      </a: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по первичной переработки нефти</a:t>
                      </a: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246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35257"/>
                  </a:ext>
                </a:extLst>
              </a:tr>
              <a:tr h="166962">
                <a:tc vMerge="1">
                  <a:txBody>
                    <a:bodyPr/>
                    <a:lstStyle/>
                    <a:p>
                      <a:pPr marL="180000" algn="l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кат. риформинга</a:t>
                      </a: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227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245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82629"/>
                  </a:ext>
                </a:extLst>
              </a:tr>
              <a:tr h="248984">
                <a:tc vMerge="1">
                  <a:txBody>
                    <a:bodyPr/>
                    <a:lstStyle/>
                    <a:p>
                      <a:pPr marL="180000" algn="l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гидроочистки дизельного топлива и керосина</a:t>
                      </a: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174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216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434578"/>
                  </a:ext>
                </a:extLst>
              </a:tr>
              <a:tr h="206888">
                <a:tc vMerge="1">
                  <a:txBody>
                    <a:bodyPr/>
                    <a:lstStyle/>
                    <a:p>
                      <a:pPr marL="0"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газофракционирования</a:t>
                      </a: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242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810880"/>
                  </a:ext>
                </a:extLst>
              </a:tr>
              <a:tr h="166962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ПСиОЗХ</a:t>
                      </a: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Установка производства серы</a:t>
                      </a: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274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685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858613"/>
                  </a:ext>
                </a:extLst>
              </a:tr>
              <a:tr h="166962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ПГПН</a:t>
                      </a: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Производство глубокой переработки нефти</a:t>
                      </a:r>
                    </a:p>
                  </a:txBody>
                  <a:tcPr marL="396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631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733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671189"/>
                  </a:ext>
                </a:extLst>
              </a:tr>
              <a:tr h="20081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72000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2033</a:t>
                      </a:r>
                      <a:endParaRPr lang="ru-RU" sz="10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3059</a:t>
                      </a:r>
                    </a:p>
                  </a:txBody>
                  <a:tcPr marL="5421" marR="5421" marT="5421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806284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91344" y="692696"/>
            <a:ext cx="459595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Обучение и развитие персонала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91944" y="692696"/>
            <a:ext cx="459595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Обучение на компьютерных тренажерных комплексах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1" y="742638"/>
            <a:ext cx="1216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чел.</a:t>
            </a:r>
            <a:r>
              <a:rPr lang="en-US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  <a:r>
              <a:rPr lang="kk-KZ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курс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EE50FEB-4288-477A-938B-141DAF187AD4}"/>
              </a:ext>
            </a:extLst>
          </p:cNvPr>
          <p:cNvSpPr/>
          <p:nvPr/>
        </p:nvSpPr>
        <p:spPr>
          <a:xfrm>
            <a:off x="5628443" y="3347615"/>
            <a:ext cx="6308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Дуальное обучение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B3ECBA-EFBF-4D8A-951D-815E150D88CB}"/>
              </a:ext>
            </a:extLst>
          </p:cNvPr>
          <p:cNvSpPr txBox="1"/>
          <p:nvPr/>
        </p:nvSpPr>
        <p:spPr>
          <a:xfrm>
            <a:off x="5628443" y="6213573"/>
            <a:ext cx="6288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  <a:tabLst>
                <a:tab pos="266700" algn="l"/>
                <a:tab pos="534988" algn="l"/>
              </a:tabLs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Трудоустройство выпускников по дуальной форме в 2025 году –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7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8816492D-149E-45C6-A8E1-0555F5110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554787"/>
              </p:ext>
            </p:extLst>
          </p:nvPr>
        </p:nvGraphicFramePr>
        <p:xfrm>
          <a:off x="5628443" y="3666785"/>
          <a:ext cx="6325082" cy="2462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7594">
                  <a:extLst>
                    <a:ext uri="{9D8B030D-6E8A-4147-A177-3AD203B41FA5}">
                      <a16:colId xmlns:a16="http://schemas.microsoft.com/office/drawing/2014/main" val="2547897437"/>
                    </a:ext>
                  </a:extLst>
                </a:gridCol>
                <a:gridCol w="1168924">
                  <a:extLst>
                    <a:ext uri="{9D8B030D-6E8A-4147-A177-3AD203B41FA5}">
                      <a16:colId xmlns:a16="http://schemas.microsoft.com/office/drawing/2014/main" val="2413753791"/>
                    </a:ext>
                  </a:extLst>
                </a:gridCol>
                <a:gridCol w="1065229">
                  <a:extLst>
                    <a:ext uri="{9D8B030D-6E8A-4147-A177-3AD203B41FA5}">
                      <a16:colId xmlns:a16="http://schemas.microsoft.com/office/drawing/2014/main" val="2588172055"/>
                    </a:ext>
                  </a:extLst>
                </a:gridCol>
                <a:gridCol w="773335">
                  <a:extLst>
                    <a:ext uri="{9D8B030D-6E8A-4147-A177-3AD203B41FA5}">
                      <a16:colId xmlns:a16="http://schemas.microsoft.com/office/drawing/2014/main" val="2074681349"/>
                    </a:ext>
                  </a:extLst>
                </a:gridCol>
              </a:tblGrid>
              <a:tr h="23410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 состоянию на 31.12.2025 года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105613"/>
                  </a:ext>
                </a:extLst>
              </a:tr>
              <a:tr h="401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Профессия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Выпускники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Продолжают обучение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6839462"/>
                  </a:ext>
                </a:extLst>
              </a:tr>
              <a:tr h="255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Операторы т/у (практиканты)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31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45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86917275"/>
                  </a:ext>
                </a:extLst>
              </a:tr>
              <a:tr h="255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Машинисты т/н (практиканты)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905969779"/>
                  </a:ext>
                </a:extLst>
              </a:tr>
              <a:tr h="255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Слесари </a:t>
                      </a:r>
                      <a:r>
                        <a:rPr lang="ru-RU" sz="1200" dirty="0" err="1">
                          <a:effectLst/>
                        </a:rPr>
                        <a:t>КИПиА</a:t>
                      </a:r>
                      <a:r>
                        <a:rPr lang="ru-RU" sz="1200" dirty="0">
                          <a:effectLst/>
                        </a:rPr>
                        <a:t>(практиканты)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156724884"/>
                  </a:ext>
                </a:extLst>
              </a:tr>
              <a:tr h="530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Электромонтеры по ремонту и обслуживанию электрооборудования(практиканты)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788330134"/>
                  </a:ext>
                </a:extLst>
              </a:tr>
              <a:tr h="53046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57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77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910317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896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176134"/>
              </p:ext>
            </p:extLst>
          </p:nvPr>
        </p:nvGraphicFramePr>
        <p:xfrm>
          <a:off x="2673640" y="1988928"/>
          <a:ext cx="9142895" cy="401595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14206">
                  <a:extLst>
                    <a:ext uri="{9D8B030D-6E8A-4147-A177-3AD203B41FA5}">
                      <a16:colId xmlns:a16="http://schemas.microsoft.com/office/drawing/2014/main" val="1172441033"/>
                    </a:ext>
                  </a:extLst>
                </a:gridCol>
                <a:gridCol w="2309563">
                  <a:extLst>
                    <a:ext uri="{9D8B030D-6E8A-4147-A177-3AD203B41FA5}">
                      <a16:colId xmlns:a16="http://schemas.microsoft.com/office/drawing/2014/main" val="1291402193"/>
                    </a:ext>
                  </a:extLst>
                </a:gridCol>
                <a:gridCol w="2309563">
                  <a:extLst>
                    <a:ext uri="{9D8B030D-6E8A-4147-A177-3AD203B41FA5}">
                      <a16:colId xmlns:a16="http://schemas.microsoft.com/office/drawing/2014/main" val="129850711"/>
                    </a:ext>
                  </a:extLst>
                </a:gridCol>
                <a:gridCol w="2309563">
                  <a:extLst>
                    <a:ext uri="{9D8B030D-6E8A-4147-A177-3AD203B41FA5}">
                      <a16:colId xmlns:a16="http://schemas.microsoft.com/office/drawing/2014/main" val="2715494859"/>
                    </a:ext>
                  </a:extLst>
                </a:gridCol>
              </a:tblGrid>
              <a:tr h="2453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НОМИНАЦИЯ </a:t>
                      </a:r>
                      <a:endParaRPr lang="ru-RU" sz="10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 место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 место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 место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00058"/>
                  </a:ext>
                </a:extLst>
              </a:tr>
              <a:tr h="332471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«Лучший оператор технологических установок»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Хайрутдинов Олег,</a:t>
                      </a:r>
                      <a:r>
                        <a:rPr lang="ru-RU" sz="1100" b="0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ПГПН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Погодин Виктор,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ПГПН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Постников Сергей, ПСН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705165"/>
                  </a:ext>
                </a:extLst>
              </a:tr>
              <a:tr h="278990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«Лучший оператор товарный»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Есенов</a:t>
                      </a: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Ермек</a:t>
                      </a: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100" b="0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ПСН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Мамаев Хамзат, ПСН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Карсыбеков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Руслан, ПКОН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220980"/>
                  </a:ext>
                </a:extLst>
              </a:tr>
              <a:tr h="332471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«Лучший машинист технологических насосов»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Щербаков Михаил,</a:t>
                      </a:r>
                      <a:r>
                        <a:rPr lang="ru-RU" sz="1100" b="0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ПСН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Лучининов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Александр, ППТНО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Иващенко Александр, </a:t>
                      </a: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ПСиОЗХ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607140"/>
                  </a:ext>
                </a:extLst>
              </a:tr>
              <a:tr h="332471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«Лучший машинист компрессорных установок»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Быченко Максим, ПГПН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Искаков </a:t>
                      </a: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Бауыржан,</a:t>
                      </a:r>
                      <a:r>
                        <a:rPr lang="ru-RU" sz="110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Исмухаметов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Мират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ПППН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226132"/>
                  </a:ext>
                </a:extLst>
              </a:tr>
              <a:tr h="332471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«Лучший лаборант химического анализа»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Амангельд</a:t>
                      </a:r>
                      <a:r>
                        <a:rPr lang="kk-KZ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і Ботагөз</a:t>
                      </a: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100" b="0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СЛ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Вовк Дарья, СЛ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Фролова Юлия,  СЛ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412176"/>
                  </a:ext>
                </a:extLst>
              </a:tr>
              <a:tr h="500308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«Лучший электромонтер по ремонту и обслуживанию электрооборудования»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Котин</a:t>
                      </a: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Ярослав, цех ЭС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Гринев Иван, цех ЭС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Копотун Игорь,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цех ЭС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312168"/>
                  </a:ext>
                </a:extLst>
              </a:tr>
              <a:tr h="347347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«Лучший </a:t>
                      </a:r>
                      <a:r>
                        <a:rPr lang="ru-RU" sz="1100" b="0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приборист</a:t>
                      </a: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Макишев Александр</a:t>
                      </a:r>
                      <a:r>
                        <a:rPr lang="ru-RU" sz="1100" b="0" i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цех </a:t>
                      </a:r>
                      <a:r>
                        <a:rPr lang="ru-RU" sz="1100" b="0" i="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КИПиАТП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Михновец Денис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цех </a:t>
                      </a:r>
                      <a:r>
                        <a:rPr lang="ru-RU" sz="1100" baseline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КИПиАТП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Палицкий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Олег, </a:t>
                      </a:r>
                    </a:p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цех </a:t>
                      </a: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КИПиАТП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859614"/>
                  </a:ext>
                </a:extLst>
              </a:tr>
              <a:tr h="356633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«Лучший слесарь по ремонту технологических установок»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Акрам </a:t>
                      </a:r>
                      <a:r>
                        <a:rPr lang="ru-RU" sz="1100" b="0" i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Жансұлтан</a:t>
                      </a: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РМЦ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Мустафин </a:t>
                      </a: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Еркен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РМЦ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681049"/>
                  </a:ext>
                </a:extLst>
              </a:tr>
              <a:tr h="332471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«Лучший станочник широкого профиля»</a:t>
                      </a:r>
                      <a:endParaRPr lang="ru-RU" sz="1100" b="0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Герасименко Сергей, РМЦ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Имантаев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Рустам, РМЦ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Шапихов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Данияр, РМЦ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921162"/>
                  </a:ext>
                </a:extLst>
              </a:tr>
              <a:tr h="406005">
                <a:tc>
                  <a:txBody>
                    <a:bodyPr/>
                    <a:lstStyle/>
                    <a:p>
                      <a:pPr marL="720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«Лучший электрогазосварщик»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Березин Николай, РСМЦ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Воробьев Антон, РМЦ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01449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2673640" y="950284"/>
            <a:ext cx="8642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 ПРОВЕДЕНИЯ: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31 марта – 18 июня 2025 года</a:t>
            </a:r>
          </a:p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КОЛИЧЕСТВО УЧАСТНИКОВ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200 работников</a:t>
            </a:r>
          </a:p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НОВЫЕ НОМИНАЦИИ: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«Лучший станочник широкого профиля», «Лучший электрогазосварщик»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00660" y="188640"/>
            <a:ext cx="801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«ҮЗДІК МАМАН»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1D3BC5-F5DD-45C2-9139-BA2C05F8D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3" y="2335363"/>
            <a:ext cx="2307987" cy="15386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A8F914-6565-41E7-ABD9-F9D88DB57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3" y="5255120"/>
            <a:ext cx="2249302" cy="14995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9DAC94-5E5F-4143-ADF1-4420D05145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/>
          <a:stretch/>
        </p:blipFill>
        <p:spPr>
          <a:xfrm>
            <a:off x="182612" y="833551"/>
            <a:ext cx="2276469" cy="15386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7BE768-49A5-4EFE-99B2-C5892BD1EC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8782" r="7337"/>
          <a:stretch/>
        </p:blipFill>
        <p:spPr>
          <a:xfrm>
            <a:off x="182612" y="3801438"/>
            <a:ext cx="2249302" cy="14536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683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190" y="70272"/>
            <a:ext cx="120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НАГРАЖДЕНИЯ/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ДИСЦИПЛИНАРНЫЕ ВЗЫСКАНИЯ</a:t>
            </a:r>
          </a:p>
          <a:p>
            <a:pPr algn="r"/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75913" y="6308758"/>
            <a:ext cx="5135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6000"/>
            </a:pPr>
            <a:endParaRPr lang="ru-RU" altLang="ru-RU" sz="900" b="1" u="sng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algn="just">
              <a:buSzPct val="106000"/>
            </a:pPr>
            <a:endParaRPr lang="ru-RU" altLang="ru-RU" sz="900" b="1" u="sng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12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535363"/>
              </p:ext>
            </p:extLst>
          </p:nvPr>
        </p:nvGraphicFramePr>
        <p:xfrm>
          <a:off x="157331" y="723549"/>
          <a:ext cx="5452359" cy="4690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7395">
                  <a:extLst>
                    <a:ext uri="{9D8B030D-6E8A-4147-A177-3AD203B41FA5}">
                      <a16:colId xmlns:a16="http://schemas.microsoft.com/office/drawing/2014/main" val="3417226044"/>
                    </a:ext>
                  </a:extLst>
                </a:gridCol>
                <a:gridCol w="764964">
                  <a:extLst>
                    <a:ext uri="{9D8B030D-6E8A-4147-A177-3AD203B41FA5}">
                      <a16:colId xmlns:a16="http://schemas.microsoft.com/office/drawing/2014/main" val="2140578805"/>
                    </a:ext>
                  </a:extLst>
                </a:gridCol>
              </a:tblGrid>
              <a:tr h="6111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Награды/поощрения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31233"/>
                  </a:ext>
                </a:extLst>
              </a:tr>
              <a:tr h="766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Медаль «</a:t>
                      </a:r>
                      <a:r>
                        <a:rPr lang="kk-KZ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Еңбек ардагері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  <a:r>
                        <a:rPr lang="kk-KZ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,«Еңбек Даңқы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», «</a:t>
                      </a:r>
                      <a:r>
                        <a:rPr lang="kk-KZ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Мұнай газ кешенін</a:t>
                      </a:r>
                      <a:r>
                        <a:rPr lang="kk-KZ" sz="1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дамытуға қосқан үлесі үшін</a:t>
                      </a:r>
                      <a:r>
                        <a:rPr lang="ru-RU" sz="1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», Нагрудный знак,</a:t>
                      </a:r>
                      <a:r>
                        <a:rPr lang="kk-KZ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Почетная грамота, Благодарственное письмо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Министерства энергетики 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65239"/>
                  </a:ext>
                </a:extLst>
              </a:tr>
              <a:tr h="4372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Нагрудный знак, </a:t>
                      </a:r>
                      <a:r>
                        <a:rPr lang="kk-KZ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грамота, Благодарственное</a:t>
                      </a:r>
                      <a:r>
                        <a:rPr lang="kk-KZ" sz="1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 </a:t>
                      </a:r>
                      <a:r>
                        <a:rPr lang="kk-KZ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АО ФНБ Самрук-Казына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477526"/>
                  </a:ext>
                </a:extLst>
              </a:tr>
              <a:tr h="1908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АО НК «КазМунайГаз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82519"/>
                  </a:ext>
                </a:extLst>
              </a:tr>
              <a:tr h="437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Памятный знак, Почетная грамота, Благодарственное</a:t>
                      </a:r>
                      <a:r>
                        <a:rPr lang="kk-KZ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</a:t>
                      </a: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АО НК «КазМунайГаз»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858613"/>
                  </a:ext>
                </a:extLst>
              </a:tr>
              <a:tr h="179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Ассоциация «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KAZENERGY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806284"/>
                  </a:ext>
                </a:extLst>
              </a:tr>
              <a:tr h="287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Медаль, Почетная грамота, Благодарственное письмо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81379"/>
                  </a:ext>
                </a:extLst>
              </a:tr>
              <a:tr h="1827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Акимат, маслихат  области и города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732684"/>
                  </a:ext>
                </a:extLst>
              </a:tr>
              <a:tr h="376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грамота, Благодарственное</a:t>
                      </a:r>
                      <a:r>
                        <a:rPr lang="kk-KZ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 </a:t>
                      </a: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акима области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719184"/>
                  </a:ext>
                </a:extLst>
              </a:tr>
              <a:tr h="376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грамота, Благодарственное</a:t>
                      </a:r>
                      <a:r>
                        <a:rPr lang="kk-KZ" sz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 </a:t>
                      </a: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акима города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350243"/>
                  </a:ext>
                </a:extLst>
              </a:tr>
              <a:tr h="1804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ПНХЗ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882285"/>
                  </a:ext>
                </a:extLst>
              </a:tr>
              <a:tr h="437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Доска почета, Почетная грамота, Благодарственное письмо Генерального директора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655841"/>
                  </a:ext>
                </a:extLst>
              </a:tr>
              <a:tr h="2258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  ВСЕГО:</a:t>
                      </a:r>
                    </a:p>
                  </a:txBody>
                  <a:tcPr marL="3702" marR="3702" marT="3702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238616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069731"/>
              </p:ext>
            </p:extLst>
          </p:nvPr>
        </p:nvGraphicFramePr>
        <p:xfrm>
          <a:off x="6156849" y="723549"/>
          <a:ext cx="5340867" cy="2157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5584">
                  <a:extLst>
                    <a:ext uri="{9D8B030D-6E8A-4147-A177-3AD203B41FA5}">
                      <a16:colId xmlns:a16="http://schemas.microsoft.com/office/drawing/2014/main" val="3417226044"/>
                    </a:ext>
                  </a:extLst>
                </a:gridCol>
                <a:gridCol w="1019639">
                  <a:extLst>
                    <a:ext uri="{9D8B030D-6E8A-4147-A177-3AD203B41FA5}">
                      <a16:colId xmlns:a16="http://schemas.microsoft.com/office/drawing/2014/main" val="1716300444"/>
                    </a:ext>
                  </a:extLst>
                </a:gridCol>
                <a:gridCol w="1038548">
                  <a:extLst>
                    <a:ext uri="{9D8B030D-6E8A-4147-A177-3AD203B41FA5}">
                      <a16:colId xmlns:a16="http://schemas.microsoft.com/office/drawing/2014/main" val="2443944135"/>
                    </a:ext>
                  </a:extLst>
                </a:gridCol>
                <a:gridCol w="1038548">
                  <a:extLst>
                    <a:ext uri="{9D8B030D-6E8A-4147-A177-3AD203B41FA5}">
                      <a16:colId xmlns:a16="http://schemas.microsoft.com/office/drawing/2014/main" val="2140578805"/>
                    </a:ext>
                  </a:extLst>
                </a:gridCol>
                <a:gridCol w="1038548">
                  <a:extLst>
                    <a:ext uri="{9D8B030D-6E8A-4147-A177-3AD203B41FA5}">
                      <a16:colId xmlns:a16="http://schemas.microsoft.com/office/drawing/2014/main" val="2878983822"/>
                    </a:ext>
                  </a:extLst>
                </a:gridCol>
              </a:tblGrid>
              <a:tr h="432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Виды дисциплинарных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взысканий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2024 год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kk-KZ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год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1-ое полугодие 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2025 года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2-ое полугодие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2025 года </a:t>
                      </a: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31233"/>
                  </a:ext>
                </a:extLst>
              </a:tr>
              <a:tr h="2981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Замечание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17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965239"/>
                  </a:ext>
                </a:extLst>
              </a:tr>
              <a:tr h="3682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Выговор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82519"/>
                  </a:ext>
                </a:extLst>
              </a:tr>
              <a:tr h="3081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Строгий выговор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858613"/>
                  </a:ext>
                </a:extLst>
              </a:tr>
              <a:tr h="332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ВСЕГО: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34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0043" marR="50043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806284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7" y="5391382"/>
            <a:ext cx="2751176" cy="14513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510" y="5422052"/>
            <a:ext cx="3068105" cy="1424798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88DB964B-A133-43B6-961F-4874C00C7A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1587556"/>
              </p:ext>
            </p:extLst>
          </p:nvPr>
        </p:nvGraphicFramePr>
        <p:xfrm>
          <a:off x="6095999" y="2880729"/>
          <a:ext cx="5863119" cy="3797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66433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80519" y="188640"/>
            <a:ext cx="473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 РАБОЧИХ ПРОФЕССИЙ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19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3880" y="4414567"/>
            <a:ext cx="51447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Республиканский конкурс «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Еңбек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жолы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»:</a:t>
            </a:r>
          </a:p>
          <a:p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место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в номинации «Лучший молодой работник» по Павлодарской области занял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Айтуаров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Диас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- оператор технологических установок 5 разряда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ПГПН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87" y="4414567"/>
            <a:ext cx="1638926" cy="2363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83" y="4873330"/>
            <a:ext cx="2855440" cy="190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43879" y="5487408"/>
            <a:ext cx="52776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18 декабря 2025 года в церемонии закрытия Года рабочих профессий  в г. Астана приняли участие:</a:t>
            </a:r>
          </a:p>
          <a:p>
            <a:pPr marL="228600" indent="-228600">
              <a:buAutoNum type="arabicPeriod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Быченко Максим – машинист компрессорных установок 5 р.  компрессорной станции ПГПН.</a:t>
            </a:r>
          </a:p>
          <a:p>
            <a:pPr marL="228600" indent="-228600">
              <a:buAutoNum type="arabicPeriod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Садыкова Айгерим – ведущий инженер-энергетик (электрик) департамента энергоснабжения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0BC04F-5A90-4915-91B0-111421ACA8AF}"/>
              </a:ext>
            </a:extLst>
          </p:cNvPr>
          <p:cNvSpPr txBox="1"/>
          <p:nvPr/>
        </p:nvSpPr>
        <p:spPr>
          <a:xfrm>
            <a:off x="173962" y="1077502"/>
            <a:ext cx="4746620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августа 2025 года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ПНХЗ стал одной из площадок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Республиканского молодежного форума «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Жастар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болашағы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жарқын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Қазақстан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посвященного Международному дню молодежи и Году рабочих профессий</a:t>
            </a:r>
          </a:p>
          <a:p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11–12 августа 2025 года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завод вновь принял участников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молодежного форума «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Жастар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Фест»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Для гостей из разных городов Республики Казахстан была организована экскурсия по производственным объектам, а также встреча с представителями молодежного крыла предприятия в формате «Вопрос–ответ».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F1BD66-A6CB-4F63-864F-EFC1800A80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16" y="2840637"/>
            <a:ext cx="2920007" cy="1904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B7826C8-16B1-4B8C-8A2A-2D9BD2CB75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960" y="2840637"/>
            <a:ext cx="2845104" cy="18276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D894F48-E32A-4B09-84ED-FE2BA0E052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56" y="876444"/>
            <a:ext cx="2845104" cy="18967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F9905E-5A2A-457A-8948-4B82B651A9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38" y="876444"/>
            <a:ext cx="2856955" cy="19674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8" name="TextBox 26">
            <a:extLst>
              <a:ext uri="{FF2B5EF4-FFF2-40B4-BE49-F238E27FC236}">
                <a16:creationId xmlns:a16="http://schemas.microsoft.com/office/drawing/2014/main" id="{295557EB-45B3-4E43-8C73-F783988283B5}"/>
              </a:ext>
            </a:extLst>
          </p:cNvPr>
          <p:cNvSpPr txBox="1"/>
          <p:nvPr/>
        </p:nvSpPr>
        <p:spPr>
          <a:xfrm>
            <a:off x="173962" y="3101218"/>
            <a:ext cx="511468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18-21 ноября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2025 года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Чемпионат «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KMG Skills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 </a:t>
            </a:r>
            <a:r>
              <a:rPr lang="ru-RU" sz="1100" b="1" dirty="0">
                <a:solidFill>
                  <a:srgbClr val="002060"/>
                </a:solidFill>
              </a:rPr>
              <a:t>г.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Атырау </a:t>
            </a:r>
            <a:r>
              <a:rPr lang="kk-KZ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среди ДЗО АО НК «КазМунайГаз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базе ТОО «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APEC Training Center»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место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в номинации «Лучший машинист компрессорных установок» -  машинист к/у ПГПН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Быченко Максим</a:t>
            </a:r>
          </a:p>
          <a:p>
            <a:pPr algn="just"/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III </a:t>
            </a:r>
            <a:r>
              <a:rPr lang="kk-KZ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место </a:t>
            </a:r>
            <a:r>
              <a:rPr lang="kk-KZ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в номинации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«Лучший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приборист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» -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приборист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цеха КИПиА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Макишев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Александр</a:t>
            </a:r>
          </a:p>
        </p:txBody>
      </p:sp>
    </p:spTree>
    <p:extLst>
      <p:ext uri="{BB962C8B-B14F-4D97-AF65-F5344CB8AC3E}">
        <p14:creationId xmlns:p14="http://schemas.microsoft.com/office/powerpoint/2010/main" val="1164432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551327" y="897227"/>
            <a:ext cx="3027618" cy="4293022"/>
            <a:chOff x="3085626" y="955932"/>
            <a:chExt cx="2150494" cy="4293022"/>
          </a:xfrm>
        </p:grpSpPr>
        <p:sp>
          <p:nvSpPr>
            <p:cNvPr id="17" name="TextBox 16"/>
            <p:cNvSpPr txBox="1"/>
            <p:nvPr/>
          </p:nvSpPr>
          <p:spPr>
            <a:xfrm>
              <a:off x="3224588" y="4140958"/>
              <a:ext cx="15248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04.</a:t>
              </a:r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ru-RU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.20</a:t>
              </a:r>
              <a:r>
                <a:rPr lang="ru-RU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г.</a:t>
              </a:r>
              <a:r>
                <a:rPr lang="en-US" sz="1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Астане сотрудники ТОО «ПНХЗ» приняли участие в благотворительном марафоне «III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Charity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Samruk</a:t>
              </a:r>
              <a:r>
                <a:rPr lang="ru-RU" sz="1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Marathon-2025».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085626" y="955932"/>
              <a:ext cx="215049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5463409" y="194247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КОРПОРАТИВНЫЕ МЕРОПРИЯТИЯ  2025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777697" y="2714893"/>
            <a:ext cx="193072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.04.2025 г.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Работники ПНХЗ приняли участие в республиканском субботнике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865910" y="2485547"/>
            <a:ext cx="22080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13.06.2025 г.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ПНХЗ подвели итоги детского конкурса рисунков «Таза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Қазақстан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56165" y="5732532"/>
            <a:ext cx="2146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г.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Сотрудники ПНХЗ приняли участие в марафоне «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Munaily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Marathon-2025» в Актау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84" y="2395983"/>
            <a:ext cx="2415689" cy="15912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67" y="3899858"/>
            <a:ext cx="2399705" cy="15488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29" y="5379256"/>
            <a:ext cx="2295966" cy="14885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611" y="2446854"/>
            <a:ext cx="2554559" cy="15884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1350" y="815340"/>
            <a:ext cx="2554559" cy="17500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6" name="TextBox 35"/>
          <p:cNvSpPr txBox="1"/>
          <p:nvPr/>
        </p:nvSpPr>
        <p:spPr>
          <a:xfrm>
            <a:off x="8913749" y="997629"/>
            <a:ext cx="20583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г.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ПНХЗ поздравил воспитанников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Песчанской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школы-интерната с Днём защиты детей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94" y="740747"/>
            <a:ext cx="2734017" cy="17278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2777697" y="1113754"/>
            <a:ext cx="20219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31.03.2025 г.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Стартовал ежегодный конкурс профессионального мастерства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Үздік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маман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343" y="3916712"/>
            <a:ext cx="2399705" cy="14390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910435" y="3664999"/>
            <a:ext cx="2082475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14.08.2025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ПНХЗ стал участником выставки и фестиваля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Жастар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FEST» к форуму молодежи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0343" y="5255162"/>
            <a:ext cx="2515566" cy="160283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910435" y="5558476"/>
            <a:ext cx="227272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05.09.2025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Павлодарских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нефтепереработчиков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поздравили с наступающим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профпраздником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9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DC911C-37BB-4EEB-B359-9B68113A29C3}" type="slidenum">
              <a:rPr lang="ru-RU" sz="120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fld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51327" y="897227"/>
            <a:ext cx="30276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" y="35860"/>
            <a:ext cx="2276468" cy="578763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5483510" y="174870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КОРПОРАТИВНЫЕ МЕРОПРИЯТИЯ  2025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855640" y="1639757"/>
            <a:ext cx="20219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</a:t>
            </a: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.2025 г.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Сотрудники ПНХЗ провели Тимбилдинг на территории профилактории Энергетик»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74" y="1223379"/>
            <a:ext cx="2424950" cy="16021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59" y="3054186"/>
            <a:ext cx="2395960" cy="16008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2717318" y="5271482"/>
            <a:ext cx="26521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24.10.2025 г.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Работников ПНХЗ наградили в честь Дня Республики Казахстан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74" y="4883682"/>
            <a:ext cx="2414072" cy="15670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2717319" y="3215993"/>
            <a:ext cx="265213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01.10.2025 г.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канун Международного дня пожилых людей ПНХЗ организовал праздничное мероприятие для своих ветеранов, которое прошло в торжественной атмосфере театра имени А.П. Чехова.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231" y="1223379"/>
            <a:ext cx="2787837" cy="185044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0" name="Прямоугольник 29"/>
          <p:cNvSpPr/>
          <p:nvPr/>
        </p:nvSpPr>
        <p:spPr>
          <a:xfrm>
            <a:off x="9517637" y="4101076"/>
            <a:ext cx="20219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26.12.2025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ПНХЗ определили «Лучшее производство» и «Лучшую бригаду» по итогам 2025 года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676" y="3854629"/>
            <a:ext cx="2795692" cy="18016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5" name="Прямоугольник 34"/>
          <p:cNvSpPr/>
          <p:nvPr/>
        </p:nvSpPr>
        <p:spPr>
          <a:xfrm>
            <a:off x="9510409" y="1494756"/>
            <a:ext cx="202196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21.11.2025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ПНХЗ прошел интеллектуальный конкурс в честь Дня языков</a:t>
            </a:r>
          </a:p>
        </p:txBody>
      </p:sp>
    </p:spTree>
    <p:extLst>
      <p:ext uri="{BB962C8B-B14F-4D97-AF65-F5344CB8AC3E}">
        <p14:creationId xmlns:p14="http://schemas.microsoft.com/office/powerpoint/2010/main" val="7257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965221" y="169265"/>
            <a:ext cx="6167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СОВЕТА ПО ДЕЛАМ МОЛОДЕЖИ  </a:t>
            </a:r>
          </a:p>
        </p:txBody>
      </p:sp>
      <p:pic>
        <p:nvPicPr>
          <p:cNvPr id="14" name="Picture 2" descr="C:\Users\c11-ILAB-IT2\Desktop\Совет молодежи\Лого МС\Лого_ЖасМамандарКенес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0" y="689142"/>
            <a:ext cx="1403648" cy="80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88533" y="1675983"/>
            <a:ext cx="3444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Наурыз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в детском доме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с. Песчаное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1" y="2207383"/>
            <a:ext cx="2915599" cy="195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1" y="4599682"/>
            <a:ext cx="2919828" cy="200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2817899" y="762214"/>
            <a:ext cx="3657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Субботник на территории ТОО «ПНХЗ»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49" y="3794112"/>
            <a:ext cx="3033989" cy="2022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49" y="1582250"/>
            <a:ext cx="2948645" cy="1965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40" name="Прямоугольник 39"/>
          <p:cNvSpPr/>
          <p:nvPr/>
        </p:nvSpPr>
        <p:spPr>
          <a:xfrm>
            <a:off x="8958753" y="721899"/>
            <a:ext cx="3233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Проведение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кибер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турнира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81" y="1408544"/>
            <a:ext cx="3011178" cy="200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29" y="4048102"/>
            <a:ext cx="3014788" cy="201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8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5644" y="2846438"/>
            <a:ext cx="2891882" cy="200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265643" y="1443842"/>
            <a:ext cx="2693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Участие в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Молодежном форуме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КМГ в Шымкенте</a:t>
            </a:r>
          </a:p>
        </p:txBody>
      </p:sp>
    </p:spTree>
    <p:extLst>
      <p:ext uri="{BB962C8B-B14F-4D97-AF65-F5344CB8AC3E}">
        <p14:creationId xmlns:p14="http://schemas.microsoft.com/office/powerpoint/2010/main" val="29235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965221" y="169265"/>
            <a:ext cx="6167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СОВЕТА ПО ДЕЛАМ МОЛОДЕЖИ  </a:t>
            </a:r>
          </a:p>
        </p:txBody>
      </p:sp>
      <p:pic>
        <p:nvPicPr>
          <p:cNvPr id="14" name="Picture 2" descr="C:\Users\c11-ILAB-IT2\Desktop\Совет молодежи\Лого МС\Лого_ЖасМамандарКенес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0" y="689142"/>
            <a:ext cx="1403648" cy="80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88533" y="1675983"/>
            <a:ext cx="344469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Поздравление ветеранов ТОО «ПНХЗ»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817899" y="881670"/>
            <a:ext cx="36573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День защиты детей в детском доме с. Песчаное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958753" y="721899"/>
            <a:ext cx="323320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Выступление Председателя СДМ на Республиканском молодежном форуме 11-12 августа 2025г.</a:t>
            </a:r>
          </a:p>
        </p:txBody>
      </p:sp>
      <p:sp>
        <p:nvSpPr>
          <p:cNvPr id="18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80109" y="1632257"/>
            <a:ext cx="26931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Тимбилдинг по </a:t>
            </a:r>
          </a:p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сап-серфингу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2322314"/>
            <a:ext cx="2650012" cy="17528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1" y="4243232"/>
            <a:ext cx="2791279" cy="18667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03" y="2363833"/>
            <a:ext cx="2772401" cy="17113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38" y="4243232"/>
            <a:ext cx="2800065" cy="18667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Объект 4">
            <a:extLst>
              <a:ext uri="{FF2B5EF4-FFF2-40B4-BE49-F238E27FC236}">
                <a16:creationId xmlns:a16="http://schemas.microsoft.com/office/drawing/2014/main" id="{4FC736CB-D935-4676-80FB-43164FFEC8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09" y="2313790"/>
            <a:ext cx="2841886" cy="17528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43" y="4290304"/>
            <a:ext cx="2841885" cy="18257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429" y="2322173"/>
            <a:ext cx="2605037" cy="17531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429" y="4243232"/>
            <a:ext cx="2627240" cy="18728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3538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965221" y="169265"/>
            <a:ext cx="6167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СОВЕТА ПО ДЕЛАМ МОЛОДЕЖИ  </a:t>
            </a:r>
          </a:p>
        </p:txBody>
      </p:sp>
      <p:pic>
        <p:nvPicPr>
          <p:cNvPr id="14" name="Picture 2" descr="C:\Users\c11-ILAB-IT2\Desktop\Совет молодежи\Лого МС\Лого_ЖасМамандарКенес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0" y="689142"/>
            <a:ext cx="1403648" cy="80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153417" y="1846467"/>
            <a:ext cx="365734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27.08.2025г. Встреча Генерального директора с молодыми специалистами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936948" y="877113"/>
            <a:ext cx="36573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12.09.2025 года участие в программе «</a:t>
            </a:r>
            <a:r>
              <a:rPr lang="ru-RU" sz="1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</a:t>
            </a:r>
            <a:r>
              <a:rPr lang="kk-KZ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ңа күн» на телеканале </a:t>
            </a:r>
            <a:r>
              <a:rPr lang="en-US" sz="1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Ertis</a:t>
            </a:r>
            <a:r>
              <a:rPr lang="en-US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TV</a:t>
            </a:r>
            <a:b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sz="17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9" y="2985240"/>
            <a:ext cx="2715398" cy="16347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152" y="2435906"/>
            <a:ext cx="3044020" cy="19535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41" y="4405428"/>
            <a:ext cx="3103399" cy="17120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6380343" y="1638117"/>
            <a:ext cx="309036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Участие в мероприятиях, посвященных Дню языков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4385018"/>
            <a:ext cx="2773629" cy="17324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2444535"/>
            <a:ext cx="2703905" cy="17660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9449847" y="862368"/>
            <a:ext cx="266097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Круглый стол с </a:t>
            </a:r>
            <a:r>
              <a:rPr lang="ru-RU" sz="1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зам.акима</a:t>
            </a:r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области Гладышевой С.А.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93AAED2-E1DE-464F-9EA6-9EECAB1270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47" y="2253670"/>
            <a:ext cx="2565802" cy="18001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Объект 4">
            <a:extLst>
              <a:ext uri="{FF2B5EF4-FFF2-40B4-BE49-F238E27FC236}">
                <a16:creationId xmlns:a16="http://schemas.microsoft.com/office/drawing/2014/main" id="{E50C4EED-C6E5-4146-9D9B-CEF90F4B01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48" y="4366686"/>
            <a:ext cx="2527848" cy="17653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711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965221" y="169265"/>
            <a:ext cx="6167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СОВЕТА ПО ДЕЛАМ МОЛОДЕЖИ  </a:t>
            </a:r>
          </a:p>
        </p:txBody>
      </p:sp>
      <p:pic>
        <p:nvPicPr>
          <p:cNvPr id="14" name="Picture 2" descr="C:\Users\c11-ILAB-IT2\Desktop\Совет молодежи\Лого МС\Лого_ЖасМамандарКенес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0" y="689142"/>
            <a:ext cx="1403648" cy="80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7087" y="1644606"/>
            <a:ext cx="3657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8 октября 2025г. прошел мастер – класс на тему Искусственного интеллекта</a:t>
            </a:r>
            <a:b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25320" y="898806"/>
            <a:ext cx="3346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Посвящение в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нефтепереработчики</a:t>
            </a:r>
            <a:b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BD95818-7EB4-4751-8D23-BDE6010117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" y="2631742"/>
            <a:ext cx="3490841" cy="23155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843" y="4532093"/>
            <a:ext cx="2865565" cy="208526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77" y="2114953"/>
            <a:ext cx="3889740" cy="210421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019917" y="898806"/>
            <a:ext cx="40147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24 декабря 2025 года Республиканский Форум в рамках Закрытия Года рабочих профессий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078926"/>
            <a:ext cx="3119269" cy="23394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24" y="4532093"/>
            <a:ext cx="3179413" cy="212003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024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06672" y="159610"/>
            <a:ext cx="5385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ОБЩАЯ ИНФОРМАЦИЯ О ПРОВЕДЕННОМ ППР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176448" y="811208"/>
          <a:ext cx="5889611" cy="3784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2754">
                  <a:extLst>
                    <a:ext uri="{9D8B030D-6E8A-4147-A177-3AD203B41FA5}">
                      <a16:colId xmlns:a16="http://schemas.microsoft.com/office/drawing/2014/main" val="2756416697"/>
                    </a:ext>
                  </a:extLst>
                </a:gridCol>
                <a:gridCol w="1716857">
                  <a:extLst>
                    <a:ext uri="{9D8B030D-6E8A-4147-A177-3AD203B41FA5}">
                      <a16:colId xmlns:a16="http://schemas.microsoft.com/office/drawing/2014/main" val="2661254981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Список подрядных организаций,</a:t>
                      </a:r>
                    </a:p>
                    <a:p>
                      <a:pPr algn="ctr" fontAlgn="b"/>
                      <a:r>
                        <a:rPr lang="ru-RU" sz="1400" b="1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участвовавших в проведении ремонта: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персонала: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74670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ТОО «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AVC Production»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(ПКО 2.0)</a:t>
                      </a:r>
                      <a:endParaRPr lang="en-US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613492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ООО «Уралэнергомаш» г. Челябинск, РФ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091354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ООО «СПМК Холдинг» г. Москва, РФ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747660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ООО «ЛИГМОД» г. Новополоцк, РБ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881938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ТОО  Сервисная компания «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Интра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»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253323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ТОО «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РемСтройМонтажУниверсал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»-«РСМУ»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737063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ТОО «НПО Дефектоскопия»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0493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ТОО «НИЦ</a:t>
                      </a:r>
                      <a:r>
                        <a:rPr lang="ru-RU" sz="12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KRD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21434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180000" algn="r" fontAlgn="b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ИТОГО, чел.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400" b="1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310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710982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781907"/>
            <a:ext cx="6806672" cy="604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30"/>
              </a:spcBef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Вводная часть:</a:t>
            </a:r>
            <a:endParaRPr lang="en-US" sz="13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Плановый остановочный ППР – 30 календарных дней (по ЛК-6У)</a:t>
            </a: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Начало ремонта (останов)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18.06.25г.</a:t>
            </a:r>
          </a:p>
          <a:p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Выход на режим ПППН С-100 – 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16.07.25г.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300" i="1" u="sng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(опережение графика на 1 сутки)</a:t>
            </a:r>
          </a:p>
          <a:p>
            <a:pPr>
              <a:spcBef>
                <a:spcPts val="330"/>
              </a:spcBef>
            </a:pPr>
            <a:endParaRPr lang="ru-RU" sz="13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30"/>
              </a:spcBef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ремонта – достигнута!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Работы выполнены безопасно, без несчастных случаев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Соблюдены требования промышленной безопасности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Ремонт завершен с опережением графика</a:t>
            </a:r>
            <a:r>
              <a:rPr lang="en-US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330"/>
              </a:spcBef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Основные запланированные объемы работы выполнены.</a:t>
            </a:r>
          </a:p>
          <a:p>
            <a:pPr>
              <a:spcAft>
                <a:spcPts val="600"/>
              </a:spcAft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Укрупненный перечень выполненных работ: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Подготовка к техническому освидетельствованию аппаратов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 ед.;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Подготовка к ревизии технологических печей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16 ед.;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Ревизия технологических трубопроводов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930 ед. (140 </a:t>
            </a:r>
            <a:r>
              <a:rPr lang="ru-RU" sz="1300" b="1" i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тыс.п.м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.)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катализатора ГО керосина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29,9 тонн;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статического оборудования на ПППН, ПКОН, ППТНО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 аппаратов;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трубных пучков теплообменников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 ед.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b="1" i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динамического оборудования – 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агрегатов;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линий ВСГ ПППН – 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линии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b="1" i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внутренних устройств колонн  – 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27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тарелок, 2 насадки;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поворотных шиберов печей – 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ед.</a:t>
            </a:r>
            <a:r>
              <a:rPr lang="en-US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  <a:endParaRPr lang="ru-RU" sz="1300" b="1" i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АКЗ дымовой трубы КУПС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ед.;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горелок печей ПППН – </a:t>
            </a:r>
            <a:r>
              <a:rPr lang="ru-RU" sz="1300" b="1" i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 ед.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073791" y="5158259"/>
          <a:ext cx="5993337" cy="14329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3122">
                  <a:extLst>
                    <a:ext uri="{9D8B030D-6E8A-4147-A177-3AD203B41FA5}">
                      <a16:colId xmlns:a16="http://schemas.microsoft.com/office/drawing/2014/main" val="2756416697"/>
                    </a:ext>
                  </a:extLst>
                </a:gridCol>
                <a:gridCol w="2123122">
                  <a:extLst>
                    <a:ext uri="{9D8B030D-6E8A-4147-A177-3AD203B41FA5}">
                      <a16:colId xmlns:a16="http://schemas.microsoft.com/office/drawing/2014/main" val="820999022"/>
                    </a:ext>
                  </a:extLst>
                </a:gridCol>
                <a:gridCol w="1747093">
                  <a:extLst>
                    <a:ext uri="{9D8B030D-6E8A-4147-A177-3AD203B41FA5}">
                      <a16:colId xmlns:a16="http://schemas.microsoft.com/office/drawing/2014/main" val="2661254981"/>
                    </a:ext>
                  </a:extLst>
                </a:gridCol>
              </a:tblGrid>
              <a:tr h="3528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Информация по количеству привлеченной автомобильной и</a:t>
                      </a:r>
                    </a:p>
                    <a:p>
                      <a:pPr algn="ctr" fontAlgn="b"/>
                      <a:r>
                        <a:rPr lang="ru-RU" sz="1200" b="1" i="1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специальной техники:</a:t>
                      </a:r>
                      <a:endParaRPr lang="ru-RU" sz="1200" b="1" i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7467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Автокраны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Автовышки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Прочая</a:t>
                      </a:r>
                      <a:r>
                        <a:rPr lang="ru-RU" sz="1200" b="1" i="1" kern="12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техника</a:t>
                      </a:r>
                      <a:endParaRPr lang="ru-RU" sz="1200" b="1" i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250674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000"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507961"/>
                  </a:ext>
                </a:extLst>
              </a:tr>
              <a:tr h="352423">
                <a:tc>
                  <a:txBody>
                    <a:bodyPr/>
                    <a:lstStyle/>
                    <a:p>
                      <a:pPr marL="180000" algn="ctr" fontAlgn="b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Итого: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80000" algn="ctr" fontAlgn="b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107 ед.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71116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" y="159610"/>
            <a:ext cx="2037579" cy="389016"/>
          </a:xfrm>
          <a:prstGeom prst="rect">
            <a:avLst/>
          </a:prstGeom>
        </p:spPr>
      </p:pic>
      <p:sp>
        <p:nvSpPr>
          <p:cNvPr id="13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499338" y="57587"/>
            <a:ext cx="8692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СПОРТИВНЫЕ  МЕРОПРИЯТИЯ: ФИНАЛ СПАРТАКИАДЫ 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АО НК «КАЗМУНАЙГАЗ» ПРОШЕЛ В ГОРОДЕ АКТАУ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064" y="3689680"/>
            <a:ext cx="3999400" cy="27102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6" y="3670199"/>
            <a:ext cx="3639670" cy="27297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761505"/>
            <a:ext cx="3639670" cy="27297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45" y="761505"/>
            <a:ext cx="4125086" cy="27500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277" y="761505"/>
            <a:ext cx="3143323" cy="26857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65" y="3689680"/>
            <a:ext cx="4092691" cy="272769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Номер слайда 12"/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955786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3499338" y="57587"/>
            <a:ext cx="8692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СПОРТИВНЫЕ  МЕРОПРИЯТИЯ: МАРАФОН «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MUNAI RUN FEST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 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 ДНЮ РАБОТНИКА НЕФТЕГАЗОВОГО КОМПЛЕКСА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4" y="765847"/>
            <a:ext cx="5383645" cy="35890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7" y="765847"/>
            <a:ext cx="5384801" cy="35898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326" y="4432685"/>
            <a:ext cx="3528292" cy="23521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1" y="4426527"/>
            <a:ext cx="3777673" cy="23645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4" y="4426527"/>
            <a:ext cx="3517900" cy="23452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Номер слайда 12">
            <a:extLst>
              <a:ext uri="{FF2B5EF4-FFF2-40B4-BE49-F238E27FC236}">
                <a16:creationId xmlns:a16="http://schemas.microsoft.com/office/drawing/2014/main" id="{78B8F73B-15D9-42F5-B4B0-424AEFF33D27}"/>
              </a:ext>
            </a:extLst>
          </p:cNvPr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13581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3499338" y="57587"/>
            <a:ext cx="8692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СПОРТИВНЫЕ  МЕРОПРИЯТИЯ: СОРЕВНОВАНИЯ ПО ФУТБОЛУ (11Х11) 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«КУБОК ПНХЗ» И СЕМЕЙНАЯ ЭСТАФЕТА «ПАПА, МАМА, Я»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752764"/>
            <a:ext cx="5257800" cy="3505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90" y="752764"/>
            <a:ext cx="2336355" cy="3504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49" y="752764"/>
            <a:ext cx="4225638" cy="2817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36" y="4308520"/>
            <a:ext cx="4172079" cy="2443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4308520"/>
            <a:ext cx="3637646" cy="24250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275782" y="3569856"/>
            <a:ext cx="30018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Обладатели кубка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ППТНО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Финалисты кубка </a:t>
            </a:r>
            <a:r>
              <a:rPr lang="ru-RU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ПСиОЗХ</a:t>
            </a:r>
            <a:endParaRPr lang="ru-RU" sz="1400" b="1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17" y="4308520"/>
            <a:ext cx="3927469" cy="2448186"/>
          </a:xfrm>
          <a:prstGeom prst="rect">
            <a:avLst/>
          </a:prstGeom>
        </p:spPr>
      </p:pic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FD6B6CE-C035-42D1-A35C-2326926AF93E}"/>
              </a:ext>
            </a:extLst>
          </p:cNvPr>
          <p:cNvSpPr txBox="1">
            <a:spLocks/>
          </p:cNvSpPr>
          <p:nvPr/>
        </p:nvSpPr>
        <p:spPr>
          <a:xfrm>
            <a:off x="11850624" y="6595404"/>
            <a:ext cx="36809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71188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5421E-F73C-426F-AB8C-C2C1EA919E82}"/>
              </a:ext>
            </a:extLst>
          </p:cNvPr>
          <p:cNvSpPr txBox="1"/>
          <p:nvPr/>
        </p:nvSpPr>
        <p:spPr>
          <a:xfrm>
            <a:off x="11573061" y="6581913"/>
            <a:ext cx="612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062183" y="161617"/>
            <a:ext cx="4251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ОСНОВНЫЕ ЗАДАЧИ  НА 2026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7453" y="983405"/>
            <a:ext cx="113505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1. Обеспечить исполнение производственной программы за 2026 год в полном объеме:</a:t>
            </a:r>
          </a:p>
          <a:p>
            <a:pPr indent="273050"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- переработка нефти 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5,7 млн тонн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</a:p>
          <a:p>
            <a:pPr indent="273050"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- выход светлых нефтепродуктов - не менее 73,4%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indent="273050"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- глубина переработки 92,5%</a:t>
            </a:r>
          </a:p>
          <a:p>
            <a:pPr indent="273050"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- индекс энергоемкости 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EII – 100 </a:t>
            </a:r>
            <a:r>
              <a:rPr lang="kk-KZ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пунктов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2. Обеспечить безаварийную работу оборудования и отсутствие травматизма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73050" indent="-273050"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3. Обеспечить своевременное техническое обслуживание и ремонт оборудования и инфраструктуры завода.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73050" indent="-273050"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4. Продолжить выполнение мероприятий по повышению энергоэффективности, снижению потребления тепло-энергоресурсов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5. Обеспечить неукоснительное соблюдение бюджетной дисциплины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6. Продолжить выполнение мероприятий по цифровизации и автоматизации бизнес-процессов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7. Продолжить реализацию инвестиционных проектов ПНХЗ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8. Обеспечить качественную подготовку и </a:t>
            </a:r>
            <a:r>
              <a:rPr lang="kk-KZ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проведение капитального ремонта ПНХЗ в установленные сроки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CE010-D1CB-4571-8343-CB1E7A9EF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550143" y="3017243"/>
            <a:ext cx="53914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СПАСИБО ЗА ВНИМАНИЕ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CE010-D1CB-4571-8343-CB1E7A9EF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7" y="64550"/>
            <a:ext cx="2276468" cy="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9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" y="56253"/>
            <a:ext cx="2037579" cy="55334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5365102" y="195477"/>
            <a:ext cx="6704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ФОТООТЧЕТ РАБОТ ПО РЕМОНТУ РЕЗЕРВУАРОВ/ЕМКОСТЕЙ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20562" y="713500"/>
            <a:ext cx="62728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Капитальный ремонт</a:t>
            </a:r>
            <a:endParaRPr lang="en-US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резервуаров поз.Р-1 и Р-2 парк 27-5, участок АССБ, производства</a:t>
            </a:r>
          </a:p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светлых нефтепродуктов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" y="1059748"/>
            <a:ext cx="3386490" cy="253235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15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127" y="4245607"/>
            <a:ext cx="3465258" cy="253235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3" y="4220486"/>
            <a:ext cx="3386488" cy="2532358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237719" y="3833199"/>
            <a:ext cx="46322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Капитальный ремонт емкости поз.Е-1/3</a:t>
            </a:r>
          </a:p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участок ЦКС, цех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паровоздухоснабжения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27" y="1405997"/>
            <a:ext cx="3501417" cy="253235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7224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" y="56253"/>
            <a:ext cx="2037579" cy="55334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5010540" y="195477"/>
            <a:ext cx="7059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ФОТООТЧЕТ РАБОТ ПО АКЗ СООРУЖЕНИЙ, М/КОНСТРУКЦИЙ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1515" y="930606"/>
            <a:ext cx="50343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Выполнен  ремонт антикоррозийного покрытия м/к электрофильтра и печей ПГПН</a:t>
            </a:r>
          </a:p>
        </p:txBody>
      </p:sp>
      <p:sp>
        <p:nvSpPr>
          <p:cNvPr id="15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12807" y="804573"/>
            <a:ext cx="430723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Ремонт склада катализаторов и цемента цеха складских работ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46" y="1297016"/>
            <a:ext cx="3536676" cy="271494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29" y="4443651"/>
            <a:ext cx="3610551" cy="244818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16" name="TextBox 15"/>
          <p:cNvSpPr txBox="1"/>
          <p:nvPr/>
        </p:nvSpPr>
        <p:spPr>
          <a:xfrm>
            <a:off x="5634478" y="3811904"/>
            <a:ext cx="57930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Частичный ремонт огнезащитного покрытия металлоконструкций КМ-10, КМ-1, КМ-9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УИиСН</a:t>
            </a: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производства светлых нефтепродуктов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4" y="1602399"/>
            <a:ext cx="3660254" cy="243902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4" y="4081707"/>
            <a:ext cx="3909440" cy="251369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03340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" y="56253"/>
            <a:ext cx="2037579" cy="55334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5365102" y="195477"/>
            <a:ext cx="6704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СОЦИАЛЬНО – БЫТОВЫЕ УСЛОВИЯ</a:t>
            </a:r>
          </a:p>
        </p:txBody>
      </p:sp>
      <p:sp>
        <p:nvSpPr>
          <p:cNvPr id="15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F48FE89F-FBD0-4A23-AFC9-2980F1C9B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606043"/>
              </p:ext>
            </p:extLst>
          </p:nvPr>
        </p:nvGraphicFramePr>
        <p:xfrm>
          <a:off x="517851" y="1115052"/>
          <a:ext cx="11447879" cy="4408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45479">
                  <a:extLst>
                    <a:ext uri="{9D8B030D-6E8A-4147-A177-3AD203B41FA5}">
                      <a16:colId xmlns:a16="http://schemas.microsoft.com/office/drawing/2014/main" val="2007384009"/>
                    </a:ext>
                  </a:extLst>
                </a:gridCol>
                <a:gridCol w="1702400">
                  <a:extLst>
                    <a:ext uri="{9D8B030D-6E8A-4147-A177-3AD203B41FA5}">
                      <a16:colId xmlns:a16="http://schemas.microsoft.com/office/drawing/2014/main" val="1388302026"/>
                    </a:ext>
                  </a:extLst>
                </a:gridCol>
              </a:tblGrid>
              <a:tr h="607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мероприятий </a:t>
                      </a:r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sz="18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улучшению условий труда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Сумма,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млн.тенге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632" marR="58632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972322"/>
                  </a:ext>
                </a:extLst>
              </a:tr>
              <a:tr h="3527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 </a:t>
                      </a:r>
                      <a:r>
                        <a:rPr lang="ru-RU" sz="1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Капитальный и текущий ремонт объектов, имеющих социальное значение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199,132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3434712"/>
                  </a:ext>
                </a:extLst>
              </a:tr>
              <a:tr h="613878">
                <a:tc>
                  <a:txBody>
                    <a:bodyPr/>
                    <a:lstStyle/>
                    <a:p>
                      <a:pPr marL="8572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Капитальный ремонт зданий и сооружений, </a:t>
                      </a:r>
                      <a:r>
                        <a:rPr lang="ru-RU" sz="18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ремонтно</a:t>
                      </a:r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отделочные</a:t>
                      </a:r>
                      <a:r>
                        <a:rPr lang="ru-RU" sz="18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работы в служебных помещениях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265830"/>
                  </a:ext>
                </a:extLst>
              </a:tr>
              <a:tr h="401922">
                <a:tc>
                  <a:txBody>
                    <a:bodyPr/>
                    <a:lstStyle/>
                    <a:p>
                      <a:pPr marL="85725" indent="-85725" algn="l" rtl="0" fontAlgn="ctr"/>
                      <a:r>
                        <a:rPr lang="ru-RU" sz="1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 Закуп товаров, направленных на улучшение условий труда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672,31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89762"/>
                  </a:ext>
                </a:extLst>
              </a:tr>
              <a:tr h="401922">
                <a:tc>
                  <a:txBody>
                    <a:bodyPr/>
                    <a:lstStyle/>
                    <a:p>
                      <a:pPr marL="85725" indent="0" algn="l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 Климатическая техника (кондиционеры)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628912"/>
                  </a:ext>
                </a:extLst>
              </a:tr>
              <a:tr h="423545">
                <a:tc>
                  <a:txBody>
                    <a:bodyPr/>
                    <a:lstStyle/>
                    <a:p>
                      <a:pPr marL="85725" indent="0" algn="l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 Транспортные средства/велосипеды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59822"/>
                  </a:ext>
                </a:extLst>
              </a:tr>
              <a:tr h="401922">
                <a:tc>
                  <a:txBody>
                    <a:bodyPr/>
                    <a:lstStyle/>
                    <a:p>
                      <a:pPr marL="85725" indent="0" algn="l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 Бытовая</a:t>
                      </a:r>
                      <a:r>
                        <a:rPr lang="ru-RU" sz="18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техника (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холодильники, обогреватели)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922">
                <a:tc>
                  <a:txBody>
                    <a:bodyPr/>
                    <a:lstStyle/>
                    <a:p>
                      <a:pPr marL="85725" indent="0" algn="l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Мебель </a:t>
                      </a:r>
                      <a:r>
                        <a:rPr lang="ru-RU" sz="1800" b="0" i="0" u="none" strike="noStrike" kern="1200" noProof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для производственных и социальных объектов</a:t>
                      </a:r>
                      <a:endParaRPr lang="ru-RU" sz="18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020188"/>
                  </a:ext>
                </a:extLst>
              </a:tr>
              <a:tr h="401922">
                <a:tc>
                  <a:txBody>
                    <a:bodyPr/>
                    <a:lstStyle/>
                    <a:p>
                      <a:pPr marL="85725" indent="0" algn="l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Спецодежда и СИЗ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566,47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192861"/>
                  </a:ext>
                </a:extLst>
              </a:tr>
              <a:tr h="401922">
                <a:tc>
                  <a:txBody>
                    <a:bodyPr/>
                    <a:lstStyle/>
                    <a:p>
                      <a:pPr marL="85725" indent="0" algn="ctr" rtl="0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затрачено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871,44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601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778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" y="56253"/>
            <a:ext cx="2037579" cy="55334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3696750" y="28703"/>
            <a:ext cx="8240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ФОТООТЧЕТ РАБОТ ПО РЕМОНТУ 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АДМИНИСТРАТИВНО-БЫТОВЫХ КОМПЛЕКСОВ</a:t>
            </a:r>
          </a:p>
        </p:txBody>
      </p:sp>
      <p:sp>
        <p:nvSpPr>
          <p:cNvPr id="14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39" y="1628216"/>
            <a:ext cx="2873045" cy="255337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7" y="4296347"/>
            <a:ext cx="2850327" cy="256165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" y="1619933"/>
            <a:ext cx="2873045" cy="256165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" y="4253178"/>
            <a:ext cx="2925511" cy="249273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sp>
        <p:nvSpPr>
          <p:cNvPr id="25" name="TextBox 24"/>
          <p:cNvSpPr txBox="1"/>
          <p:nvPr/>
        </p:nvSpPr>
        <p:spPr>
          <a:xfrm>
            <a:off x="424993" y="858841"/>
            <a:ext cx="5781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Ремонт фасадов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ЗиС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отделочные работы операторной, АБК (ремонт фасада, ремонт душевых комнат) производства первичной переработки нефти.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FB8E65-89C4-43C7-B2AE-1AF1A5AC20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20" y="1685689"/>
            <a:ext cx="2755590" cy="239038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964AA3-4C80-4CAA-9423-832301DF53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05" y="4325557"/>
            <a:ext cx="2738410" cy="250323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B09B2B-8155-47C8-8392-A8807998F8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549" y="1769963"/>
            <a:ext cx="3155408" cy="505882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889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6AF3DA-8DEF-4298-B665-485C7D74C6C2}"/>
              </a:ext>
            </a:extLst>
          </p:cNvPr>
          <p:cNvSpPr txBox="1"/>
          <p:nvPr/>
        </p:nvSpPr>
        <p:spPr>
          <a:xfrm>
            <a:off x="7630810" y="788936"/>
            <a:ext cx="2781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Улучшение санитарно-бытовых</a:t>
            </a:r>
            <a:endParaRPr lang="en-US" sz="1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условий в АБК ПГПН - ремонт душевых комнат. </a:t>
            </a:r>
          </a:p>
        </p:txBody>
      </p:sp>
    </p:spTree>
    <p:extLst>
      <p:ext uri="{BB962C8B-B14F-4D97-AF65-F5344CB8AC3E}">
        <p14:creationId xmlns:p14="http://schemas.microsoft.com/office/powerpoint/2010/main" val="219479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8" y="56253"/>
            <a:ext cx="2037579" cy="55334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1862BFD-FB0B-4753-8E05-8C1E6A2D23F6}"/>
              </a:ext>
            </a:extLst>
          </p:cNvPr>
          <p:cNvSpPr/>
          <p:nvPr/>
        </p:nvSpPr>
        <p:spPr>
          <a:xfrm>
            <a:off x="4879910" y="195477"/>
            <a:ext cx="7189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ФОТООТЧЕТ РАБОТ ПО МОНТАЖУ ПАВИЛЬОНА, ОГРАЖДЕНИЙ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9958" y="835407"/>
            <a:ext cx="513688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Улучшение санитарно-бытовых условий на </a:t>
            </a:r>
            <a:r>
              <a:rPr lang="ru-RU" sz="13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УИиСН</a:t>
            </a:r>
            <a:endParaRPr lang="ru-RU" sz="13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производства светлых нефтепродуктов.</a:t>
            </a:r>
          </a:p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Выполнен монтаж павильона для обогрева персонала</a:t>
            </a:r>
          </a:p>
        </p:txBody>
      </p:sp>
      <p:sp>
        <p:nvSpPr>
          <p:cNvPr id="15" name="Номер слайда 12"/>
          <p:cNvSpPr txBox="1">
            <a:spLocks/>
          </p:cNvSpPr>
          <p:nvPr/>
        </p:nvSpPr>
        <p:spPr>
          <a:xfrm>
            <a:off x="11965730" y="6595404"/>
            <a:ext cx="252984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459180" y="825657"/>
            <a:ext cx="313663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Завершены работы по</a:t>
            </a:r>
          </a:p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реконструкции ограждения территории ТОО «ПНХЗ»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03" y="1647129"/>
            <a:ext cx="3485327" cy="243204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03" y="4294681"/>
            <a:ext cx="3613377" cy="2367841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87" y="1690245"/>
            <a:ext cx="3775023" cy="2343588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14" y="4294681"/>
            <a:ext cx="3839442" cy="2369468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619507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25408</TotalTime>
  <Words>5624</Words>
  <Application>Microsoft Office PowerPoint</Application>
  <PresentationFormat>Широкоэкранный</PresentationFormat>
  <Paragraphs>1258</Paragraphs>
  <Slides>44</Slides>
  <Notes>44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Georgia</vt:lpstr>
      <vt:lpstr>Open Sans Light</vt:lpstr>
      <vt:lpstr>Times New Roman</vt:lpstr>
      <vt:lpstr>Wingdings</vt:lpstr>
      <vt:lpstr>Тема Office</vt:lpstr>
      <vt:lpstr>Слайд think-cell</vt:lpstr>
      <vt:lpstr>ОТЧЕТ ПО ИТОГАМ РАБОТЫ ТОО «ПНХЗ» ЗА 2025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Козюра Ольга Викторовна</dc:creator>
  <cp:lastModifiedBy>Еспаева Гульнара Кудайбергеновна</cp:lastModifiedBy>
  <cp:revision>980</cp:revision>
  <cp:lastPrinted>2026-01-29T04:28:41Z</cp:lastPrinted>
  <dcterms:created xsi:type="dcterms:W3CDTF">2022-08-12T02:43:43Z</dcterms:created>
  <dcterms:modified xsi:type="dcterms:W3CDTF">2026-03-03T04:42:25Z</dcterms:modified>
</cp:coreProperties>
</file>