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7" r:id="rId2"/>
    <p:sldId id="258" r:id="rId3"/>
    <p:sldId id="262" r:id="rId4"/>
    <p:sldId id="263" r:id="rId5"/>
    <p:sldId id="264" r:id="rId6"/>
    <p:sldId id="267" r:id="rId7"/>
    <p:sldId id="268" r:id="rId8"/>
    <p:sldId id="270" r:id="rId9"/>
  </p:sldIdLst>
  <p:sldSz cx="10799763" cy="6076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A24CBDBF-C50B-4AF8-B671-1B317234B2F0}">
          <p14:sldIdLst>
            <p14:sldId id="257"/>
            <p14:sldId id="258"/>
            <p14:sldId id="262"/>
            <p14:sldId id="263"/>
            <p14:sldId id="264"/>
            <p14:sldId id="267"/>
            <p14:sldId id="268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914" userDrawn="1">
          <p15:clr>
            <a:srgbClr val="A4A3A4"/>
          </p15:clr>
        </p15:guide>
        <p15:guide id="2" pos="34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800080"/>
    <a:srgbClr val="0066CC"/>
    <a:srgbClr val="0033CC"/>
    <a:srgbClr val="3333FF"/>
    <a:srgbClr val="0000CC"/>
    <a:srgbClr val="3333CC"/>
    <a:srgbClr val="2132AF"/>
    <a:srgbClr val="0000F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2674" autoAdjust="0"/>
  </p:normalViewPr>
  <p:slideViewPr>
    <p:cSldViewPr snapToGrid="0" showGuides="1">
      <p:cViewPr varScale="1">
        <p:scale>
          <a:sx n="117" d="100"/>
          <a:sy n="117" d="100"/>
        </p:scale>
        <p:origin x="606" y="90"/>
      </p:cViewPr>
      <p:guideLst>
        <p:guide orient="horz" pos="1914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pnhzv01\dbase\NHZ\&#1057;&#1045;&#1052;\&#1055;&#1091;&#1073;&#1083;&#1080;&#1095;&#1085;&#1099;&#1081;%20&#1086;&#1090;&#1095;&#1077;&#1090;\&#1055;&#1091;&#1073;&#1083;&#1080;&#1095;&#1085;&#1099;&#1081;%20&#1086;&#1090;&#1095;&#1077;&#1090;%20&#1055;&#1054;&#1055;&#1055;%202023\&#1040;&#1085;&#1072;&#1083;&#1080;&#1079;%20&#1082;%20&#1087;&#1091;&#1073;&#1083;&#1080;&#1095;&#1085;&#1099;&#1084;%20&#1089;&#1083;&#1091;&#1096;&#1072;&#1085;&#1080;&#1103;&#1084;%20&#1055;&#1054;&#1055;&#1055;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pnhzv01\dbase\NHZ\&#1057;&#1045;&#1052;\&#1055;&#1091;&#1073;&#1083;&#1080;&#1095;&#1085;&#1099;&#1081;%20&#1086;&#1090;&#1095;&#1077;&#1090;\&#1055;&#1091;&#1073;&#1083;&#1080;&#1095;&#1085;&#1099;&#1081;%20&#1086;&#1090;&#1095;&#1077;&#1090;%20&#1055;&#1054;&#1055;&#1055;%202023\&#1040;&#1085;&#1072;&#1083;&#1080;&#1079;%20&#1082;%20&#1087;&#1091;&#1073;&#1083;&#1080;&#1095;&#1085;&#1099;&#1084;%20&#1089;&#1083;&#1091;&#1096;&#1072;&#1085;&#1080;&#1103;&#1084;%20&#1055;&#1054;&#1055;&#1055;%20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7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7310110960125177"/>
          <c:y val="0.13678291609134119"/>
          <c:w val="0.68546563655107806"/>
          <c:h val="0.52492354267508468"/>
        </c:manualLayout>
      </c:layout>
      <c:pie3DChart>
        <c:varyColors val="1"/>
        <c:ser>
          <c:idx val="0"/>
          <c:order val="0"/>
          <c:explosion val="3"/>
          <c:dPt>
            <c:idx val="0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A6B-4593-982F-700C309D464B}"/>
              </c:ext>
            </c:extLst>
          </c:dPt>
          <c:dPt>
            <c:idx val="1"/>
            <c:bubble3D val="0"/>
            <c:spPr>
              <a:solidFill>
                <a:srgbClr val="CC00CC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A6B-4593-982F-700C309D464B}"/>
              </c:ext>
            </c:extLst>
          </c:dPt>
          <c:dPt>
            <c:idx val="2"/>
            <c:bubble3D val="0"/>
            <c:spPr>
              <a:solidFill>
                <a:srgbClr val="FF006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A6B-4593-982F-700C309D464B}"/>
              </c:ext>
            </c:extLst>
          </c:dPt>
          <c:dPt>
            <c:idx val="3"/>
            <c:bubble3D val="0"/>
            <c:explosion val="2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A6B-4593-982F-700C309D464B}"/>
              </c:ext>
            </c:extLst>
          </c:dPt>
          <c:dPt>
            <c:idx val="4"/>
            <c:bubble3D val="0"/>
            <c:spPr>
              <a:solidFill>
                <a:srgbClr val="0000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A6B-4593-982F-700C309D464B}"/>
              </c:ext>
            </c:extLst>
          </c:dPt>
          <c:dPt>
            <c:idx val="5"/>
            <c:bubble3D val="0"/>
            <c:explosion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A6B-4593-982F-700C309D464B}"/>
              </c:ext>
            </c:extLst>
          </c:dPt>
          <c:dLbls>
            <c:dLbl>
              <c:idx val="0"/>
              <c:layout>
                <c:manualLayout>
                  <c:x val="0.17034062543064418"/>
                  <c:y val="0.1281813995013281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5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defRPr>
                    </a:pPr>
                    <a:fld id="{9F8C15DE-E274-4AA1-BDCB-DBB30EB95817}" type="CATEGORYNAME">
                      <a:rPr lang="ru-RU" sz="1150" baseline="0">
                        <a:latin typeface="Times New Roman" panose="02020603050405020304" pitchFamily="18" charset="0"/>
                      </a:rPr>
                      <a:pPr>
                        <a:defRPr sz="1150" b="1">
                          <a:latin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sz="1150" baseline="0" dirty="0">
                        <a:latin typeface="Times New Roman" panose="02020603050405020304" pitchFamily="18" charset="0"/>
                      </a:rPr>
                      <a:t> </a:t>
                    </a:r>
                    <a:fld id="{541DD484-8158-43FD-B4FC-8F249F8EE617}" type="VALUE">
                      <a:rPr lang="en-US" sz="1150" baseline="0">
                        <a:latin typeface="Times New Roman" panose="02020603050405020304" pitchFamily="18" charset="0"/>
                      </a:rPr>
                      <a:pPr>
                        <a:defRPr sz="1150" b="1">
                          <a:latin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sz="1150" baseline="0" dirty="0">
                      <a:latin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5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5650300788669514"/>
                      <c:h val="0.111548542114743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A6B-4593-982F-700C309D464B}"/>
                </c:ext>
              </c:extLst>
            </c:dLbl>
            <c:dLbl>
              <c:idx val="1"/>
              <c:layout>
                <c:manualLayout>
                  <c:x val="-6.612044258454583E-2"/>
                  <c:y val="0.1420390262478087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5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618193433929667"/>
                      <c:h val="9.210942636850198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A6B-4593-982F-700C309D464B}"/>
                </c:ext>
              </c:extLst>
            </c:dLbl>
            <c:dLbl>
              <c:idx val="2"/>
              <c:layout>
                <c:manualLayout>
                  <c:x val="-0.19987239847261931"/>
                  <c:y val="-3.89070584520599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5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024522351575723"/>
                      <c:h val="0.133468302714028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A6B-4593-982F-700C309D464B}"/>
                </c:ext>
              </c:extLst>
            </c:dLbl>
            <c:dLbl>
              <c:idx val="3"/>
              <c:layout>
                <c:manualLayout>
                  <c:x val="-1.6023629395624045E-2"/>
                  <c:y val="-0.3264239886356244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5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defRPr>
                    </a:pPr>
                    <a:fld id="{1EE38060-8A48-47A8-B036-E532185B67E3}" type="CATEGORYNAME">
                      <a:rPr lang="ru-RU" sz="1150" u="none" baseline="0" dirty="0"/>
                      <a:pPr>
                        <a:defRPr sz="1150" b="1">
                          <a:latin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1150" u="none" baseline="0" dirty="0"/>
                  </a:p>
                  <a:p>
                    <a:pPr>
                      <a:defRPr sz="1150" b="1">
                        <a:latin typeface="Times New Roman" panose="02020603050405020304" pitchFamily="18" charset="0"/>
                      </a:defRPr>
                    </a:pPr>
                    <a:fld id="{C6A78299-F994-4E5E-871E-530F605FC91F}" type="VALUE">
                      <a:rPr lang="ru-RU" sz="1150" baseline="0" dirty="0"/>
                      <a:pPr>
                        <a:defRPr sz="1150" b="1">
                          <a:latin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5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415585004596442"/>
                      <c:h val="0.1553189682243119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A6B-4593-982F-700C309D464B}"/>
                </c:ext>
              </c:extLst>
            </c:dLbl>
            <c:dLbl>
              <c:idx val="4"/>
              <c:layout>
                <c:manualLayout>
                  <c:x val="3.8591394266914832E-2"/>
                  <c:y val="-2.6613913579828078E-3"/>
                </c:manualLayout>
              </c:layout>
              <c:tx>
                <c:rich>
                  <a:bodyPr/>
                  <a:lstStyle/>
                  <a:p>
                    <a:fld id="{4999EE80-29C1-41EC-AA5D-858CD28601DF}" type="CATEGORYNAME">
                      <a:rPr lang="ru-RU"/>
                      <a:pPr/>
                      <a:t>[ИМЯ КАТЕГОРИИ]</a:t>
                    </a:fld>
                    <a:r>
                      <a:rPr lang="en-US" baseline="0"/>
                      <a:t>; </a:t>
                    </a:r>
                    <a:fld id="{EC383218-E1BF-40A6-90D9-52B86033DC45}" type="VALUE">
                      <a:rPr lang="en-US" baseline="0"/>
                      <a:pPr/>
                      <a:t>[ЗНАЧЕНИЕ]</a:t>
                    </a:fld>
                    <a:r>
                      <a:rPr lang="en-US" baseline="0"/>
                      <a:t> </a:t>
                    </a:r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397568261739336"/>
                      <c:h val="0.1136769403579541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2A6B-4593-982F-700C309D464B}"/>
                </c:ext>
              </c:extLst>
            </c:dLbl>
            <c:dLbl>
              <c:idx val="5"/>
              <c:layout>
                <c:manualLayout>
                  <c:x val="-1.245157160076683E-2"/>
                  <c:y val="4.465548656812671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5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559107240152811"/>
                      <c:h val="0.1414469165826447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A6B-4593-982F-700C309D46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'Объёмы проезд, структура'!$B$8:$B$13</c:f>
              <c:strCache>
                <c:ptCount val="6"/>
                <c:pt idx="0">
                  <c:v>ТОО "INTERTRANS С.А."</c:v>
                </c:pt>
                <c:pt idx="1">
                  <c:v>ТОО "ГазИндустрия" </c:v>
                </c:pt>
                <c:pt idx="2">
                  <c:v>ТОО "Компания Нефтехим LTD"</c:v>
                </c:pt>
                <c:pt idx="3">
                  <c:v>АО НК "КазМунайГаз"</c:v>
                </c:pt>
                <c:pt idx="4">
                  <c:v>ТОО "PETROSUN"</c:v>
                </c:pt>
                <c:pt idx="5">
                  <c:v>Другие потребители</c:v>
                </c:pt>
              </c:strCache>
            </c:strRef>
          </c:cat>
          <c:val>
            <c:numRef>
              <c:f>'Объёмы проезд, структура'!$C$8:$C$13</c:f>
              <c:numCache>
                <c:formatCode>#,##0</c:formatCode>
                <c:ptCount val="6"/>
                <c:pt idx="0">
                  <c:v>4330.0750000000007</c:v>
                </c:pt>
                <c:pt idx="1">
                  <c:v>199.92</c:v>
                </c:pt>
                <c:pt idx="2">
                  <c:v>89.834400000000016</c:v>
                </c:pt>
                <c:pt idx="3">
                  <c:v>30693.42</c:v>
                </c:pt>
                <c:pt idx="4">
                  <c:v>44562.853199999998</c:v>
                </c:pt>
                <c:pt idx="5">
                  <c:v>17872.054799999998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A6B-4593-982F-700C309D464B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2A6B-4593-982F-700C309D464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2A6B-4593-982F-700C309D464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2A6B-4593-982F-700C309D464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2A6B-4593-982F-700C309D464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2A6B-4593-982F-700C309D464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2A6B-4593-982F-700C309D464B}"/>
              </c:ext>
            </c:extLst>
          </c:dPt>
          <c:cat>
            <c:strRef>
              <c:f>'Объёмы проезд, структура'!$B$8:$B$13</c:f>
              <c:strCache>
                <c:ptCount val="6"/>
                <c:pt idx="0">
                  <c:v>ТОО "INTERTRANS С.А."</c:v>
                </c:pt>
                <c:pt idx="1">
                  <c:v>ТОО "ГазИндустрия" </c:v>
                </c:pt>
                <c:pt idx="2">
                  <c:v>ТОО "Компания Нефтехим LTD"</c:v>
                </c:pt>
                <c:pt idx="3">
                  <c:v>АО НК "КазМунайГаз"</c:v>
                </c:pt>
                <c:pt idx="4">
                  <c:v>ТОО "PETROSUN"</c:v>
                </c:pt>
                <c:pt idx="5">
                  <c:v>Другие потребители</c:v>
                </c:pt>
              </c:strCache>
            </c:strRef>
          </c:cat>
          <c:val>
            <c:numRef>
              <c:f>'Объёмы проезд, структура'!$D$8:$D$13</c:f>
              <c:numCache>
                <c:formatCode>0.0%</c:formatCode>
                <c:ptCount val="6"/>
                <c:pt idx="0">
                  <c:v>4.4298277483438279E-2</c:v>
                </c:pt>
                <c:pt idx="1">
                  <c:v>2.0452559446404459E-3</c:v>
                </c:pt>
                <c:pt idx="2">
                  <c:v>9.1903931889359607E-4</c:v>
                </c:pt>
                <c:pt idx="3">
                  <c:v>0.31400510062197856</c:v>
                </c:pt>
                <c:pt idx="4">
                  <c:v>0.45589455991116207</c:v>
                </c:pt>
                <c:pt idx="5">
                  <c:v>0.18283776671988702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2A6B-4593-982F-700C309D46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6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9202526695030753"/>
          <c:y val="0.11770495291801883"/>
          <c:w val="0.70428745811838767"/>
          <c:h val="0.69479245419310998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DCC-4FF4-884D-2CCBC2AFF80F}"/>
              </c:ext>
            </c:extLst>
          </c:dPt>
          <c:dPt>
            <c:idx val="1"/>
            <c:bubble3D val="0"/>
            <c:spPr>
              <a:solidFill>
                <a:srgbClr val="FF33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DCC-4FF4-884D-2CCBC2AFF80F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DCC-4FF4-884D-2CCBC2AFF80F}"/>
              </c:ext>
            </c:extLst>
          </c:dPt>
          <c:dPt>
            <c:idx val="3"/>
            <c:bubble3D val="0"/>
            <c:explosion val="12"/>
            <c:spPr>
              <a:solidFill>
                <a:srgbClr val="3333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DCC-4FF4-884D-2CCBC2AFF80F}"/>
              </c:ext>
            </c:extLst>
          </c:dPt>
          <c:dPt>
            <c:idx val="4"/>
            <c:bubble3D val="0"/>
            <c:explosion val="1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DCC-4FF4-884D-2CCBC2AFF80F}"/>
              </c:ext>
            </c:extLst>
          </c:dPt>
          <c:dLbls>
            <c:dLbl>
              <c:idx val="0"/>
              <c:layout>
                <c:manualLayout>
                  <c:x val="4.6598510462149516E-2"/>
                  <c:y val="6.440699350325764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30789685314389331"/>
                      <c:h val="0.126868527234240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DCC-4FF4-884D-2CCBC2AFF80F}"/>
                </c:ext>
              </c:extLst>
            </c:dLbl>
            <c:dLbl>
              <c:idx val="1"/>
              <c:layout>
                <c:manualLayout>
                  <c:x val="-0.17036229393569491"/>
                  <c:y val="4.5703906489079495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DCC-4FF4-884D-2CCBC2AFF80F}"/>
                </c:ext>
              </c:extLst>
            </c:dLbl>
            <c:dLbl>
              <c:idx val="2"/>
              <c:layout>
                <c:manualLayout>
                  <c:x val="-2.1501626166293916E-2"/>
                  <c:y val="-0.16723388906974718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DCC-4FF4-884D-2CCBC2AFF80F}"/>
                </c:ext>
              </c:extLst>
            </c:dLbl>
            <c:dLbl>
              <c:idx val="3"/>
              <c:layout>
                <c:manualLayout>
                  <c:x val="0.1295637666944717"/>
                  <c:y val="-1.5770044873423081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DCC-4FF4-884D-2CCBC2AFF80F}"/>
                </c:ext>
              </c:extLst>
            </c:dLbl>
            <c:dLbl>
              <c:idx val="4"/>
              <c:layout>
                <c:manualLayout>
                  <c:x val="9.2026959991737961E-3"/>
                  <c:y val="1.9972443387169435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DCC-4FF4-884D-2CCBC2AFF8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'Объёмы стоянка и структура'!$B$8:$B$12</c:f>
              <c:strCache>
                <c:ptCount val="5"/>
                <c:pt idx="0">
                  <c:v>ТОО "INTERTRANS С.А."</c:v>
                </c:pt>
                <c:pt idx="1">
                  <c:v>ТОО "Компания Нефтехим LTD"</c:v>
                </c:pt>
                <c:pt idx="2">
                  <c:v>АО НК "КазМунайГаз"</c:v>
                </c:pt>
                <c:pt idx="3">
                  <c:v>ТОО "PETROSUN"</c:v>
                </c:pt>
                <c:pt idx="4">
                  <c:v>Другие потребители</c:v>
                </c:pt>
              </c:strCache>
            </c:strRef>
          </c:cat>
          <c:val>
            <c:numRef>
              <c:f>'Объёмы стоянка и структура'!$C$8:$C$12</c:f>
              <c:numCache>
                <c:formatCode>#,##0</c:formatCode>
                <c:ptCount val="5"/>
                <c:pt idx="0">
                  <c:v>39936.909999999996</c:v>
                </c:pt>
                <c:pt idx="1">
                  <c:v>2537.89</c:v>
                </c:pt>
                <c:pt idx="2">
                  <c:v>172970.89</c:v>
                </c:pt>
                <c:pt idx="3">
                  <c:v>266031.96000000002</c:v>
                </c:pt>
                <c:pt idx="4">
                  <c:v>102565.64999999997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DCC-4FF4-884D-2CCBC2AFF80F}"/>
            </c:ext>
          </c:extLst>
        </c:ser>
        <c:ser>
          <c:idx val="1"/>
          <c:order val="1"/>
          <c:tx>
            <c:strRef>
              <c:f>'Объёмы стоянка и структура'!$B$8:$B$12</c:f>
              <c:strCache>
                <c:ptCount val="5"/>
                <c:pt idx="0">
                  <c:v>ТОО "INTERTRANS С.А."</c:v>
                </c:pt>
                <c:pt idx="1">
                  <c:v>ТОО "Компания Нефтехим LTD"</c:v>
                </c:pt>
                <c:pt idx="2">
                  <c:v>АО НК "КазМунайГаз"</c:v>
                </c:pt>
                <c:pt idx="3">
                  <c:v>ТОО "PETROSUN"</c:v>
                </c:pt>
                <c:pt idx="4">
                  <c:v>Другие потребители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FDCC-4FF4-884D-2CCBC2AFF80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FDCC-4FF4-884D-2CCBC2AFF80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FDCC-4FF4-884D-2CCBC2AFF80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FDCC-4FF4-884D-2CCBC2AFF80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FDCC-4FF4-884D-2CCBC2AFF80F}"/>
              </c:ext>
            </c:extLst>
          </c:dPt>
          <c:val>
            <c:numRef>
              <c:f>'Объёмы стоянка и структура'!$C$8:$C$12</c:f>
              <c:numCache>
                <c:formatCode>#,##0</c:formatCode>
                <c:ptCount val="5"/>
                <c:pt idx="0">
                  <c:v>39936.909999999996</c:v>
                </c:pt>
                <c:pt idx="1">
                  <c:v>2537.89</c:v>
                </c:pt>
                <c:pt idx="2">
                  <c:v>172970.89</c:v>
                </c:pt>
                <c:pt idx="3">
                  <c:v>266031.96000000002</c:v>
                </c:pt>
                <c:pt idx="4">
                  <c:v>102565.64999999997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FDCC-4FF4-884D-2CCBC2AFF8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FA9E9-B15D-4057-AE0A-E12568C1544A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2BA0A-D2B5-43E2-942A-4D2064B10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650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2BA0A-D2B5-43E2-942A-4D2064B109B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789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994538"/>
            <a:ext cx="8099822" cy="2115679"/>
          </a:xfrm>
        </p:spPr>
        <p:txBody>
          <a:bodyPr anchor="b"/>
          <a:lstStyle>
            <a:lvl1pPr algn="ctr">
              <a:defRPr sz="531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191806"/>
            <a:ext cx="8099822" cy="1467189"/>
          </a:xfrm>
        </p:spPr>
        <p:txBody>
          <a:bodyPr/>
          <a:lstStyle>
            <a:lvl1pPr marL="0" indent="0" algn="ctr">
              <a:buNone/>
              <a:defRPr sz="2126"/>
            </a:lvl1pPr>
            <a:lvl2pPr marL="404988" indent="0" algn="ctr">
              <a:buNone/>
              <a:defRPr sz="1772"/>
            </a:lvl2pPr>
            <a:lvl3pPr marL="809976" indent="0" algn="ctr">
              <a:buNone/>
              <a:defRPr sz="1594"/>
            </a:lvl3pPr>
            <a:lvl4pPr marL="1214963" indent="0" algn="ctr">
              <a:buNone/>
              <a:defRPr sz="1417"/>
            </a:lvl4pPr>
            <a:lvl5pPr marL="1619951" indent="0" algn="ctr">
              <a:buNone/>
              <a:defRPr sz="1417"/>
            </a:lvl5pPr>
            <a:lvl6pPr marL="2024939" indent="0" algn="ctr">
              <a:buNone/>
              <a:defRPr sz="1417"/>
            </a:lvl6pPr>
            <a:lvl7pPr marL="2429927" indent="0" algn="ctr">
              <a:buNone/>
              <a:defRPr sz="1417"/>
            </a:lvl7pPr>
            <a:lvl8pPr marL="2834914" indent="0" algn="ctr">
              <a:buNone/>
              <a:defRPr sz="1417"/>
            </a:lvl8pPr>
            <a:lvl9pPr marL="3239902" indent="0" algn="ctr">
              <a:buNone/>
              <a:defRPr sz="1417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82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121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323541"/>
            <a:ext cx="2328699" cy="514993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323541"/>
            <a:ext cx="6851100" cy="51499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82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35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515018"/>
            <a:ext cx="9314796" cy="2527842"/>
          </a:xfrm>
        </p:spPr>
        <p:txBody>
          <a:bodyPr anchor="b"/>
          <a:lstStyle>
            <a:lvl1pPr>
              <a:defRPr sz="531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4066775"/>
            <a:ext cx="9314796" cy="1329332"/>
          </a:xfrm>
        </p:spPr>
        <p:txBody>
          <a:bodyPr/>
          <a:lstStyle>
            <a:lvl1pPr marL="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1pPr>
            <a:lvl2pPr marL="404988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52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617707"/>
            <a:ext cx="4589899" cy="38557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617707"/>
            <a:ext cx="4589899" cy="38557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6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323542"/>
            <a:ext cx="9314796" cy="117459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489697"/>
            <a:ext cx="4568806" cy="730078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2219775"/>
            <a:ext cx="4568806" cy="326495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489697"/>
            <a:ext cx="4591306" cy="730078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2219775"/>
            <a:ext cx="4591306" cy="326495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62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83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1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5130"/>
            <a:ext cx="3483204" cy="1417955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874969"/>
            <a:ext cx="5467380" cy="4318573"/>
          </a:xfrm>
        </p:spPr>
        <p:txBody>
          <a:bodyPr/>
          <a:lstStyle>
            <a:lvl1pPr>
              <a:defRPr sz="2835"/>
            </a:lvl1pPr>
            <a:lvl2pPr>
              <a:defRPr sz="2480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823085"/>
            <a:ext cx="3483204" cy="3377490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21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5130"/>
            <a:ext cx="3483204" cy="1417955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874969"/>
            <a:ext cx="5467380" cy="4318573"/>
          </a:xfrm>
        </p:spPr>
        <p:txBody>
          <a:bodyPr anchor="t"/>
          <a:lstStyle>
            <a:lvl1pPr marL="0" indent="0">
              <a:buNone/>
              <a:defRPr sz="2835"/>
            </a:lvl1pPr>
            <a:lvl2pPr marL="404988" indent="0">
              <a:buNone/>
              <a:defRPr sz="2480"/>
            </a:lvl2pPr>
            <a:lvl3pPr marL="809976" indent="0">
              <a:buNone/>
              <a:defRPr sz="2126"/>
            </a:lvl3pPr>
            <a:lvl4pPr marL="1214963" indent="0">
              <a:buNone/>
              <a:defRPr sz="1772"/>
            </a:lvl4pPr>
            <a:lvl5pPr marL="1619951" indent="0">
              <a:buNone/>
              <a:defRPr sz="1772"/>
            </a:lvl5pPr>
            <a:lvl6pPr marL="2024939" indent="0">
              <a:buNone/>
              <a:defRPr sz="1772"/>
            </a:lvl6pPr>
            <a:lvl7pPr marL="2429927" indent="0">
              <a:buNone/>
              <a:defRPr sz="1772"/>
            </a:lvl7pPr>
            <a:lvl8pPr marL="2834914" indent="0">
              <a:buNone/>
              <a:defRPr sz="1772"/>
            </a:lvl8pPr>
            <a:lvl9pPr marL="3239902" indent="0">
              <a:buNone/>
              <a:defRPr sz="177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823085"/>
            <a:ext cx="3483204" cy="3377490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782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323542"/>
            <a:ext cx="9314796" cy="11745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617707"/>
            <a:ext cx="9314796" cy="3855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5632433"/>
            <a:ext cx="2429947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8B57-DBCE-4887-BCB7-59E14B3F80AB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5632433"/>
            <a:ext cx="3644920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5632433"/>
            <a:ext cx="2429947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67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809976" rtl="0" eaLnBrk="1" latinLnBrk="0" hangingPunct="1">
        <a:lnSpc>
          <a:spcPct val="90000"/>
        </a:lnSpc>
        <a:spcBef>
          <a:spcPct val="0"/>
        </a:spcBef>
        <a:buNone/>
        <a:defRPr sz="3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494" indent="-202494" algn="l" defTabSz="809976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07482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12469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417457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822445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227433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632420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3037408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442396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4988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09976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4963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19951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4939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29927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4914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39902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99" y="298335"/>
            <a:ext cx="2809945" cy="63572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3804" y="1404556"/>
            <a:ext cx="7498730" cy="96325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46205" y="2259980"/>
            <a:ext cx="88721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ТОО «Павлодарский нефтехимический завод», как субъекта естественных монополий,</a:t>
            </a:r>
          </a:p>
          <a:p>
            <a:pPr lvl="0" algn="ctr" defTabSz="914400"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в сфере подъездных путей </a:t>
            </a:r>
            <a:r>
              <a:rPr lang="ru-RU" sz="2400" b="1" kern="0" dirty="0">
                <a:solidFill>
                  <a:srgbClr val="006CB5"/>
                </a:solidFill>
              </a:rPr>
              <a:t>за 1 полугодие 202</a:t>
            </a:r>
            <a:r>
              <a:rPr lang="en-US" sz="2400" b="1" kern="0" dirty="0">
                <a:solidFill>
                  <a:srgbClr val="006CB5"/>
                </a:solidFill>
              </a:rPr>
              <a:t>3</a:t>
            </a:r>
            <a:r>
              <a:rPr lang="ru-RU" sz="2400" b="1" kern="0" dirty="0">
                <a:solidFill>
                  <a:srgbClr val="006CB5"/>
                </a:solidFill>
              </a:rPr>
              <a:t> года 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rgbClr val="006CB5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8595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085" y="126938"/>
            <a:ext cx="2810500" cy="63403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20130" y="1120347"/>
            <a:ext cx="1009959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lnSpc>
                <a:spcPct val="115000"/>
              </a:lnSpc>
              <a:spcBef>
                <a:spcPct val="20000"/>
              </a:spcBef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ТОО «ПНХЗ» является одним из крупнейших нефтеперерабатывающих предприятий Казахстана. 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января 2023 года регулируемым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видом деятельности ТОО «Павлодарский Нефтехимический завод» являются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услуги: 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предоставлению подъездного пути для проезда подвижного состава при условии отсутствия конкурентного подъездного пути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пути.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just" defTabSz="914400"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января 2023 года оказание услуг по предоставлению подъездных путей производится по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тарифам, ранее утвержденным для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ТОО «Премиум-Ойл Транс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ТОО «Павлодарский нефтехимический завод» 28 апреля 2023 года подал заявку на повышение тарифа</a:t>
            </a:r>
          </a:p>
          <a:p>
            <a:pPr lvl="0" algn="just" defTabSz="914400"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момент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составления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отчета за 1 полугодие тариф ТОО ««Павлодарский нефтехимический завод» не утвержден </a:t>
            </a:r>
          </a:p>
          <a:p>
            <a:pPr marL="342900" lvl="0" indent="449580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ru-RU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03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90" y="97202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97707" y="731241"/>
            <a:ext cx="103714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Информация о постатейном исполнении тарифной сметы на услугу</a:t>
            </a:r>
            <a:r>
              <a:rPr kumimoji="0" lang="ru-RU" sz="1400" b="1" i="0" u="none" strike="noStrike" kern="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по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предоставлению подъездного пути для проезда подвижного состава при условии отсутствия конкурентного подъездного пути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, тыс.тенге</a:t>
            </a: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273326"/>
              </p:ext>
            </p:extLst>
          </p:nvPr>
        </p:nvGraphicFramePr>
        <p:xfrm>
          <a:off x="939114" y="1186243"/>
          <a:ext cx="8361405" cy="4818777"/>
        </p:xfrm>
        <a:graphic>
          <a:graphicData uri="http://schemas.openxmlformats.org/drawingml/2006/table">
            <a:tbl>
              <a:tblPr/>
              <a:tblGrid>
                <a:gridCol w="516008">
                  <a:extLst>
                    <a:ext uri="{9D8B030D-6E8A-4147-A177-3AD203B41FA5}">
                      <a16:colId xmlns:a16="http://schemas.microsoft.com/office/drawing/2014/main" val="4104717769"/>
                    </a:ext>
                  </a:extLst>
                </a:gridCol>
                <a:gridCol w="5174411">
                  <a:extLst>
                    <a:ext uri="{9D8B030D-6E8A-4147-A177-3AD203B41FA5}">
                      <a16:colId xmlns:a16="http://schemas.microsoft.com/office/drawing/2014/main" val="1534096729"/>
                    </a:ext>
                  </a:extLst>
                </a:gridCol>
                <a:gridCol w="1046350">
                  <a:extLst>
                    <a:ext uri="{9D8B030D-6E8A-4147-A177-3AD203B41FA5}">
                      <a16:colId xmlns:a16="http://schemas.microsoft.com/office/drawing/2014/main" val="4113886685"/>
                    </a:ext>
                  </a:extLst>
                </a:gridCol>
                <a:gridCol w="1624636">
                  <a:extLst>
                    <a:ext uri="{9D8B030D-6E8A-4147-A177-3AD203B41FA5}">
                      <a16:colId xmlns:a16="http://schemas.microsoft.com/office/drawing/2014/main" val="700011929"/>
                    </a:ext>
                  </a:extLst>
                </a:gridCol>
              </a:tblGrid>
              <a:tr h="9140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показателей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Ед. изм.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Фактически сложившиеся показатели тарифной сметы  за 1 полугодие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0549"/>
                  </a:ext>
                </a:extLst>
              </a:tr>
              <a:tr h="3215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производство товаров и предоставление услуг, всего: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тысяч тенге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15 378,9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5145619"/>
                  </a:ext>
                </a:extLst>
              </a:tr>
              <a:tr h="1828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343317"/>
                  </a:ext>
                </a:extLst>
              </a:tr>
              <a:tr h="1828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Материальные затраты, всего в том числе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727,7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5837593"/>
                  </a:ext>
                </a:extLst>
              </a:tr>
              <a:tr h="1828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оплату труда, всего, 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7 020,3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287181"/>
                  </a:ext>
                </a:extLst>
              </a:tr>
              <a:tr h="1828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6469831"/>
                  </a:ext>
                </a:extLst>
              </a:tr>
              <a:tr h="1828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2.1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Заработная плата производственного персонала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6 033,4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6441031"/>
                  </a:ext>
                </a:extLst>
              </a:tr>
              <a:tr h="1828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2.2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Социальный налог и социальные отчисления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504,3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3239726"/>
                  </a:ext>
                </a:extLst>
              </a:tr>
              <a:tr h="1828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2.3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Обязательное социальное медицинское страхование (ОСМС)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181,0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761303"/>
                  </a:ext>
                </a:extLst>
              </a:tr>
              <a:tr h="1828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2.4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Обязательные пенсионные взносы работодателя (ОПВР)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301,6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6354878"/>
                  </a:ext>
                </a:extLst>
              </a:tr>
              <a:tr h="1828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Амортизация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1 724,5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7312443"/>
                  </a:ext>
                </a:extLst>
              </a:tr>
              <a:tr h="1828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Ремонт, всего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7387110"/>
                  </a:ext>
                </a:extLst>
              </a:tr>
              <a:tr h="1828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4776507"/>
                  </a:ext>
                </a:extLst>
              </a:tr>
              <a:tr h="1828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4.1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Ремонт, не приводящий к росту стоимости основных средств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317606"/>
                  </a:ext>
                </a:extLst>
              </a:tr>
              <a:tr h="1828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затраты, всего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5 906,4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264977"/>
                  </a:ext>
                </a:extLst>
              </a:tr>
              <a:tr h="1828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5.6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расходы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225,1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7560627"/>
                  </a:ext>
                </a:extLst>
              </a:tr>
              <a:tr h="1828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затрат на предоставление услуг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15 378,9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8459180"/>
                  </a:ext>
                </a:extLst>
              </a:tr>
              <a:tr h="1828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III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1 862,1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1739658"/>
                  </a:ext>
                </a:extLst>
              </a:tr>
              <a:tr h="1828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IV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Объём предоставляемых услуг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вагоно/км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97 748,2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5041248"/>
                  </a:ext>
                </a:extLst>
              </a:tr>
              <a:tr h="1828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Тариф (без налога на добавленную стоимость)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19,05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8937576"/>
                  </a:ext>
                </a:extLst>
              </a:tr>
              <a:tr h="1828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VI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оказание услуги  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157,33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437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183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26938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62689" y="760977"/>
            <a:ext cx="10339407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kumimoji="0" lang="ru-RU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Информация о постатейном исполнении тарифной сметы на услугу по</a:t>
            </a:r>
            <a:r>
              <a:rPr lang="ru-RU" sz="1300" b="1" dirty="0">
                <a:solidFill>
                  <a:schemeClr val="accent1">
                    <a:lumMod val="75000"/>
                  </a:schemeClr>
                </a:solidFill>
              </a:rPr>
              <a:t>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</a:r>
            <a:r>
              <a:rPr kumimoji="0" lang="ru-RU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, тыс.тенге</a:t>
            </a:r>
            <a:endParaRPr kumimoji="0" lang="ru-RU" sz="1300" b="1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792766"/>
              </p:ext>
            </p:extLst>
          </p:nvPr>
        </p:nvGraphicFramePr>
        <p:xfrm>
          <a:off x="1079158" y="1395025"/>
          <a:ext cx="8229599" cy="4616304"/>
        </p:xfrm>
        <a:graphic>
          <a:graphicData uri="http://schemas.openxmlformats.org/drawingml/2006/table">
            <a:tbl>
              <a:tblPr/>
              <a:tblGrid>
                <a:gridCol w="522844">
                  <a:extLst>
                    <a:ext uri="{9D8B030D-6E8A-4147-A177-3AD203B41FA5}">
                      <a16:colId xmlns:a16="http://schemas.microsoft.com/office/drawing/2014/main" val="852770807"/>
                    </a:ext>
                  </a:extLst>
                </a:gridCol>
                <a:gridCol w="5010586">
                  <a:extLst>
                    <a:ext uri="{9D8B030D-6E8A-4147-A177-3AD203B41FA5}">
                      <a16:colId xmlns:a16="http://schemas.microsoft.com/office/drawing/2014/main" val="2479038420"/>
                    </a:ext>
                  </a:extLst>
                </a:gridCol>
                <a:gridCol w="1060211">
                  <a:extLst>
                    <a:ext uri="{9D8B030D-6E8A-4147-A177-3AD203B41FA5}">
                      <a16:colId xmlns:a16="http://schemas.microsoft.com/office/drawing/2014/main" val="3354098889"/>
                    </a:ext>
                  </a:extLst>
                </a:gridCol>
                <a:gridCol w="1635958">
                  <a:extLst>
                    <a:ext uri="{9D8B030D-6E8A-4147-A177-3AD203B41FA5}">
                      <a16:colId xmlns:a16="http://schemas.microsoft.com/office/drawing/2014/main" val="1058203911"/>
                    </a:ext>
                  </a:extLst>
                </a:gridCol>
              </a:tblGrid>
              <a:tr h="7880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показателей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Ед. изм.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Фактически сложившиеся показатели тарифной сметы  за 1 полугодие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806780"/>
                  </a:ext>
                </a:extLst>
              </a:tr>
              <a:tr h="245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производство товаров и предоставление услуг, всего: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тысяч тенге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179 299,0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949073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544837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Материальные затраты, всего в том числе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8 489,1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920020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оплату труда, всего, 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81 845,9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8812646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45341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2.1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Заработная плата производственного персонала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70 338,6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96250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2.2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Социальный налог и социальные отчисления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5 880,3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6115840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2.3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Обязательное социальное медицинское страхование (ОСМС)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2 110,1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171506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2.4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Обязательные пенсионные взносы работодателя (ОПВР)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3 516,9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5850981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Амортизация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20 104,9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854165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Ремонт, всего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293722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070967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4.1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Ремонт, не приводящий к росту стоимости основных средств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3639702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затраты, всего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68 859,1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7017078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5.6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расходы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2 623,6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38231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затрат на предоставление услуг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179 299,0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1316979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III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20 242,9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581381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IV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Объём предоставляемых услуг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вагоно/км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584 043,3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568345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Тариф (без налога на добавленную стоимость)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34,66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3126388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VI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оказание услуги  </a:t>
                      </a:r>
                    </a:p>
                  </a:txBody>
                  <a:tcPr marL="68450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307,00</a:t>
                      </a:r>
                    </a:p>
                  </a:txBody>
                  <a:tcPr marL="5704" marR="5704" marT="5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1873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1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90" y="97202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40780" y="655813"/>
            <a:ext cx="89284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Основные финансово-экономические показатели деятельности ТОО «ПНХЗ» в </a:t>
            </a:r>
            <a:r>
              <a:rPr kumimoji="0" lang="kk-KZ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сфере естественной монополии, тыс.тенге (Управленческий учет)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156860"/>
              </p:ext>
            </p:extLst>
          </p:nvPr>
        </p:nvGraphicFramePr>
        <p:xfrm>
          <a:off x="503916" y="1232807"/>
          <a:ext cx="9397965" cy="4799628"/>
        </p:xfrm>
        <a:graphic>
          <a:graphicData uri="http://schemas.openxmlformats.org/drawingml/2006/table">
            <a:tbl>
              <a:tblPr/>
              <a:tblGrid>
                <a:gridCol w="6144019">
                  <a:extLst>
                    <a:ext uri="{9D8B030D-6E8A-4147-A177-3AD203B41FA5}">
                      <a16:colId xmlns:a16="http://schemas.microsoft.com/office/drawing/2014/main" val="2394548350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4072861819"/>
                    </a:ext>
                  </a:extLst>
                </a:gridCol>
                <a:gridCol w="1647568">
                  <a:extLst>
                    <a:ext uri="{9D8B030D-6E8A-4147-A177-3AD203B41FA5}">
                      <a16:colId xmlns:a16="http://schemas.microsoft.com/office/drawing/2014/main" val="3400630781"/>
                    </a:ext>
                  </a:extLst>
                </a:gridCol>
              </a:tblGrid>
              <a:tr h="4404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Финансовый результат</a:t>
                      </a: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Тариф ТОО «ПОТ» тенге, без учета НДС</a:t>
                      </a: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1 полугодие 2023г, тыс.тенге</a:t>
                      </a: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718103"/>
                  </a:ext>
                </a:extLst>
              </a:tr>
              <a:tr h="1864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 всего:</a:t>
                      </a:r>
                    </a:p>
                  </a:txBody>
                  <a:tcPr marL="74155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</a:t>
                      </a:r>
                      <a:r>
                        <a:rPr lang="ru-RU" sz="11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</a:t>
                      </a:r>
                      <a:endParaRPr lang="ru-RU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7276688"/>
                  </a:ext>
                </a:extLst>
              </a:tr>
              <a:tr h="1864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74155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3671725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 </a:t>
                      </a:r>
                    </a:p>
                  </a:txBody>
                  <a:tcPr marL="74155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19,05</a:t>
                      </a:r>
                      <a:br>
                        <a:rPr lang="ru-RU" sz="11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1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тенге/вагонокм</a:t>
                      </a: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1 862,1</a:t>
                      </a: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5937891"/>
                  </a:ext>
                </a:extLst>
              </a:tr>
              <a:tr h="6968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          </a:r>
                    </a:p>
                  </a:txBody>
                  <a:tcPr marL="74155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34,66</a:t>
                      </a:r>
                      <a:b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тенге/вагоночас</a:t>
                      </a: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20 242,9</a:t>
                      </a: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8392730"/>
                  </a:ext>
                </a:extLst>
              </a:tr>
              <a:tr h="1864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Расходы, всего:</a:t>
                      </a:r>
                    </a:p>
                  </a:txBody>
                  <a:tcPr marL="74155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194</a:t>
                      </a:r>
                      <a:r>
                        <a:rPr lang="ru-RU" sz="115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678</a:t>
                      </a:r>
                      <a:endParaRPr lang="ru-RU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1802715"/>
                  </a:ext>
                </a:extLst>
              </a:tr>
              <a:tr h="1864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74155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2536727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 </a:t>
                      </a:r>
                    </a:p>
                  </a:txBody>
                  <a:tcPr marL="74155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19,05</a:t>
                      </a:r>
                      <a:b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тенге/вагонокм</a:t>
                      </a: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15 379</a:t>
                      </a: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6640236"/>
                  </a:ext>
                </a:extLst>
              </a:tr>
              <a:tr h="6968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          </a:r>
                    </a:p>
                  </a:txBody>
                  <a:tcPr marL="74155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34,66</a:t>
                      </a:r>
                      <a:b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тенге/вагоночас</a:t>
                      </a: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179 299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7851480"/>
                  </a:ext>
                </a:extLst>
              </a:tr>
              <a:tr h="1864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Финансовый результат:</a:t>
                      </a:r>
                    </a:p>
                  </a:txBody>
                  <a:tcPr marL="74155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11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172 573</a:t>
                      </a:r>
                      <a:endParaRPr lang="ru-RU" sz="11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21428"/>
                  </a:ext>
                </a:extLst>
              </a:tr>
              <a:tr h="1864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74155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334104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 </a:t>
                      </a:r>
                    </a:p>
                  </a:txBody>
                  <a:tcPr marL="74155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19,05</a:t>
                      </a:r>
                      <a:b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тенге/вагонокм</a:t>
                      </a: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-13 517</a:t>
                      </a: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9298118"/>
                  </a:ext>
                </a:extLst>
              </a:tr>
              <a:tr h="6968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          </a:r>
                    </a:p>
                  </a:txBody>
                  <a:tcPr marL="74155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34,66</a:t>
                      </a:r>
                      <a:b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тенге/вагоночас</a:t>
                      </a: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11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159 056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80" marR="6180" marT="6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551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500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544" y="201280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14184" y="835319"/>
            <a:ext cx="103220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Объем услуг</a:t>
            </a:r>
            <a:r>
              <a:rPr kumimoji="0" lang="ru-RU" sz="2000" b="1" i="0" u="none" strike="noStrike" kern="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 по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предоставлению подъездного пути </a:t>
            </a:r>
            <a:r>
              <a:rPr lang="ru-RU" sz="2000" b="1" kern="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для проезда </a:t>
            </a:r>
            <a:r>
              <a:rPr lang="ru-RU" sz="2000" b="1" kern="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подвижного состава при условии отсутствия конкурентного подъездного пути за 1 полугодие  2023 </a:t>
            </a:r>
            <a:r>
              <a:rPr lang="ru-RU" sz="2000" b="1" kern="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года, вагонокм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14411"/>
              </p:ext>
            </p:extLst>
          </p:nvPr>
        </p:nvGraphicFramePr>
        <p:xfrm>
          <a:off x="4967417" y="1449859"/>
          <a:ext cx="5732690" cy="4627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511986"/>
              </p:ext>
            </p:extLst>
          </p:nvPr>
        </p:nvGraphicFramePr>
        <p:xfrm>
          <a:off x="214184" y="1543205"/>
          <a:ext cx="4753232" cy="4083670"/>
        </p:xfrm>
        <a:graphic>
          <a:graphicData uri="http://schemas.openxmlformats.org/drawingml/2006/table">
            <a:tbl>
              <a:tblPr/>
              <a:tblGrid>
                <a:gridCol w="439601">
                  <a:extLst>
                    <a:ext uri="{9D8B030D-6E8A-4147-A177-3AD203B41FA5}">
                      <a16:colId xmlns:a16="http://schemas.microsoft.com/office/drawing/2014/main" val="2819756508"/>
                    </a:ext>
                  </a:extLst>
                </a:gridCol>
                <a:gridCol w="2293570">
                  <a:extLst>
                    <a:ext uri="{9D8B030D-6E8A-4147-A177-3AD203B41FA5}">
                      <a16:colId xmlns:a16="http://schemas.microsoft.com/office/drawing/2014/main" val="1755770383"/>
                    </a:ext>
                  </a:extLst>
                </a:gridCol>
                <a:gridCol w="1047996">
                  <a:extLst>
                    <a:ext uri="{9D8B030D-6E8A-4147-A177-3AD203B41FA5}">
                      <a16:colId xmlns:a16="http://schemas.microsoft.com/office/drawing/2014/main" val="925465540"/>
                    </a:ext>
                  </a:extLst>
                </a:gridCol>
                <a:gridCol w="972065">
                  <a:extLst>
                    <a:ext uri="{9D8B030D-6E8A-4147-A177-3AD203B41FA5}">
                      <a16:colId xmlns:a16="http://schemas.microsoft.com/office/drawing/2014/main" val="291491503"/>
                    </a:ext>
                  </a:extLst>
                </a:gridCol>
              </a:tblGrid>
              <a:tr h="7867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полугодие факт, вагонокм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в общем объёме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502184"/>
                  </a:ext>
                </a:extLst>
              </a:tr>
              <a:tr h="8005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 услуга по предоставлению подъездного пути для проезда:</a:t>
                      </a:r>
                    </a:p>
                  </a:txBody>
                  <a:tcPr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97 748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613784"/>
                  </a:ext>
                </a:extLst>
              </a:tr>
              <a:tr h="4002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INTERTRANS </a:t>
                      </a:r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С.А."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4 330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5124437"/>
                  </a:ext>
                </a:extLst>
              </a:tr>
              <a:tr h="4002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"ГазИндустрия" 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1203538"/>
                  </a:ext>
                </a:extLst>
              </a:tr>
              <a:tr h="4002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"Компания Нефтехим 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LTD"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0059179"/>
                  </a:ext>
                </a:extLst>
              </a:tr>
              <a:tr h="4002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АО НК "КазМунайГаз"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30 693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2045091"/>
                  </a:ext>
                </a:extLst>
              </a:tr>
              <a:tr h="4002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PETROSUN"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44 563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302145"/>
                  </a:ext>
                </a:extLst>
              </a:tr>
              <a:tr h="4002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потребители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17 872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456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64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597" y="126938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97708" y="760977"/>
            <a:ext cx="104620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1600" b="1" kern="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Объем </a:t>
            </a:r>
            <a:r>
              <a:rPr lang="ru-RU" sz="1600" b="1" kern="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услуг </a:t>
            </a:r>
            <a:r>
              <a:rPr lang="ru-RU" sz="1600" b="1" kern="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 за 1 полугодие  2023 года, </a:t>
            </a:r>
            <a:r>
              <a:rPr lang="ru-RU" sz="1600" b="1" kern="0" dirty="0" err="1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вагоночасов</a:t>
            </a:r>
            <a:endParaRPr kumimoji="0" lang="ru-RU" sz="1600" b="0" i="0" u="none" strike="noStrike" kern="0" cap="none" spc="0" normalizeH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648263"/>
              </p:ext>
            </p:extLst>
          </p:nvPr>
        </p:nvGraphicFramePr>
        <p:xfrm>
          <a:off x="197708" y="1792308"/>
          <a:ext cx="4703806" cy="3982418"/>
        </p:xfrm>
        <a:graphic>
          <a:graphicData uri="http://schemas.openxmlformats.org/drawingml/2006/table">
            <a:tbl>
              <a:tblPr/>
              <a:tblGrid>
                <a:gridCol w="404439">
                  <a:extLst>
                    <a:ext uri="{9D8B030D-6E8A-4147-A177-3AD203B41FA5}">
                      <a16:colId xmlns:a16="http://schemas.microsoft.com/office/drawing/2014/main" val="3751036140"/>
                    </a:ext>
                  </a:extLst>
                </a:gridCol>
                <a:gridCol w="2104795">
                  <a:extLst>
                    <a:ext uri="{9D8B030D-6E8A-4147-A177-3AD203B41FA5}">
                      <a16:colId xmlns:a16="http://schemas.microsoft.com/office/drawing/2014/main" val="1248327787"/>
                    </a:ext>
                  </a:extLst>
                </a:gridCol>
                <a:gridCol w="1226378">
                  <a:extLst>
                    <a:ext uri="{9D8B030D-6E8A-4147-A177-3AD203B41FA5}">
                      <a16:colId xmlns:a16="http://schemas.microsoft.com/office/drawing/2014/main" val="3508427468"/>
                    </a:ext>
                  </a:extLst>
                </a:gridCol>
                <a:gridCol w="968194">
                  <a:extLst>
                    <a:ext uri="{9D8B030D-6E8A-4147-A177-3AD203B41FA5}">
                      <a16:colId xmlns:a16="http://schemas.microsoft.com/office/drawing/2014/main" val="1575438175"/>
                    </a:ext>
                  </a:extLst>
                </a:gridCol>
              </a:tblGrid>
              <a:tr h="8730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полугодие факт, вагоночасов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в общем объёме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007779"/>
                  </a:ext>
                </a:extLst>
              </a:tr>
              <a:tr h="888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 услуга по предоставлению подъездного пути для стоянки: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584 043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5881811"/>
                  </a:ext>
                </a:extLst>
              </a:tr>
              <a:tr h="4441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INTERTRANS </a:t>
                      </a:r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С.А."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39 937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6,8%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5733828"/>
                  </a:ext>
                </a:extLst>
              </a:tr>
              <a:tr h="4441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"Компания Нефтехим 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LTD"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2 538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182974"/>
                  </a:ext>
                </a:extLst>
              </a:tr>
              <a:tr h="4441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АО НК "КазМунайГаз"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172 971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7354101"/>
                  </a:ext>
                </a:extLst>
              </a:tr>
              <a:tr h="4441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PETROSUN"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266 032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7542610"/>
                  </a:ext>
                </a:extLst>
              </a:tr>
              <a:tr h="4441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потребители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102 566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1820018"/>
                  </a:ext>
                </a:extLst>
              </a:tr>
            </a:tbl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4937801"/>
              </p:ext>
            </p:extLst>
          </p:nvPr>
        </p:nvGraphicFramePr>
        <p:xfrm>
          <a:off x="4753232" y="1792308"/>
          <a:ext cx="5906530" cy="4097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741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68" y="162501"/>
            <a:ext cx="2810500" cy="63403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9602" y="881954"/>
            <a:ext cx="7992549" cy="53649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43415" y="1418448"/>
            <a:ext cx="9790769" cy="3841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</a:rPr>
              <a:t>Потребность потребителей в оказываемых услугах, относящихся к сфере естественных монополий, определяется </a:t>
            </a: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</a:rPr>
              <a:t>при </a:t>
            </a: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</a:rPr>
              <a:t>заключении договоров на оказание услуг. </a:t>
            </a:r>
          </a:p>
          <a:p>
            <a:pPr marL="342900" indent="-342900" defTabSz="9144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100" kern="0" dirty="0">
                <a:solidFill>
                  <a:schemeClr val="accent1">
                    <a:lumMod val="75000"/>
                  </a:schemeClr>
                </a:solidFill>
              </a:rPr>
              <a:t>Ежемесячно проводится работа по сверке </a:t>
            </a:r>
            <a:r>
              <a:rPr lang="ru-RU" sz="2100" kern="0" dirty="0" smtClean="0">
                <a:solidFill>
                  <a:schemeClr val="accent1">
                    <a:lumMod val="75000"/>
                  </a:schemeClr>
                </a:solidFill>
              </a:rPr>
              <a:t>объемов потребления </a:t>
            </a:r>
            <a:r>
              <a:rPr lang="ru-RU" sz="2100" kern="0" dirty="0">
                <a:solidFill>
                  <a:schemeClr val="accent1">
                    <a:lumMod val="75000"/>
                  </a:schemeClr>
                </a:solidFill>
              </a:rPr>
              <a:t>с потребителями услуг, а так же по запросу некоторых потребителей услуг сверка осуществляется еженедельно либо подекадно. </a:t>
            </a:r>
          </a:p>
          <a:p>
            <a:pPr marL="342900" lvl="0" indent="-342900" defTabSz="9144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100" kern="0" dirty="0" smtClean="0">
                <a:solidFill>
                  <a:schemeClr val="accent1">
                    <a:lumMod val="75000"/>
                  </a:schemeClr>
                </a:solidFill>
              </a:rPr>
              <a:t>Фактические объемы ежемесячно подтверждаются актами об оказании производственных услуг, а также реестрами на оказание услуг по подъездным путям, подписанными со стороны ТОО «ПНХЗ» и  субпотребителями.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</a:rPr>
              <a:t>ТОО «ПНХЗ» в 202</a:t>
            </a:r>
            <a:r>
              <a:rPr kumimoji="0" lang="en-US" sz="2100" b="0" i="0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</a:rPr>
              <a:t>3</a:t>
            </a:r>
            <a:r>
              <a:rPr kumimoji="0" lang="ru-RU" sz="2100" b="0" i="0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</a:rPr>
              <a:t> г. продолжит работы по выполнению </a:t>
            </a:r>
            <a:r>
              <a:rPr kumimoji="0" lang="ru-RU" sz="2100" b="0" i="0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</a:rPr>
              <a:t>показателей </a:t>
            </a:r>
            <a:r>
              <a:rPr kumimoji="0" lang="ru-RU" sz="2100" b="0" i="0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</a:rPr>
              <a:t>повышения надежности и качества регулируемых услуг. </a:t>
            </a:r>
            <a:endParaRPr kumimoji="0" lang="ru-RU" sz="2100" b="0" i="0" strike="noStrike" kern="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588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5 лет_ЛЭД Актовый зал.pptx" id="{BDE3B4AE-1A50-435E-878D-861F57CE8A45}" vid="{1513A24E-1EA1-43BB-A47A-CEF817AB8F6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45 лет_ЛЭД Актовый зал 2</Template>
  <TotalTime>587</TotalTime>
  <Words>1197</Words>
  <Application>Microsoft Office PowerPoint</Application>
  <PresentationFormat>Произвольный</PresentationFormat>
  <Paragraphs>298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Жапарова Айжан Балтабековна</dc:creator>
  <cp:lastModifiedBy>Дергейм Лариса Александровна</cp:lastModifiedBy>
  <cp:revision>90</cp:revision>
  <dcterms:created xsi:type="dcterms:W3CDTF">2023-04-21T06:34:07Z</dcterms:created>
  <dcterms:modified xsi:type="dcterms:W3CDTF">2023-07-19T03:42:09Z</dcterms:modified>
</cp:coreProperties>
</file>