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58" r:id="rId3"/>
    <p:sldId id="262" r:id="rId4"/>
    <p:sldId id="263" r:id="rId5"/>
    <p:sldId id="264" r:id="rId6"/>
    <p:sldId id="267" r:id="rId7"/>
    <p:sldId id="268" r:id="rId8"/>
    <p:sldId id="270" r:id="rId9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24CBDBF-C50B-4AF8-B671-1B317234B2F0}">
          <p14:sldIdLst>
            <p14:sldId id="257"/>
            <p14:sldId id="258"/>
            <p14:sldId id="262"/>
            <p14:sldId id="263"/>
            <p14:sldId id="264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80"/>
    <a:srgbClr val="0066CC"/>
    <a:srgbClr val="0033CC"/>
    <a:srgbClr val="3333FF"/>
    <a:srgbClr val="0000CC"/>
    <a:srgbClr val="3333CC"/>
    <a:srgbClr val="2132AF"/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117" d="100"/>
          <a:sy n="117" d="100"/>
        </p:scale>
        <p:origin x="606" y="90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&#1055;&#1054;&#1055;&#1055;%202023\&#1040;&#1085;&#1072;&#1083;&#1080;&#1079;%20&#1082;%20&#1087;&#1091;&#1073;&#1083;&#1080;&#1095;&#1085;&#1099;&#1084;%20&#1089;&#1083;&#1091;&#1096;&#1072;&#1085;&#1080;&#1103;&#1084;%20&#1055;&#1054;&#1055;&#1055;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&#1055;&#1054;&#1055;&#1055;%202023\&#1040;&#1085;&#1072;&#1083;&#1080;&#1079;%20&#1082;%20&#1087;&#1091;&#1073;&#1083;&#1080;&#1095;&#1085;&#1099;&#1084;%20&#1089;&#1083;&#1091;&#1096;&#1072;&#1085;&#1080;&#1103;&#1084;%20&#1055;&#1054;&#1055;&#1055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310110960125177"/>
          <c:y val="0.13678291609134119"/>
          <c:w val="0.68546563655107806"/>
          <c:h val="0.52492354267508468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A6B-4593-982F-700C309D464B}"/>
              </c:ext>
            </c:extLst>
          </c:dPt>
          <c:dPt>
            <c:idx val="1"/>
            <c:bubble3D val="0"/>
            <c:spPr>
              <a:solidFill>
                <a:srgbClr val="CC00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6B-4593-982F-700C309D464B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A6B-4593-982F-700C309D464B}"/>
              </c:ext>
            </c:extLst>
          </c:dPt>
          <c:dPt>
            <c:idx val="3"/>
            <c:bubble3D val="0"/>
            <c:explosion val="2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A6B-4593-982F-700C309D464B}"/>
              </c:ext>
            </c:extLst>
          </c:dPt>
          <c:dPt>
            <c:idx val="4"/>
            <c:bubble3D val="0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A6B-4593-982F-700C309D464B}"/>
              </c:ext>
            </c:extLst>
          </c:dPt>
          <c:dPt>
            <c:idx val="5"/>
            <c:bubble3D val="0"/>
            <c:explosion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A6B-4593-982F-700C309D464B}"/>
              </c:ext>
            </c:extLst>
          </c:dPt>
          <c:dLbls>
            <c:dLbl>
              <c:idx val="0"/>
              <c:layout>
                <c:manualLayout>
                  <c:x val="0.17034062543064418"/>
                  <c:y val="0.128181399501328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9F8C15DE-E274-4AA1-BDCB-DBB30EB95817}" type="CATEGORYNAME">
                      <a:rPr lang="ru-RU" sz="1150" baseline="0">
                        <a:latin typeface="Times New Roman" panose="02020603050405020304" pitchFamily="18" charset="0"/>
                      </a:rPr>
                      <a:pPr>
                        <a:defRPr sz="1150" b="1"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150" baseline="0" dirty="0">
                        <a:latin typeface="Times New Roman" panose="02020603050405020304" pitchFamily="18" charset="0"/>
                      </a:rPr>
                      <a:t> </a:t>
                    </a:r>
                    <a:fld id="{541DD484-8158-43FD-B4FC-8F249F8EE617}" type="VALUE">
                      <a:rPr lang="en-US" sz="1150" baseline="0">
                        <a:latin typeface="Times New Roman" panose="02020603050405020304" pitchFamily="18" charset="0"/>
                      </a:rPr>
                      <a:pPr>
                        <a:defRPr sz="1150" b="1">
                          <a:latin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1150" baseline="0" dirty="0">
                      <a:latin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650300788669514"/>
                      <c:h val="0.11154854211474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6B-4593-982F-700C309D464B}"/>
                </c:ext>
              </c:extLst>
            </c:dLbl>
            <c:dLbl>
              <c:idx val="1"/>
              <c:layout>
                <c:manualLayout>
                  <c:x val="-6.612044258454583E-2"/>
                  <c:y val="0.142039026247808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618193433929667"/>
                      <c:h val="9.21094263685019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6B-4593-982F-700C309D464B}"/>
                </c:ext>
              </c:extLst>
            </c:dLbl>
            <c:dLbl>
              <c:idx val="2"/>
              <c:layout>
                <c:manualLayout>
                  <c:x val="-0.19987239847261931"/>
                  <c:y val="-3.89070584520599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24522351575723"/>
                      <c:h val="0.133468302714028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6B-4593-982F-700C309D464B}"/>
                </c:ext>
              </c:extLst>
            </c:dLbl>
            <c:dLbl>
              <c:idx val="3"/>
              <c:layout>
                <c:manualLayout>
                  <c:x val="-1.6023629395624045E-2"/>
                  <c:y val="-0.326423988635624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1EE38060-8A48-47A8-B036-E532185B67E3}" type="CATEGORYNAME">
                      <a:rPr lang="ru-RU" sz="1150" u="none" baseline="0" dirty="0"/>
                      <a:pPr>
                        <a:defRPr sz="1150" b="1"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150" u="none" baseline="0" dirty="0"/>
                  </a:p>
                  <a:p>
                    <a:pPr>
                      <a:defRPr sz="1150" b="1">
                        <a:latin typeface="Times New Roman" panose="02020603050405020304" pitchFamily="18" charset="0"/>
                      </a:defRPr>
                    </a:pPr>
                    <a:fld id="{C6A78299-F994-4E5E-871E-530F605FC91F}" type="VALUE">
                      <a:rPr lang="ru-RU" sz="1150" baseline="0" dirty="0"/>
                      <a:pPr>
                        <a:defRPr sz="1150" b="1">
                          <a:latin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415585004596442"/>
                      <c:h val="0.155318968224311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A6B-4593-982F-700C309D464B}"/>
                </c:ext>
              </c:extLst>
            </c:dLbl>
            <c:dLbl>
              <c:idx val="4"/>
              <c:layout>
                <c:manualLayout>
                  <c:x val="3.8591394266914832E-2"/>
                  <c:y val="-2.6613913579828078E-3"/>
                </c:manualLayout>
              </c:layout>
              <c:tx>
                <c:rich>
                  <a:bodyPr/>
                  <a:lstStyle/>
                  <a:p>
                    <a:fld id="{4999EE80-29C1-41EC-AA5D-858CD28601DF}" type="CATEGORYNAME">
                      <a:rPr lang="ru-RU"/>
                      <a:pPr/>
                      <a:t>[ИМЯ КАТЕГОРИИ]</a:t>
                    </a:fld>
                    <a:r>
                      <a:rPr lang="en-US" baseline="0"/>
                      <a:t>; </a:t>
                    </a:r>
                    <a:fld id="{EC383218-E1BF-40A6-90D9-52B86033DC45}" type="VALUE">
                      <a:rPr lang="en-US" baseline="0"/>
                      <a:pPr/>
                      <a:t>[ЗНАЧЕНИЕ]</a:t>
                    </a:fld>
                    <a:r>
                      <a:rPr lang="en-US" baseline="0"/>
                      <a:t> 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97568261739336"/>
                      <c:h val="0.113676940357954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A6B-4593-982F-700C309D464B}"/>
                </c:ext>
              </c:extLst>
            </c:dLbl>
            <c:dLbl>
              <c:idx val="5"/>
              <c:layout>
                <c:manualLayout>
                  <c:x val="-1.245157160076683E-2"/>
                  <c:y val="4.46554865681267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559107240152811"/>
                      <c:h val="0.141446916582644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6B-4593-982F-700C309D46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 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"PETROSUN"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структура'!$C$8:$C$13</c:f>
              <c:numCache>
                <c:formatCode>#,##0</c:formatCode>
                <c:ptCount val="6"/>
                <c:pt idx="0">
                  <c:v>4330.0750000000007</c:v>
                </c:pt>
                <c:pt idx="1">
                  <c:v>199.92</c:v>
                </c:pt>
                <c:pt idx="2">
                  <c:v>89.834400000000016</c:v>
                </c:pt>
                <c:pt idx="3">
                  <c:v>30693.42</c:v>
                </c:pt>
                <c:pt idx="4">
                  <c:v>44562.853199999998</c:v>
                </c:pt>
                <c:pt idx="5">
                  <c:v>17872.054799999998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6B-4593-982F-700C309D464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A6B-4593-982F-700C309D46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A6B-4593-982F-700C309D46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2A6B-4593-982F-700C309D46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2A6B-4593-982F-700C309D46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2A6B-4593-982F-700C309D464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2A6B-4593-982F-700C309D464B}"/>
              </c:ext>
            </c:extLst>
          </c:dPt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 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"PETROSUN"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структура'!$D$8:$D$13</c:f>
              <c:numCache>
                <c:formatCode>0.0%</c:formatCode>
                <c:ptCount val="6"/>
                <c:pt idx="0">
                  <c:v>4.4298277483438279E-2</c:v>
                </c:pt>
                <c:pt idx="1">
                  <c:v>2.0452559446404459E-3</c:v>
                </c:pt>
                <c:pt idx="2">
                  <c:v>9.1903931889359607E-4</c:v>
                </c:pt>
                <c:pt idx="3">
                  <c:v>0.31400510062197856</c:v>
                </c:pt>
                <c:pt idx="4">
                  <c:v>0.45589455991116207</c:v>
                </c:pt>
                <c:pt idx="5">
                  <c:v>0.18283776671988702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A6B-4593-982F-700C309D4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202526695030753"/>
          <c:y val="0.11770495291801883"/>
          <c:w val="0.70428745811838767"/>
          <c:h val="0.6947924541931099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CC-4FF4-884D-2CCBC2AFF80F}"/>
              </c:ext>
            </c:extLst>
          </c:dPt>
          <c:dPt>
            <c:idx val="1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CC-4FF4-884D-2CCBC2AFF80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DCC-4FF4-884D-2CCBC2AFF80F}"/>
              </c:ext>
            </c:extLst>
          </c:dPt>
          <c:dPt>
            <c:idx val="3"/>
            <c:bubble3D val="0"/>
            <c:explosion val="12"/>
            <c:spPr>
              <a:solidFill>
                <a:srgbClr val="33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DCC-4FF4-884D-2CCBC2AFF80F}"/>
              </c:ext>
            </c:extLst>
          </c:dPt>
          <c:dPt>
            <c:idx val="4"/>
            <c:bubble3D val="0"/>
            <c:explosion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DCC-4FF4-884D-2CCBC2AFF80F}"/>
              </c:ext>
            </c:extLst>
          </c:dPt>
          <c:dLbls>
            <c:dLbl>
              <c:idx val="0"/>
              <c:layout>
                <c:manualLayout>
                  <c:x val="4.6598510462149516E-2"/>
                  <c:y val="6.440699350325764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789685314389331"/>
                      <c:h val="0.126868527234240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DCC-4FF4-884D-2CCBC2AFF80F}"/>
                </c:ext>
              </c:extLst>
            </c:dLbl>
            <c:dLbl>
              <c:idx val="1"/>
              <c:layout>
                <c:manualLayout>
                  <c:x val="-0.17036229393569491"/>
                  <c:y val="4.570390648907949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CC-4FF4-884D-2CCBC2AFF80F}"/>
                </c:ext>
              </c:extLst>
            </c:dLbl>
            <c:dLbl>
              <c:idx val="2"/>
              <c:layout>
                <c:manualLayout>
                  <c:x val="-2.1501626166293916E-2"/>
                  <c:y val="-0.167233889069747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CC-4FF4-884D-2CCBC2AFF80F}"/>
                </c:ext>
              </c:extLst>
            </c:dLbl>
            <c:dLbl>
              <c:idx val="3"/>
              <c:layout>
                <c:manualLayout>
                  <c:x val="0.1295637666944717"/>
                  <c:y val="-1.577004487342308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CC-4FF4-884D-2CCBC2AFF80F}"/>
                </c:ext>
              </c:extLst>
            </c:dLbl>
            <c:dLbl>
              <c:idx val="4"/>
              <c:layout>
                <c:manualLayout>
                  <c:x val="9.2026959991737961E-3"/>
                  <c:y val="1.997244338716943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CC-4FF4-884D-2CCBC2AFF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"PETROSUN"</c:v>
                </c:pt>
                <c:pt idx="4">
                  <c:v>Другие потребители</c:v>
                </c:pt>
              </c:strCache>
            </c:strRef>
          </c:ca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39936.909999999996</c:v>
                </c:pt>
                <c:pt idx="1">
                  <c:v>2537.89</c:v>
                </c:pt>
                <c:pt idx="2">
                  <c:v>172970.89</c:v>
                </c:pt>
                <c:pt idx="3">
                  <c:v>266031.96000000002</c:v>
                </c:pt>
                <c:pt idx="4">
                  <c:v>102565.64999999997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CC-4FF4-884D-2CCBC2AFF80F}"/>
            </c:ext>
          </c:extLst>
        </c:ser>
        <c:ser>
          <c:idx val="1"/>
          <c:order val="1"/>
          <c:tx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"PETROSUN"</c:v>
                </c:pt>
                <c:pt idx="4">
                  <c:v>Другие потребители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DCC-4FF4-884D-2CCBC2AFF8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DCC-4FF4-884D-2CCBC2AFF8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DCC-4FF4-884D-2CCBC2AFF8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FDCC-4FF4-884D-2CCBC2AFF8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FDCC-4FF4-884D-2CCBC2AFF80F}"/>
              </c:ext>
            </c:extLst>
          </c:dP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39936.909999999996</c:v>
                </c:pt>
                <c:pt idx="1">
                  <c:v>2537.89</c:v>
                </c:pt>
                <c:pt idx="2">
                  <c:v>172970.89</c:v>
                </c:pt>
                <c:pt idx="3">
                  <c:v>266031.96000000002</c:v>
                </c:pt>
                <c:pt idx="4">
                  <c:v>102565.64999999997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DCC-4FF4-884D-2CCBC2AFF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A9E9-B15D-4057-AE0A-E12568C154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BA0A-D2B5-43E2-942A-4D2064B10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9" y="298335"/>
            <a:ext cx="2809945" cy="6357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6205" y="2259980"/>
            <a:ext cx="8872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монополий,</a:t>
            </a:r>
          </a:p>
          <a:p>
            <a:pPr lvl="0" algn="ctr" defTabSz="914400"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в сфере подъездных путей </a:t>
            </a:r>
            <a:r>
              <a:rPr lang="ru-RU" sz="2400" b="1" kern="0" dirty="0">
                <a:solidFill>
                  <a:srgbClr val="006CB5"/>
                </a:solidFill>
              </a:rPr>
              <a:t>за 1 полугодие 202</a:t>
            </a:r>
            <a:r>
              <a:rPr lang="en-US" sz="2400" b="1" kern="0" dirty="0">
                <a:solidFill>
                  <a:srgbClr val="006CB5"/>
                </a:solidFill>
              </a:rPr>
              <a:t>3</a:t>
            </a:r>
            <a:r>
              <a:rPr lang="ru-RU" sz="2400" b="1" kern="0" dirty="0">
                <a:solidFill>
                  <a:srgbClr val="006CB5"/>
                </a:solidFill>
              </a:rPr>
              <a:t> года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5" y="126938"/>
            <a:ext cx="2810500" cy="6340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0130" y="1120347"/>
            <a:ext cx="1009959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5000"/>
              </a:lnSpc>
              <a:spcBef>
                <a:spcPct val="200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2023 года регулируемым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деятельности ТОО «Павлодарский Нефтехимический завод» являются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 defTabSz="91440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2023 года оказание услуг по предоставлению подъездных путей производится по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тарифам, ранее утвержденным 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«Премиум-Ойл Транс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нефтехимический завод» 28 апреля 2023 года подал заявку на повышение тарифа</a:t>
            </a:r>
          </a:p>
          <a:p>
            <a:pPr lvl="0" algn="just" defTabSz="91440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за 1 полугодие тариф ТОО ««Павлодарский нефтехимический завод» не утвержден </a:t>
            </a:r>
          </a:p>
          <a:p>
            <a:pPr marL="342900" lvl="0" indent="44958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707" y="731241"/>
            <a:ext cx="103714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по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73326"/>
              </p:ext>
            </p:extLst>
          </p:nvPr>
        </p:nvGraphicFramePr>
        <p:xfrm>
          <a:off x="939114" y="1186243"/>
          <a:ext cx="8361405" cy="4818777"/>
        </p:xfrm>
        <a:graphic>
          <a:graphicData uri="http://schemas.openxmlformats.org/drawingml/2006/table">
            <a:tbl>
              <a:tblPr/>
              <a:tblGrid>
                <a:gridCol w="516008">
                  <a:extLst>
                    <a:ext uri="{9D8B030D-6E8A-4147-A177-3AD203B41FA5}">
                      <a16:colId xmlns:a16="http://schemas.microsoft.com/office/drawing/2014/main" val="4104717769"/>
                    </a:ext>
                  </a:extLst>
                </a:gridCol>
                <a:gridCol w="5174411">
                  <a:extLst>
                    <a:ext uri="{9D8B030D-6E8A-4147-A177-3AD203B41FA5}">
                      <a16:colId xmlns:a16="http://schemas.microsoft.com/office/drawing/2014/main" val="1534096729"/>
                    </a:ext>
                  </a:extLst>
                </a:gridCol>
                <a:gridCol w="1046350">
                  <a:extLst>
                    <a:ext uri="{9D8B030D-6E8A-4147-A177-3AD203B41FA5}">
                      <a16:colId xmlns:a16="http://schemas.microsoft.com/office/drawing/2014/main" val="4113886685"/>
                    </a:ext>
                  </a:extLst>
                </a:gridCol>
                <a:gridCol w="1624636">
                  <a:extLst>
                    <a:ext uri="{9D8B030D-6E8A-4147-A177-3AD203B41FA5}">
                      <a16:colId xmlns:a16="http://schemas.microsoft.com/office/drawing/2014/main" val="700011929"/>
                    </a:ext>
                  </a:extLst>
                </a:gridCol>
              </a:tblGrid>
              <a:tr h="914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 за 1 полугодие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549"/>
                  </a:ext>
                </a:extLst>
              </a:tr>
              <a:tr h="3215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15 378,9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145619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343317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 в том числе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727,7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837593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7 020,3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287181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69831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производственного персонала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6 033,4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441031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 и социальные отчисления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504,3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239726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61303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Обязательные пенсионные взносы работодателя (ОПВР)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301,6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354878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1 724,5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12443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387110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76507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не приводящий к росту стоимости основных средств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17606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5 906,4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264977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225,1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560627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15 378,9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459180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1 862,1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739658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97 748,2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041248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19,05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937576"/>
                  </a:ext>
                </a:extLst>
              </a:tr>
              <a:tr h="182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157,33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3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2689" y="760977"/>
            <a:ext cx="1033940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 по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3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92766"/>
              </p:ext>
            </p:extLst>
          </p:nvPr>
        </p:nvGraphicFramePr>
        <p:xfrm>
          <a:off x="1079158" y="1395025"/>
          <a:ext cx="8229599" cy="4616304"/>
        </p:xfrm>
        <a:graphic>
          <a:graphicData uri="http://schemas.openxmlformats.org/drawingml/2006/table">
            <a:tbl>
              <a:tblPr/>
              <a:tblGrid>
                <a:gridCol w="522844">
                  <a:extLst>
                    <a:ext uri="{9D8B030D-6E8A-4147-A177-3AD203B41FA5}">
                      <a16:colId xmlns:a16="http://schemas.microsoft.com/office/drawing/2014/main" val="852770807"/>
                    </a:ext>
                  </a:extLst>
                </a:gridCol>
                <a:gridCol w="5010586">
                  <a:extLst>
                    <a:ext uri="{9D8B030D-6E8A-4147-A177-3AD203B41FA5}">
                      <a16:colId xmlns:a16="http://schemas.microsoft.com/office/drawing/2014/main" val="2479038420"/>
                    </a:ext>
                  </a:extLst>
                </a:gridCol>
                <a:gridCol w="1060211">
                  <a:extLst>
                    <a:ext uri="{9D8B030D-6E8A-4147-A177-3AD203B41FA5}">
                      <a16:colId xmlns:a16="http://schemas.microsoft.com/office/drawing/2014/main" val="3354098889"/>
                    </a:ext>
                  </a:extLst>
                </a:gridCol>
                <a:gridCol w="1635958">
                  <a:extLst>
                    <a:ext uri="{9D8B030D-6E8A-4147-A177-3AD203B41FA5}">
                      <a16:colId xmlns:a16="http://schemas.microsoft.com/office/drawing/2014/main" val="1058203911"/>
                    </a:ext>
                  </a:extLst>
                </a:gridCol>
              </a:tblGrid>
              <a:tr h="788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 за 1 полугодие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06780"/>
                  </a:ext>
                </a:extLst>
              </a:tr>
              <a:tr h="245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179 299,0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49073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54483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 в том числе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8 489,1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20020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81 845,9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81264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534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производственного персонала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70 338,6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96250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 и социальные отчисления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5 880,3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11584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2 110,1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7150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Обязательные пенсионные взносы работодателя (ОПВР)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3 516,9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85098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20 104,9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54165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372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70967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не приводящий к росту стоимости основных средств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63970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68 859,1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01707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2 623,6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38231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179 299,0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31697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20 242,9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8138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584 043,3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56834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34,66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12638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68450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307,00</a:t>
                      </a:r>
                    </a:p>
                  </a:txBody>
                  <a:tcPr marL="5704" marR="5704" marT="5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87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0780" y="655813"/>
            <a:ext cx="8928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Основные финансово-экономические показатели деятельности ТОО «ПНХЗ» в </a:t>
            </a:r>
            <a:r>
              <a:rPr kumimoji="0" lang="kk-KZ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сфере естественной монополии, тыс.тенге (Управленческий учет)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56860"/>
              </p:ext>
            </p:extLst>
          </p:nvPr>
        </p:nvGraphicFramePr>
        <p:xfrm>
          <a:off x="503916" y="1232807"/>
          <a:ext cx="9397965" cy="4799628"/>
        </p:xfrm>
        <a:graphic>
          <a:graphicData uri="http://schemas.openxmlformats.org/drawingml/2006/table">
            <a:tbl>
              <a:tblPr/>
              <a:tblGrid>
                <a:gridCol w="6144019">
                  <a:extLst>
                    <a:ext uri="{9D8B030D-6E8A-4147-A177-3AD203B41FA5}">
                      <a16:colId xmlns:a16="http://schemas.microsoft.com/office/drawing/2014/main" val="2394548350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4072861819"/>
                    </a:ext>
                  </a:extLst>
                </a:gridCol>
                <a:gridCol w="1647568">
                  <a:extLst>
                    <a:ext uri="{9D8B030D-6E8A-4147-A177-3AD203B41FA5}">
                      <a16:colId xmlns:a16="http://schemas.microsoft.com/office/drawing/2014/main" val="3400630781"/>
                    </a:ext>
                  </a:extLst>
                </a:gridCol>
              </a:tblGrid>
              <a:tr h="440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ТОО «ПОТ» тенге, без учета НДС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1 полугодие 2023г, тыс.тенге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718103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 всего: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</a:t>
                      </a:r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276688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671725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19,05</a:t>
                      </a:r>
                      <a:b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1 862,1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937891"/>
                  </a:ext>
                </a:extLst>
              </a:tr>
              <a:tr h="696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34,66</a:t>
                      </a:r>
                      <a:b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20 242,9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92730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всего: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</a:t>
                      </a:r>
                      <a:r>
                        <a:rPr lang="ru-RU" sz="11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678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802715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672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19,05</a:t>
                      </a:r>
                      <a:b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15 379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640236"/>
                  </a:ext>
                </a:extLst>
              </a:tr>
              <a:tr h="696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34,66</a:t>
                      </a:r>
                      <a:b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179 299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851480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результат: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172 573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21428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3410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19,05</a:t>
                      </a:r>
                      <a:b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-13 517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298118"/>
                  </a:ext>
                </a:extLst>
              </a:tr>
              <a:tr h="696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4155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34,66</a:t>
                      </a:r>
                      <a:b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159 056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0" marR="6180" marT="6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551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44" y="201280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184" y="835319"/>
            <a:ext cx="103220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Объем услуг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по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предоставлению подъездного пути </a:t>
            </a: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для проезда </a:t>
            </a:r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подвижного состава при условии отсутствия конкурентного подъездного пути за 1 полугодие  2023 </a:t>
            </a: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года, вагонокм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4411"/>
              </p:ext>
            </p:extLst>
          </p:nvPr>
        </p:nvGraphicFramePr>
        <p:xfrm>
          <a:off x="4967417" y="1449859"/>
          <a:ext cx="5732690" cy="462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11986"/>
              </p:ext>
            </p:extLst>
          </p:nvPr>
        </p:nvGraphicFramePr>
        <p:xfrm>
          <a:off x="214184" y="1543205"/>
          <a:ext cx="4753232" cy="4083670"/>
        </p:xfrm>
        <a:graphic>
          <a:graphicData uri="http://schemas.openxmlformats.org/drawingml/2006/table">
            <a:tbl>
              <a:tblPr/>
              <a:tblGrid>
                <a:gridCol w="439601">
                  <a:extLst>
                    <a:ext uri="{9D8B030D-6E8A-4147-A177-3AD203B41FA5}">
                      <a16:colId xmlns:a16="http://schemas.microsoft.com/office/drawing/2014/main" val="2819756508"/>
                    </a:ext>
                  </a:extLst>
                </a:gridCol>
                <a:gridCol w="2293570">
                  <a:extLst>
                    <a:ext uri="{9D8B030D-6E8A-4147-A177-3AD203B41FA5}">
                      <a16:colId xmlns:a16="http://schemas.microsoft.com/office/drawing/2014/main" val="1755770383"/>
                    </a:ext>
                  </a:extLst>
                </a:gridCol>
                <a:gridCol w="1047996">
                  <a:extLst>
                    <a:ext uri="{9D8B030D-6E8A-4147-A177-3AD203B41FA5}">
                      <a16:colId xmlns:a16="http://schemas.microsoft.com/office/drawing/2014/main" val="925465540"/>
                    </a:ext>
                  </a:extLst>
                </a:gridCol>
                <a:gridCol w="972065">
                  <a:extLst>
                    <a:ext uri="{9D8B030D-6E8A-4147-A177-3AD203B41FA5}">
                      <a16:colId xmlns:a16="http://schemas.microsoft.com/office/drawing/2014/main" val="291491503"/>
                    </a:ext>
                  </a:extLst>
                </a:gridCol>
              </a:tblGrid>
              <a:tr h="786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полугодие факт, 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02184"/>
                  </a:ext>
                </a:extLst>
              </a:tr>
              <a:tr h="80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проезда: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97 748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613784"/>
                  </a:ext>
                </a:extLst>
              </a:tr>
              <a:tr h="400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124437"/>
                  </a:ext>
                </a:extLst>
              </a:tr>
              <a:tr h="400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"ГазИндустрия"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203538"/>
                  </a:ext>
                </a:extLst>
              </a:tr>
              <a:tr h="400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059179"/>
                  </a:ext>
                </a:extLst>
              </a:tr>
              <a:tr h="400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045091"/>
                  </a:ext>
                </a:extLst>
              </a:tr>
              <a:tr h="400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302145"/>
                  </a:ext>
                </a:extLst>
              </a:tr>
              <a:tr h="400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17 872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45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708" y="760977"/>
            <a:ext cx="10462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Объем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услуг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за 1 полугодие  2023 года, </a:t>
            </a:r>
            <a:r>
              <a:rPr lang="ru-RU" sz="1600" b="1" kern="0" dirty="0" err="1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вагоночасов</a:t>
            </a:r>
            <a:endParaRPr kumimoji="0" lang="ru-RU" sz="1600" b="0" i="0" u="none" strike="noStrike" kern="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48263"/>
              </p:ext>
            </p:extLst>
          </p:nvPr>
        </p:nvGraphicFramePr>
        <p:xfrm>
          <a:off x="197708" y="1792308"/>
          <a:ext cx="4703806" cy="3982418"/>
        </p:xfrm>
        <a:graphic>
          <a:graphicData uri="http://schemas.openxmlformats.org/drawingml/2006/table">
            <a:tbl>
              <a:tblPr/>
              <a:tblGrid>
                <a:gridCol w="404439">
                  <a:extLst>
                    <a:ext uri="{9D8B030D-6E8A-4147-A177-3AD203B41FA5}">
                      <a16:colId xmlns:a16="http://schemas.microsoft.com/office/drawing/2014/main" val="3751036140"/>
                    </a:ext>
                  </a:extLst>
                </a:gridCol>
                <a:gridCol w="2104795">
                  <a:extLst>
                    <a:ext uri="{9D8B030D-6E8A-4147-A177-3AD203B41FA5}">
                      <a16:colId xmlns:a16="http://schemas.microsoft.com/office/drawing/2014/main" val="1248327787"/>
                    </a:ext>
                  </a:extLst>
                </a:gridCol>
                <a:gridCol w="1226378">
                  <a:extLst>
                    <a:ext uri="{9D8B030D-6E8A-4147-A177-3AD203B41FA5}">
                      <a16:colId xmlns:a16="http://schemas.microsoft.com/office/drawing/2014/main" val="3508427468"/>
                    </a:ext>
                  </a:extLst>
                </a:gridCol>
                <a:gridCol w="968194">
                  <a:extLst>
                    <a:ext uri="{9D8B030D-6E8A-4147-A177-3AD203B41FA5}">
                      <a16:colId xmlns:a16="http://schemas.microsoft.com/office/drawing/2014/main" val="1575438175"/>
                    </a:ext>
                  </a:extLst>
                </a:gridCol>
              </a:tblGrid>
              <a:tr h="873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полугодие факт, вагоночасов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07779"/>
                  </a:ext>
                </a:extLst>
              </a:tr>
              <a:tr h="888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стоянки: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584 043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881811"/>
                  </a:ext>
                </a:extLst>
              </a:tr>
              <a:tr h="444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39 937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733828"/>
                  </a:ext>
                </a:extLst>
              </a:tr>
              <a:tr h="444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82974"/>
                  </a:ext>
                </a:extLst>
              </a:tr>
              <a:tr h="444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172 971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354101"/>
                  </a:ext>
                </a:extLst>
              </a:tr>
              <a:tr h="444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266 032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542610"/>
                  </a:ext>
                </a:extLst>
              </a:tr>
              <a:tr h="444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102 566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82001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937801"/>
              </p:ext>
            </p:extLst>
          </p:nvPr>
        </p:nvGraphicFramePr>
        <p:xfrm>
          <a:off x="4753232" y="1792308"/>
          <a:ext cx="5906530" cy="409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8" y="162501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602" y="881954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при 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заключении договоров на оказание услуг. </a:t>
            </a:r>
          </a:p>
          <a:p>
            <a:pPr marL="34290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>
                <a:solidFill>
                  <a:schemeClr val="accent1">
                    <a:lumMod val="75000"/>
                  </a:schemeClr>
                </a:solidFill>
              </a:rPr>
              <a:t>Ежемесячно проводится работа по сверке </a:t>
            </a:r>
            <a:r>
              <a:rPr lang="ru-RU" sz="2100" kern="0" dirty="0" smtClean="0">
                <a:solidFill>
                  <a:schemeClr val="accent1">
                    <a:lumMod val="75000"/>
                  </a:schemeClr>
                </a:solidFill>
              </a:rPr>
              <a:t>объемов потребления </a:t>
            </a:r>
            <a:r>
              <a:rPr lang="ru-RU" sz="2100" kern="0" dirty="0">
                <a:solidFill>
                  <a:schemeClr val="accent1">
                    <a:lumMod val="75000"/>
                  </a:schemeClr>
                </a:solidFill>
              </a:rPr>
              <a:t>с потребителями услуг, а так же по запросу некоторых потребителей услуг сверка осуществляется еженедельно либо подекадно.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 smtClean="0">
                <a:solidFill>
                  <a:schemeClr val="accent1">
                    <a:lumMod val="75000"/>
                  </a:schemeClr>
                </a:solidFill>
              </a:rPr>
              <a:t>Фактические объемы ежемесячно подтверждаются актами об оказании производственных услуг, а также реестрами на оказание услуг по подъездным путям, подписанными со стороны ТОО «ПНХЗ» и  субпотребителями.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ТОО «ПНХЗ» в 202</a:t>
            </a:r>
            <a:r>
              <a:rPr kumimoji="0" lang="en-US" sz="2100" b="0" i="0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3</a:t>
            </a: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г. продолжит работы по выполнению </a:t>
            </a: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показателей </a:t>
            </a: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повышения надежности и качества регулируемых услуг. </a:t>
            </a:r>
            <a:endParaRPr kumimoji="0" lang="ru-RU" sz="2100" b="0" i="0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587</TotalTime>
  <Words>1197</Words>
  <Application>Microsoft Office PowerPoint</Application>
  <PresentationFormat>Произвольный</PresentationFormat>
  <Paragraphs>298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Дергейм Лариса Александровна</cp:lastModifiedBy>
  <cp:revision>90</cp:revision>
  <dcterms:created xsi:type="dcterms:W3CDTF">2023-04-21T06:34:07Z</dcterms:created>
  <dcterms:modified xsi:type="dcterms:W3CDTF">2023-07-19T03:42:09Z</dcterms:modified>
</cp:coreProperties>
</file>