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4" r:id="rId3"/>
    <p:sldId id="275" r:id="rId4"/>
    <p:sldId id="320" r:id="rId5"/>
    <p:sldId id="276" r:id="rId6"/>
    <p:sldId id="306" r:id="rId7"/>
    <p:sldId id="293" r:id="rId8"/>
    <p:sldId id="283" r:id="rId9"/>
    <p:sldId id="280" r:id="rId10"/>
    <p:sldId id="316" r:id="rId11"/>
    <p:sldId id="326" r:id="rId12"/>
    <p:sldId id="327" r:id="rId13"/>
    <p:sldId id="318" r:id="rId14"/>
    <p:sldId id="284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B5"/>
    <a:srgbClr val="00A0E3"/>
    <a:srgbClr val="3366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1" autoAdjust="0"/>
  </p:normalViewPr>
  <p:slideViewPr>
    <p:cSldViewPr snapToGrid="0"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-351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0"/>
      <c:rotY val="3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701118441275957"/>
          <c:y val="4.4852177240907377E-2"/>
          <c:w val="0.57415738573218789"/>
          <c:h val="0.604934914781221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'!$D$23</c:f>
              <c:strCache>
                <c:ptCount val="1"/>
                <c:pt idx="0">
                  <c:v>Плановый объем в УТС, Гкал</c:v>
                </c:pt>
              </c:strCache>
            </c:strRef>
          </c:tx>
          <c:invertIfNegative val="0"/>
          <c:cat>
            <c:strRef>
              <c:f>'сравнение пл об и факт '!$C$24:$C$27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</c:strCache>
            </c:strRef>
          </c:cat>
          <c:val>
            <c:numRef>
              <c:f>'сравнение пл об и факт '!$D$24:$D$27</c:f>
              <c:numCache>
                <c:formatCode>#,##0</c:formatCode>
                <c:ptCount val="4"/>
                <c:pt idx="0">
                  <c:v>103923</c:v>
                </c:pt>
                <c:pt idx="1">
                  <c:v>162557</c:v>
                </c:pt>
                <c:pt idx="2">
                  <c:v>20</c:v>
                </c:pt>
                <c:pt idx="3">
                  <c:v>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EA-48FB-9F06-38EDAE26F4EE}"/>
            </c:ext>
          </c:extLst>
        </c:ser>
        <c:ser>
          <c:idx val="1"/>
          <c:order val="1"/>
          <c:tx>
            <c:strRef>
              <c:f>'сравнение пл об и факт '!$E$23</c:f>
              <c:strCache>
                <c:ptCount val="1"/>
                <c:pt idx="0">
                  <c:v>Фактический объем, Гкал</c:v>
                </c:pt>
              </c:strCache>
            </c:strRef>
          </c:tx>
          <c:invertIfNegative val="0"/>
          <c:cat>
            <c:strRef>
              <c:f>'сравнение пл об и факт '!$C$24:$C$27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</c:strCache>
            </c:strRef>
          </c:cat>
          <c:val>
            <c:numRef>
              <c:f>'сравнение пл об и факт '!$E$24:$E$27</c:f>
              <c:numCache>
                <c:formatCode>#,##0</c:formatCode>
                <c:ptCount val="4"/>
                <c:pt idx="0">
                  <c:v>45551</c:v>
                </c:pt>
                <c:pt idx="1">
                  <c:v>83131</c:v>
                </c:pt>
                <c:pt idx="2">
                  <c:v>15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EA-48FB-9F06-38EDAE26F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gapDepth val="99"/>
        <c:shape val="cylinder"/>
        <c:axId val="65012864"/>
        <c:axId val="65014400"/>
        <c:axId val="0"/>
      </c:bar3DChart>
      <c:catAx>
        <c:axId val="6501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4400"/>
        <c:crosses val="autoZero"/>
        <c:auto val="1"/>
        <c:lblAlgn val="ctr"/>
        <c:lblOffset val="100"/>
        <c:noMultiLvlLbl val="0"/>
      </c:catAx>
      <c:valAx>
        <c:axId val="65014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28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978983877015374"/>
          <c:y val="0.21390079404631418"/>
          <c:w val="0.20720716160479946"/>
          <c:h val="0.24600046513173238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20"/>
      <c:depthPercent val="9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909923780968244"/>
          <c:y val="6.9803448317263733E-2"/>
          <c:w val="0.63276833105981933"/>
          <c:h val="0.560733947823183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'!$D$8</c:f>
              <c:strCache>
                <c:ptCount val="1"/>
                <c:pt idx="0">
                  <c:v>Плановый объем в УТС, тыс. кВт</c:v>
                </c:pt>
              </c:strCache>
            </c:strRef>
          </c:tx>
          <c:invertIfNegative val="0"/>
          <c:cat>
            <c:strRef>
              <c:f>'сравнение пл об и факт '!$C$9:$C$16</c:f>
              <c:strCache>
                <c:ptCount val="8"/>
                <c:pt idx="0">
                  <c:v>ТОО «Компания Нефтехим LTD»</c:v>
                </c:pt>
                <c:pt idx="1">
                  <c:v>АО "Казбитумсевис"</c:v>
                </c:pt>
                <c:pt idx="2">
                  <c:v>ТОО "NFC Kazakhstan"</c:v>
                </c:pt>
                <c:pt idx="3">
                  <c:v>ТОО "BIG Capital IST"</c:v>
                </c:pt>
                <c:pt idx="4">
                  <c:v>АО ТУ г.Павлодара</c:v>
                </c:pt>
                <c:pt idx="5">
                  <c:v>ТОО "Эр Ликид Мунай Тех Газы"</c:v>
                </c:pt>
                <c:pt idx="6">
                  <c:v>ТОО "Павлодароргсинтез"</c:v>
                </c:pt>
                <c:pt idx="7">
                  <c:v>Прочие </c:v>
                </c:pt>
              </c:strCache>
            </c:strRef>
          </c:cat>
          <c:val>
            <c:numRef>
              <c:f>'сравнение пл об и факт '!$D$9:$D$16</c:f>
              <c:numCache>
                <c:formatCode>#,##0</c:formatCode>
                <c:ptCount val="8"/>
                <c:pt idx="0">
                  <c:v>47701</c:v>
                </c:pt>
                <c:pt idx="1">
                  <c:v>1720</c:v>
                </c:pt>
                <c:pt idx="2">
                  <c:v>500</c:v>
                </c:pt>
                <c:pt idx="3">
                  <c:v>450</c:v>
                </c:pt>
                <c:pt idx="4">
                  <c:v>480</c:v>
                </c:pt>
                <c:pt idx="5">
                  <c:v>23060</c:v>
                </c:pt>
                <c:pt idx="6">
                  <c:v>16647</c:v>
                </c:pt>
                <c:pt idx="7" formatCode="#\ ##0.0">
                  <c:v>2454.6000000000058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02-4C99-82A9-C6043C5A1A24}"/>
            </c:ext>
          </c:extLst>
        </c:ser>
        <c:ser>
          <c:idx val="1"/>
          <c:order val="1"/>
          <c:tx>
            <c:strRef>
              <c:f>'сравнение пл об и факт '!$E$8</c:f>
              <c:strCache>
                <c:ptCount val="1"/>
                <c:pt idx="0">
                  <c:v>Фактический объем, тыс. кВт</c:v>
                </c:pt>
              </c:strCache>
            </c:strRef>
          </c:tx>
          <c:invertIfNegative val="0"/>
          <c:cat>
            <c:strRef>
              <c:f>'сравнение пл об и факт '!$C$9:$C$16</c:f>
              <c:strCache>
                <c:ptCount val="8"/>
                <c:pt idx="0">
                  <c:v>ТОО «Компания Нефтехим LTD»</c:v>
                </c:pt>
                <c:pt idx="1">
                  <c:v>АО "Казбитумсевис"</c:v>
                </c:pt>
                <c:pt idx="2">
                  <c:v>ТОО "NFC Kazakhstan"</c:v>
                </c:pt>
                <c:pt idx="3">
                  <c:v>ТОО "BIG Capital IST"</c:v>
                </c:pt>
                <c:pt idx="4">
                  <c:v>АО ТУ г.Павлодара</c:v>
                </c:pt>
                <c:pt idx="5">
                  <c:v>ТОО "Эр Ликид Мунай Тех Газы"</c:v>
                </c:pt>
                <c:pt idx="6">
                  <c:v>ТОО "Павлодароргсинтез"</c:v>
                </c:pt>
                <c:pt idx="7">
                  <c:v>Прочие </c:v>
                </c:pt>
              </c:strCache>
            </c:strRef>
          </c:cat>
          <c:val>
            <c:numRef>
              <c:f>'сравнение пл об и факт '!$E$9:$E$16</c:f>
              <c:numCache>
                <c:formatCode>#,##0</c:formatCode>
                <c:ptCount val="8"/>
                <c:pt idx="0">
                  <c:v>21992</c:v>
                </c:pt>
                <c:pt idx="1">
                  <c:v>333</c:v>
                </c:pt>
                <c:pt idx="2">
                  <c:v>166</c:v>
                </c:pt>
                <c:pt idx="3">
                  <c:v>210</c:v>
                </c:pt>
                <c:pt idx="4">
                  <c:v>213</c:v>
                </c:pt>
                <c:pt idx="5">
                  <c:v>11263</c:v>
                </c:pt>
                <c:pt idx="6">
                  <c:v>7737</c:v>
                </c:pt>
                <c:pt idx="7" formatCode="#\ ##0.0">
                  <c:v>422.80000000000291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02-4C99-82A9-C6043C5A1A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64789120"/>
        <c:axId val="64790912"/>
        <c:axId val="0"/>
      </c:bar3DChart>
      <c:catAx>
        <c:axId val="6478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800" kern="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790912"/>
        <c:crosses val="autoZero"/>
        <c:auto val="1"/>
        <c:lblAlgn val="ctr"/>
        <c:lblOffset val="100"/>
        <c:noMultiLvlLbl val="0"/>
      </c:catAx>
      <c:valAx>
        <c:axId val="64790912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crossAx val="647891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216064296565954"/>
          <c:y val="0.217608711073278"/>
          <c:w val="0.17888978381519152"/>
          <c:h val="0.24231096486073594"/>
        </c:manualLayout>
      </c:layout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0" h="0"/>
    </a:sp3d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E2A4A-A470-4EB1-B2C8-3D78625B268B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BC841-BB26-4CEB-9F9B-955EB913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090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B6ACD-D51E-4EF1-B6ED-57739E44BE54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4C041-1E5A-490B-80A1-BA71C9502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0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4C041-1E5A-490B-80A1-BA71C95029A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778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4C041-1E5A-490B-80A1-BA71C95029A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042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4C041-1E5A-490B-80A1-BA71C95029A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99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 b="1">
                <a:solidFill>
                  <a:srgbClr val="006CB5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00A0E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16" y="692696"/>
            <a:ext cx="3456384" cy="81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23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28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6CB5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4"/>
            <a:ext cx="2088232" cy="49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85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7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37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46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64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51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39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06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9FEA2-C2B3-4ED0-9E4F-F51D6BE6336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0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84984"/>
            <a:ext cx="7776864" cy="17526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dirty="0">
                <a:solidFill>
                  <a:srgbClr val="006CB5"/>
                </a:solidFill>
              </a:rPr>
              <a:t>ТОО «Павлодарский нефтехимический завод</a:t>
            </a:r>
            <a:r>
              <a:rPr lang="ru-RU" sz="2400" dirty="0" smtClean="0">
                <a:solidFill>
                  <a:srgbClr val="006CB5"/>
                </a:solidFill>
              </a:rPr>
              <a:t>», </a:t>
            </a:r>
            <a:r>
              <a:rPr lang="ru-RU" sz="2400" dirty="0">
                <a:solidFill>
                  <a:srgbClr val="006CB5"/>
                </a:solidFill>
              </a:rPr>
              <a:t>как субъекта естественных </a:t>
            </a:r>
            <a:r>
              <a:rPr lang="ru-RU" sz="2400" dirty="0" smtClean="0">
                <a:solidFill>
                  <a:srgbClr val="006CB5"/>
                </a:solidFill>
              </a:rPr>
              <a:t>монополий,</a:t>
            </a:r>
            <a:endParaRPr lang="ru-RU" sz="2400" dirty="0">
              <a:solidFill>
                <a:srgbClr val="006CB5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sz="2400" dirty="0" smtClean="0">
                <a:solidFill>
                  <a:srgbClr val="006CB5"/>
                </a:solidFill>
              </a:rPr>
              <a:t>за 1 полугодие 2022 года </a:t>
            </a:r>
            <a:endParaRPr lang="ru-RU" sz="2400" dirty="0">
              <a:solidFill>
                <a:srgbClr val="006CB5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648303" cy="1013369"/>
          </a:xfrm>
        </p:spPr>
        <p:txBody>
          <a:bodyPr>
            <a:normAutofit/>
          </a:bodyPr>
          <a:lstStyle/>
          <a:p>
            <a:r>
              <a:rPr lang="ru-RU" sz="3600" dirty="0"/>
              <a:t>ОТЧЕТ ПО ИТОГАМ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784280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1965"/>
          </a:xfrm>
        </p:spPr>
        <p:txBody>
          <a:bodyPr>
            <a:noAutofit/>
          </a:bodyPr>
          <a:lstStyle/>
          <a:p>
            <a:r>
              <a:rPr lang="ru-RU" sz="2800" dirty="0"/>
              <a:t>Информация об объемах оказанных услуг ТОО "ПНХЗ" в 1 полугодии </a:t>
            </a:r>
            <a:r>
              <a:rPr lang="ru-RU" sz="2800" dirty="0" smtClean="0"/>
              <a:t>2021, 2022г.г</a:t>
            </a:r>
            <a:r>
              <a:rPr lang="ru-RU" sz="2800" dirty="0"/>
              <a:t>.</a:t>
            </a:r>
            <a:endParaRPr lang="ru-RU" sz="2000" b="1" dirty="0">
              <a:solidFill>
                <a:srgbClr val="006CB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540" y="4416725"/>
            <a:ext cx="8519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1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indent="449580" algn="just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930" y="5061455"/>
            <a:ext cx="8334104" cy="940993"/>
          </a:xfrm>
        </p:spPr>
        <p:txBody>
          <a:bodyPr>
            <a:normAutofit/>
          </a:bodyPr>
          <a:lstStyle/>
          <a:p>
            <a:pPr indent="255905" algn="just" fontAlgn="base">
              <a:spcAft>
                <a:spcPts val="0"/>
              </a:spcAf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Объем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оказания услуг в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полугодии 2022г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ниже уровня 2021г. в связи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 не заключением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договора из-за сокращения деятельности с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ТОО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en-US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NFC Kazakhstan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в  2022г.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473338"/>
              </p:ext>
            </p:extLst>
          </p:nvPr>
        </p:nvGraphicFramePr>
        <p:xfrm>
          <a:off x="986829" y="1367073"/>
          <a:ext cx="7174387" cy="3543913"/>
        </p:xfrm>
        <a:graphic>
          <a:graphicData uri="http://schemas.openxmlformats.org/drawingml/2006/table">
            <a:tbl>
              <a:tblPr/>
              <a:tblGrid>
                <a:gridCol w="3285501">
                  <a:extLst>
                    <a:ext uri="{9D8B030D-6E8A-4147-A177-3AD203B41FA5}">
                      <a16:colId xmlns:a16="http://schemas.microsoft.com/office/drawing/2014/main" val="1555849861"/>
                    </a:ext>
                  </a:extLst>
                </a:gridCol>
                <a:gridCol w="1349872">
                  <a:extLst>
                    <a:ext uri="{9D8B030D-6E8A-4147-A177-3AD203B41FA5}">
                      <a16:colId xmlns:a16="http://schemas.microsoft.com/office/drawing/2014/main" val="2354725561"/>
                    </a:ext>
                  </a:extLst>
                </a:gridCol>
                <a:gridCol w="1303699">
                  <a:extLst>
                    <a:ext uri="{9D8B030D-6E8A-4147-A177-3AD203B41FA5}">
                      <a16:colId xmlns:a16="http://schemas.microsoft.com/office/drawing/2014/main" val="475433924"/>
                    </a:ext>
                  </a:extLst>
                </a:gridCol>
                <a:gridCol w="1235315">
                  <a:extLst>
                    <a:ext uri="{9D8B030D-6E8A-4147-A177-3AD203B41FA5}">
                      <a16:colId xmlns:a16="http://schemas.microsoft.com/office/drawing/2014/main" val="2531877156"/>
                    </a:ext>
                  </a:extLst>
                </a:gridCol>
              </a:tblGrid>
              <a:tr h="508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полугодие 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2021г</a:t>
                      </a:r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1 полугодие 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2022г</a:t>
                      </a:r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205974"/>
                  </a:ext>
                </a:extLst>
              </a:tr>
              <a:tr h="703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Подача хозяйственно-питьевой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87 655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73 325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452832"/>
                  </a:ext>
                </a:extLst>
              </a:tr>
              <a:tr h="68841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Подача технической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97 124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80 036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379102"/>
                  </a:ext>
                </a:extLst>
              </a:tr>
              <a:tr h="3664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Отвод сточных вод,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42 716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41 144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036463"/>
                  </a:ext>
                </a:extLst>
              </a:tr>
              <a:tr h="65510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Передача и распределение  электрической энергии, тыс. кВт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42 373,6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42 336,8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-0,1%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062771"/>
                  </a:ext>
                </a:extLst>
              </a:tr>
              <a:tr h="62179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Передача и распределение тепловой энергии, тыс. Гкал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166,7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155,6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3941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25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1965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6CB5"/>
                </a:solidFill>
              </a:rPr>
              <a:t>Объем предоставления услуги по передаче и распределению тепловой энергии в разрезе </a:t>
            </a:r>
            <a:r>
              <a:rPr lang="ru-RU" sz="2000" b="1" dirty="0" err="1" smtClean="0">
                <a:solidFill>
                  <a:srgbClr val="006CB5"/>
                </a:solidFill>
              </a:rPr>
              <a:t>субпотребителей</a:t>
            </a:r>
            <a:r>
              <a:rPr lang="ru-RU" sz="2000" b="1" dirty="0" smtClean="0">
                <a:solidFill>
                  <a:srgbClr val="006CB5"/>
                </a:solidFill>
              </a:rPr>
              <a:t>  в сравнении с УТС</a:t>
            </a:r>
            <a:endParaRPr lang="ru-RU" sz="2000" b="1" dirty="0">
              <a:solidFill>
                <a:srgbClr val="006CB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540" y="4416725"/>
            <a:ext cx="851906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Объем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предоставленных в 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полугодии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2022г. услуг  составил 54% от утвержденных в УТС.</a:t>
            </a: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утвержденной тарифной смете в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56 430 </a:t>
            </a:r>
            <a:r>
              <a:rPr lang="ru-RU" sz="11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тыс.тенге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фактические затраты за отчетный период составили  –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99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892,2 </a:t>
            </a:r>
            <a:r>
              <a:rPr lang="ru-RU" sz="11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тыс.тнг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 Фактические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затраты для </a:t>
            </a:r>
            <a:r>
              <a:rPr lang="ru-RU" sz="11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субпотребителей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на оказание услуги 1 Гкал тепловой энергии составили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641,88 тенге/Гкал от утвержденных 172,50 тенге/Гкал.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«ПНХЗ» являясь собственником основных средств задействованных в обеспечении и передаче тепловой  энергии, как  для собственных нужд завода, так и для </a:t>
            </a:r>
            <a:r>
              <a:rPr lang="ru-RU" sz="11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субпотребителей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в том числе являясь собственником трубопроводов  заключило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долгосрочный договор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  ТОО «</a:t>
            </a:r>
            <a:r>
              <a:rPr lang="en-US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 по техническому обслуживанию и содержанию магистральных, местных трубопроводов и др. оборудования  на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2021-2023г.г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Эта компания самостоятельно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осуществляет закуп необходимых материалов, изделий, применяемых для выполнения работ по обслуживанию сетей, закуп спецодежды и материалов охраны труда для своих работников, поэтому в тарифной смете отсутствуют затраты по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заработной плате и ТМЗ.</a:t>
            </a:r>
            <a:endParaRPr lang="ru-RU" sz="11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1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indent="449580" algn="just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098846"/>
              </p:ext>
            </p:extLst>
          </p:nvPr>
        </p:nvGraphicFramePr>
        <p:xfrm>
          <a:off x="553528" y="1216603"/>
          <a:ext cx="3837317" cy="2745848"/>
        </p:xfrm>
        <a:graphic>
          <a:graphicData uri="http://schemas.openxmlformats.org/drawingml/2006/table">
            <a:tbl>
              <a:tblPr/>
              <a:tblGrid>
                <a:gridCol w="380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9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/>
                        </a:rPr>
                        <a:t>Плановый объем в УТС,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/>
                        </a:rPr>
                        <a:t>Фактический объем,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8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"Ертыс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103 923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45 551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6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162 557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83 131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8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6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61 677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26 927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9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335 177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155 624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479962"/>
              </p:ext>
            </p:extLst>
          </p:nvPr>
        </p:nvGraphicFramePr>
        <p:xfrm>
          <a:off x="4487174" y="1216604"/>
          <a:ext cx="4521024" cy="285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94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4509120"/>
            <a:ext cx="8699500" cy="1812167"/>
          </a:xfrm>
        </p:spPr>
        <p:txBody>
          <a:bodyPr>
            <a:noAutofit/>
          </a:bodyPr>
          <a:lstStyle/>
          <a:p>
            <a:pPr lvl="0" indent="449580" algn="just"/>
            <a:r>
              <a:rPr lang="ru-RU" sz="1200" dirty="0">
                <a:latin typeface="Times New Roman"/>
                <a:ea typeface="Times New Roman"/>
              </a:rPr>
              <a:t>В связи с выводом цеха Электроснабжения в конкурентную среду,  расходы на содержание персонала задействованного в оказании услуги по передаче и распределению электрической энергии и создание необходимых условий труда несет сторонняя  организация - ТОО «</a:t>
            </a:r>
            <a:r>
              <a:rPr lang="en-US" sz="1200" dirty="0">
                <a:latin typeface="Times New Roman"/>
                <a:ea typeface="Times New Roman"/>
              </a:rPr>
              <a:t>ENERGY SERVICE</a:t>
            </a:r>
            <a:r>
              <a:rPr lang="ru-RU" sz="1200" dirty="0">
                <a:latin typeface="Times New Roman"/>
                <a:ea typeface="Times New Roman"/>
              </a:rPr>
              <a:t>-</a:t>
            </a:r>
            <a:r>
              <a:rPr lang="en-US" sz="1200" dirty="0">
                <a:latin typeface="Times New Roman"/>
                <a:ea typeface="Times New Roman"/>
              </a:rPr>
              <a:t>PVL</a:t>
            </a:r>
            <a:r>
              <a:rPr lang="ru-RU" sz="1200" dirty="0">
                <a:latin typeface="Times New Roman"/>
                <a:ea typeface="Times New Roman"/>
              </a:rPr>
              <a:t>» с которой ТОО «ПНХЗ» имеет договорные отношения. </a:t>
            </a:r>
          </a:p>
          <a:p>
            <a:pPr indent="457200" algn="just">
              <a:spcAft>
                <a:spcPts val="0"/>
              </a:spcAft>
            </a:pPr>
            <a:r>
              <a:rPr lang="ru-RU" sz="1200" dirty="0" smtClean="0">
                <a:latin typeface="Times New Roman"/>
                <a:ea typeface="Times New Roman"/>
              </a:rPr>
              <a:t>Согласно утвержденной тарифной смете, объем оказания услуги по передаче и распределению электрической энергии составлял 93 012,6 </a:t>
            </a:r>
            <a:r>
              <a:rPr lang="ru-RU" sz="1200" dirty="0" err="1" smtClean="0">
                <a:latin typeface="Times New Roman"/>
                <a:ea typeface="Times New Roman"/>
              </a:rPr>
              <a:t>тыс.кВтч</a:t>
            </a:r>
            <a:r>
              <a:rPr lang="ru-RU" sz="1200" dirty="0" smtClean="0">
                <a:latin typeface="Times New Roman"/>
                <a:ea typeface="Times New Roman"/>
              </a:rPr>
              <a:t>, фактический объем потребления услуги за отчетный период составил   42 337тыс.кВтч, что составляет 54%.</a:t>
            </a:r>
          </a:p>
          <a:p>
            <a:pPr indent="457200" algn="just">
              <a:spcAft>
                <a:spcPts val="0"/>
              </a:spcAft>
            </a:pPr>
            <a:r>
              <a:rPr lang="ru-RU" sz="1200" dirty="0">
                <a:latin typeface="Times New Roman"/>
                <a:ea typeface="Times New Roman"/>
              </a:rPr>
              <a:t>Фактические затраты для </a:t>
            </a:r>
            <a:r>
              <a:rPr lang="ru-RU" sz="1200" dirty="0" err="1">
                <a:latin typeface="Times New Roman"/>
                <a:ea typeface="Times New Roman"/>
              </a:rPr>
              <a:t>субпотребителей</a:t>
            </a:r>
            <a:r>
              <a:rPr lang="ru-RU" sz="1200" dirty="0">
                <a:latin typeface="Times New Roman"/>
                <a:ea typeface="Times New Roman"/>
              </a:rPr>
              <a:t> на оказание услуги 1 </a:t>
            </a:r>
            <a:r>
              <a:rPr lang="ru-RU" sz="1200" dirty="0" err="1">
                <a:latin typeface="Times New Roman"/>
                <a:ea typeface="Times New Roman"/>
              </a:rPr>
              <a:t>кВтч</a:t>
            </a:r>
            <a:r>
              <a:rPr lang="ru-RU" sz="1200" dirty="0">
                <a:latin typeface="Times New Roman"/>
                <a:ea typeface="Times New Roman"/>
              </a:rPr>
              <a:t> электрической энергии составили </a:t>
            </a:r>
            <a:r>
              <a:rPr lang="ru-RU" sz="1200" dirty="0" smtClean="0">
                <a:latin typeface="Times New Roman"/>
                <a:ea typeface="Times New Roman"/>
              </a:rPr>
              <a:t>2,19 тенге/</a:t>
            </a:r>
            <a:r>
              <a:rPr lang="ru-RU" sz="1200" dirty="0" err="1" smtClean="0">
                <a:latin typeface="Times New Roman"/>
                <a:ea typeface="Times New Roman"/>
              </a:rPr>
              <a:t>кВтч</a:t>
            </a:r>
            <a:r>
              <a:rPr lang="ru-RU" sz="1200" dirty="0">
                <a:latin typeface="Times New Roman"/>
                <a:ea typeface="Times New Roman"/>
              </a:rPr>
              <a:t>, </a:t>
            </a:r>
            <a:r>
              <a:rPr lang="ru-RU" sz="1200" dirty="0" smtClean="0">
                <a:latin typeface="Times New Roman"/>
                <a:ea typeface="Times New Roman"/>
              </a:rPr>
              <a:t>что почти в 5 раз выше при запланированных в УТС 0,37 тенге за 1 </a:t>
            </a:r>
            <a:r>
              <a:rPr lang="ru-RU" sz="1200" dirty="0" err="1" smtClean="0">
                <a:latin typeface="Times New Roman"/>
                <a:ea typeface="Times New Roman"/>
              </a:rPr>
              <a:t>кВтч</a:t>
            </a:r>
            <a:r>
              <a:rPr lang="ru-RU" sz="1200" dirty="0" smtClean="0">
                <a:latin typeface="Times New Roman"/>
                <a:ea typeface="Times New Roman"/>
              </a:rPr>
              <a:t>.</a:t>
            </a:r>
          </a:p>
          <a:p>
            <a:pPr lvl="0" indent="449580" algn="just"/>
            <a:endParaRPr lang="ru-RU" sz="12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z="2000" b="1" dirty="0">
                <a:solidFill>
                  <a:srgbClr val="006CB5"/>
                </a:solidFill>
              </a:rPr>
              <a:t>Объем предоставления услуги по передаче и распределению электрической </a:t>
            </a:r>
            <a:r>
              <a:rPr lang="ru-RU" sz="2000" b="1" dirty="0" smtClean="0">
                <a:solidFill>
                  <a:srgbClr val="006CB5"/>
                </a:solidFill>
              </a:rPr>
              <a:t> энергии </a:t>
            </a:r>
            <a:r>
              <a:rPr lang="ru-RU" sz="2000" b="1" dirty="0">
                <a:solidFill>
                  <a:srgbClr val="006CB5"/>
                </a:solidFill>
              </a:rPr>
              <a:t>в разрезе </a:t>
            </a:r>
            <a:r>
              <a:rPr lang="ru-RU" sz="2000" b="1" dirty="0" err="1" smtClean="0">
                <a:solidFill>
                  <a:srgbClr val="006CB5"/>
                </a:solidFill>
              </a:rPr>
              <a:t>субпотребителей</a:t>
            </a:r>
            <a:r>
              <a:rPr lang="ru-RU" sz="2000" b="1" dirty="0" smtClean="0">
                <a:solidFill>
                  <a:srgbClr val="006CB5"/>
                </a:solidFill>
              </a:rPr>
              <a:t> в сравнении с УТС</a:t>
            </a:r>
            <a:endParaRPr lang="ru-RU" sz="2000" b="1" dirty="0">
              <a:solidFill>
                <a:srgbClr val="006CB5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57869"/>
              </p:ext>
            </p:extLst>
          </p:nvPr>
        </p:nvGraphicFramePr>
        <p:xfrm>
          <a:off x="317500" y="1219198"/>
          <a:ext cx="4889500" cy="3306063"/>
        </p:xfrm>
        <a:graphic>
          <a:graphicData uri="http://schemas.openxmlformats.org/drawingml/2006/table">
            <a:tbl>
              <a:tblPr/>
              <a:tblGrid>
                <a:gridCol w="485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79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Плановый объем в УТС,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47 701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21 992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1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АО "Казбитумсевис"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1 720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3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BIG Capital IST"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1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АО ТУ г.Павлодара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5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23 060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11 263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4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"Павлодароргсинтез"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16 647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7 737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2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2 454,6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422,8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2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93 012,6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42 337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225665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7036378"/>
              </p:ext>
            </p:extLst>
          </p:nvPr>
        </p:nvGraphicFramePr>
        <p:xfrm>
          <a:off x="5034984" y="1060063"/>
          <a:ext cx="4109016" cy="3240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879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Информация по  тарифам ТОО "ПНХЗ" как субъекта естественных монополий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541620"/>
              </p:ext>
            </p:extLst>
          </p:nvPr>
        </p:nvGraphicFramePr>
        <p:xfrm>
          <a:off x="1095468" y="1656784"/>
          <a:ext cx="6889687" cy="3821644"/>
        </p:xfrm>
        <a:graphic>
          <a:graphicData uri="http://schemas.openxmlformats.org/drawingml/2006/table">
            <a:tbl>
              <a:tblPr/>
              <a:tblGrid>
                <a:gridCol w="2644459">
                  <a:extLst>
                    <a:ext uri="{9D8B030D-6E8A-4147-A177-3AD203B41FA5}">
                      <a16:colId xmlns:a16="http://schemas.microsoft.com/office/drawing/2014/main" val="3387740596"/>
                    </a:ext>
                  </a:extLst>
                </a:gridCol>
                <a:gridCol w="876376">
                  <a:extLst>
                    <a:ext uri="{9D8B030D-6E8A-4147-A177-3AD203B41FA5}">
                      <a16:colId xmlns:a16="http://schemas.microsoft.com/office/drawing/2014/main" val="2986150908"/>
                    </a:ext>
                  </a:extLst>
                </a:gridCol>
                <a:gridCol w="1833333">
                  <a:extLst>
                    <a:ext uri="{9D8B030D-6E8A-4147-A177-3AD203B41FA5}">
                      <a16:colId xmlns:a16="http://schemas.microsoft.com/office/drawing/2014/main" val="3193116609"/>
                    </a:ext>
                  </a:extLst>
                </a:gridCol>
                <a:gridCol w="1535519">
                  <a:extLst>
                    <a:ext uri="{9D8B030D-6E8A-4147-A177-3AD203B41FA5}">
                      <a16:colId xmlns:a16="http://schemas.microsoft.com/office/drawing/2014/main" val="3293633059"/>
                    </a:ext>
                  </a:extLst>
                </a:gridCol>
              </a:tblGrid>
              <a:tr h="8358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услуги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Ед.изм.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Цена за ед. тенге (без НДС)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Дата введения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795789"/>
                  </a:ext>
                </a:extLst>
              </a:tr>
              <a:tr h="482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Передача электроэнергии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кВтч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01.01.2022 по 28.02.2022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165038"/>
                  </a:ext>
                </a:extLst>
              </a:tr>
              <a:tr h="3900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01.03.2022 по 28.02.2023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272525"/>
                  </a:ext>
                </a:extLst>
              </a:tr>
              <a:tr h="5584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Передача теплоэнергии 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Гкал 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152,97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01.01.2022 по 28.02.2022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263661"/>
                  </a:ext>
                </a:extLst>
              </a:tr>
              <a:tr h="4179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01.03.2022 по 28.02.2023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781870"/>
                  </a:ext>
                </a:extLst>
              </a:tr>
              <a:tr h="3064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Подача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хозпитьевой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воды 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213,43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01.05.2021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270005"/>
                  </a:ext>
                </a:extLst>
              </a:tr>
              <a:tr h="362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01.08.2022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793684"/>
                  </a:ext>
                </a:extLst>
              </a:tr>
              <a:tr h="4040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Подача технической воды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</a:t>
                      </a:r>
                      <a:r>
                        <a:rPr lang="ru-RU" sz="16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 01.12.2021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244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15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 работе с потребителями и перспективах деятельности ТОО «ПНХЗ»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33578"/>
            <a:ext cx="8229600" cy="4892586"/>
          </a:xfrm>
        </p:spPr>
        <p:txBody>
          <a:bodyPr>
            <a:normAutofit lnSpcReduction="10000"/>
          </a:bodyPr>
          <a:lstStyle/>
          <a:p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r>
              <a:rPr lang="ru-RU" sz="2100" dirty="0"/>
              <a:t>Потребность потребителей в оказываемых услугах, относящихся к сфере естественных монополий, определяется ежегодно при заключении договоров на оказание услуг. </a:t>
            </a:r>
          </a:p>
          <a:p>
            <a:r>
              <a:rPr lang="ru-RU" sz="2100" dirty="0"/>
              <a:t>Ежедневно проводится работа по сверке объемом потре6ления с потребителями услуг. Отслеживается фактическое потребление с целью недопущения превышения максимально-допустимых часовых расходов энергии. По водоснабжению 1 раз в квартал определяется целостность пломб на приборах учетах. </a:t>
            </a:r>
          </a:p>
          <a:p>
            <a:r>
              <a:rPr lang="ru-RU" sz="2100" dirty="0"/>
              <a:t>Фактические объемы ежемесячно подтверждаются актами потребления, подписанными со стороны ТОО «ПНХЗ» и  </a:t>
            </a:r>
            <a:r>
              <a:rPr lang="ru-RU" sz="2100" dirty="0" err="1"/>
              <a:t>субпотребителями</a:t>
            </a:r>
            <a:r>
              <a:rPr lang="ru-RU" sz="2100" dirty="0"/>
              <a:t>.</a:t>
            </a:r>
          </a:p>
          <a:p>
            <a:r>
              <a:rPr lang="ru-RU" sz="2100" dirty="0"/>
              <a:t>ТОО «ПНХЗ» в </a:t>
            </a:r>
            <a:r>
              <a:rPr lang="ru-RU" sz="2100" dirty="0" smtClean="0"/>
              <a:t>2022 </a:t>
            </a:r>
            <a:r>
              <a:rPr lang="ru-RU" sz="2100" dirty="0"/>
              <a:t>г. продолжит работы по выполнению плановых показателей повышения надежности водо-электро- и теплоснабжения завода и </a:t>
            </a:r>
            <a:r>
              <a:rPr lang="ru-RU" sz="2100" dirty="0" err="1"/>
              <a:t>субпотребителей</a:t>
            </a:r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31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0" dirty="0">
                <a:solidFill>
                  <a:prstClr val="black"/>
                </a:solidFill>
              </a:rPr>
              <a:t>Информация о предприятии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4646"/>
            <a:ext cx="8229600" cy="4831517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«ПНХЗ» является одним из крупнейших нефтеперерабатывающих предприятий Казахстана. </a:t>
            </a:r>
            <a:endParaRPr lang="ru-RU" sz="18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 indent="449580" algn="just">
              <a:lnSpc>
                <a:spcPct val="115000"/>
              </a:lnSpc>
            </a:pP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Оказание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 </a:t>
            </a:r>
            <a:r>
              <a:rPr lang="ru-RU" sz="18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субпотребителям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на собственные нужды осуществляется в единой системе трубопроводов питьевой и технической воды, трубопроводов и систем канализации, линий электропередач и распределительных подстанций, трубопроводов пара и горячего водоснабжения. </a:t>
            </a:r>
            <a:endParaRPr lang="ru-RU" sz="1800" dirty="0" smtClean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</a:pP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структуре предприятия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ранее существовали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вспомогательные цеха, которые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обслуживали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основное производство и, в силу исторически сложившейся инфраструктуры трубопроводов и линий электропередач,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предоставляли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услуги, относящиеся к сфере естественной монополии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indent="449580" algn="just">
              <a:spcAft>
                <a:spcPts val="0"/>
              </a:spcAft>
            </a:pP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результате вывода в аутсорсинг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цехов электро-тепло-водоснабжения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комплексному обслуживанию объектов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электро-Тепло-водоснабжения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 водоотведения ТОО «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ПНХЗ» осуществляет ТОО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</a:t>
            </a:r>
            <a:r>
              <a:rPr lang="en-US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».</a:t>
            </a:r>
            <a:endParaRPr lang="ru-RU" sz="18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indent="449580" algn="just">
              <a:lnSpc>
                <a:spcPct val="115000"/>
              </a:lnSpc>
            </a:pP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endParaRPr lang="ru-RU" sz="1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05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0" dirty="0"/>
              <a:t>Перечень услуг естественных </a:t>
            </a:r>
            <a:r>
              <a:rPr lang="ru-RU" sz="2400" b="0" dirty="0" smtClean="0"/>
              <a:t>монополий, оказываемых ТОО «ПНХЗ»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sz="1600" b="1" dirty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услуги водоснабжения -подача питьевой </a:t>
            </a:r>
            <a:r>
              <a:rPr lang="ru-RU" sz="1800" b="1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воды по распределительным </a:t>
            </a:r>
            <a:r>
              <a:rPr lang="ru-RU" sz="1800" b="1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сетям;</a:t>
            </a:r>
            <a:endParaRPr lang="ru-RU" sz="1800" b="1" dirty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800" b="1" dirty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услуги водоснабжения-подача </a:t>
            </a:r>
            <a:r>
              <a:rPr lang="ru-RU" sz="1800" b="1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технической воды по распределительным </a:t>
            </a:r>
            <a:r>
              <a:rPr lang="ru-RU" sz="1800" b="1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сетям-;</a:t>
            </a:r>
            <a:endParaRPr lang="ru-RU" sz="1800" b="1" dirty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800" b="1" dirty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услуги водоотведения -отвод </a:t>
            </a:r>
            <a:r>
              <a:rPr lang="ru-RU" sz="1800" b="1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сточных вод;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1800" b="1" dirty="0"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услуги по передаче и распределению электрической энергии;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1800" b="1" dirty="0"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услуги по передаче и распределению тепловой </a:t>
            </a:r>
            <a:r>
              <a:rPr lang="ru-RU" sz="1800" b="1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энергии.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1800" b="1" dirty="0" smtClean="0"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 smtClean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По услугам водоснабжения и водоотведения ТОО «ПНХЗ» является </a:t>
            </a:r>
            <a:r>
              <a:rPr lang="ru-RU" sz="1800" b="1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субъектом </a:t>
            </a:r>
            <a:r>
              <a:rPr lang="ru-RU" sz="1800" b="1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малой </a:t>
            </a:r>
            <a:r>
              <a:rPr lang="ru-RU" sz="1800" b="1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мощности.</a:t>
            </a:r>
            <a:endParaRPr lang="ru-RU" sz="1800" dirty="0">
              <a:solidFill>
                <a:prstClr val="black"/>
              </a:solidFill>
            </a:endParaRPr>
          </a:p>
          <a:p>
            <a:pPr indent="0" algn="just">
              <a:spcAft>
                <a:spcPts val="0"/>
              </a:spcAft>
              <a:buNone/>
            </a:pPr>
            <a:endParaRPr lang="kk-KZ" sz="2000" dirty="0" smtClean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84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spc="-10" dirty="0">
                <a:latin typeface="Arial" panose="020B0604020202020204" pitchFamily="34" charset="0"/>
                <a:cs typeface="Arial" panose="020B0604020202020204" pitchFamily="34" charset="0"/>
              </a:rPr>
              <a:t>Информация о деятельности ТОО «ПНХЗ», как субъекта естественных </a:t>
            </a:r>
            <a:r>
              <a:rPr lang="ru-RU" sz="2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монополий в 1 полугодии 2022 года</a:t>
            </a:r>
            <a:endParaRPr lang="ru-RU" sz="2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23358"/>
            <a:ext cx="8229600" cy="4702805"/>
          </a:xfrm>
        </p:spPr>
        <p:txBody>
          <a:bodyPr>
            <a:normAutofit fontScale="92500"/>
          </a:bodyPr>
          <a:lstStyle/>
          <a:p>
            <a:pPr marL="0" lvl="0" indent="0" algn="just">
              <a:spcAft>
                <a:spcPts val="500"/>
              </a:spcAft>
              <a:buNone/>
              <a:tabLst>
                <a:tab pos="457200" algn="l"/>
              </a:tabLst>
            </a:pP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силу исторически сложившейся инфраструктуры трубопроводов и линий электропередач, ТОО «ПНХЗ» предоставляет сторонним организациям 5 видов услуг, относящихся к сфере естественной монополии, регулируемые Государственным уполномоченным органом. </a:t>
            </a: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водоснабжения -подачу питьевой воды ТОО «ПНХЗ» осуществляет для 11-ти потребителей, технической воды- 2-ум потребителям, отвод сточных вод- 11-ти потребителям, передачу электрической энергии -13-ти  потребителям и передачу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тепловой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энергии 4-ем потребителям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1400" dirty="0" smtClean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передачи электрической и тепловой энергии завод осуществляет по предельным тарифам, утвержденным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ДКРЕМ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2022-2026г., услуги водоснабжения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-подачу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питьевой воды по тарифу 213,44 тенге/м3, утвержденному с 01.05.2021г., подачу 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технической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воды-по тарифу 100,25 с 01.12.2021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В апреле проведены публичные слушания отчета по итогам деятельности за 2021г. Направлены отчеты в уполномоченные органы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исполнению 5-ти отчетных тарифных смет ТОО «ПНХЗ», как субъекта естественных монополий. Получены 2 Заключения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Техэкспертизы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об исполнении утвержденных инвестиционных программ ТОО «ПНХЗ», как субъекта естественных монополий по передаче электро- и теплоэнергии и направлены отчеты в уполномоченный орган по исполнению утвержденных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Инвестпрограмм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Департамент  поданы  2 заявки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увеличение тарифа в связи с увеличением стоимости стратегического товара на услуги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водоснабжения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–подачу питьевой воды и технической воды, в настоящее время утвержден тариф на питьевую воду с 01.08.2022г.</a:t>
            </a: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 2015 г. по настоящее время ТОО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«ПНХЗ» является субъектом естественных монополий малой мощности по услугам водоснабжения и водоотведения.</a:t>
            </a: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endParaRPr lang="ru-RU" sz="33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endParaRPr lang="ru-RU" sz="33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/>
            <a:endParaRPr lang="ru-RU" sz="1600" b="1" dirty="0" smtClean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kk-KZ" sz="2000" dirty="0" smtClean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478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896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 исполнении Инвестиционных программ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812800"/>
            <a:ext cx="8356600" cy="5190435"/>
          </a:xfrm>
        </p:spPr>
        <p:txBody>
          <a:bodyPr>
            <a:noAutofit/>
          </a:bodyPr>
          <a:lstStyle/>
          <a:p>
            <a:pPr algn="just"/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целях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повышения надежности тепло- и электроснабжения </a:t>
            </a:r>
            <a:r>
              <a:rPr lang="ru-RU" sz="135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субпотребителей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Управлением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энергетики и жилищно-коммунального хозяйства Павлодарской области  и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Департаментом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 регулированию естественных монополий и защите конкуренции Министерства национальной экономики РК по Павлодарской области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27-28 октября,12-15 ноября 2021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 приказами №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92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– ОД,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№98-ОД  утверждены две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«Инвестиционные программы ТОО «ПНХЗ» на услуги  по передаче и распределению тепловой и электрической энергии на период с 01 января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2022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 по 31 декабря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2026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года».</a:t>
            </a:r>
          </a:p>
          <a:p>
            <a:pPr algn="just">
              <a:spcAft>
                <a:spcPts val="0"/>
              </a:spcAft>
            </a:pP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утвержденной инвестиционной программе на услугу по передаче и распределению тепловой энергии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сумма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планируемых инвестиций на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2022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составляет 10 369 </a:t>
            </a:r>
            <a:r>
              <a:rPr lang="ru-RU" sz="135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без учета НДС. </a:t>
            </a:r>
            <a:endParaRPr lang="ru-RU" sz="135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рамках исполнения утвержденной Инвестиционной программы ТОО «ПНХЗ», как субъекта естественных монополий по передаче теплоэнергии</a:t>
            </a:r>
            <a:r>
              <a:rPr lang="en-US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29.06.2022г.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способом открытый тендер на понижение определен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Поставщик-ТОО "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Казахстанское промышленное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предприятие» и заключен договор на поставку агрегата насосного, монтаж которого завершится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во II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полугодии. </a:t>
            </a:r>
          </a:p>
          <a:p>
            <a:pPr algn="just">
              <a:spcAft>
                <a:spcPts val="0"/>
              </a:spcAft>
            </a:pP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утвержденной инвестиционной программе на оказание услуги по передаче и распределению электрической энергии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сумма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планируемых инвестиций на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2022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составляет 2448 </a:t>
            </a:r>
            <a:r>
              <a:rPr lang="ru-RU" sz="135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без учета НДС.</a:t>
            </a:r>
          </a:p>
          <a:p>
            <a:pPr algn="just"/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4 квартале 2022г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предусмотрена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замена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масляного выключателя WMSWP на вакуумный выключатель  ВВ/TEL с комплектом адаптации для </a:t>
            </a:r>
            <a:r>
              <a:rPr lang="ru-RU" sz="135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распредустройства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RSW-10.</a:t>
            </a:r>
            <a:r>
              <a:rPr lang="ru-RU" sz="135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/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Обновление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основных средств 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позволит 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минимизировать риск, возникающий в случаях отказов оборудования, а также улучшить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качественные </a:t>
            </a:r>
            <a:r>
              <a:rPr lang="ru-RU" sz="135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характеристики </a:t>
            </a:r>
            <a:r>
              <a:rPr lang="ru-RU" sz="135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оборудования.</a:t>
            </a:r>
            <a:endParaRPr lang="ru-RU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9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Информация о постатейном исполнении утвержденной тарифной сметы на услугу по передаче и распределению тепловой энергии, </a:t>
            </a:r>
            <a:r>
              <a:rPr lang="ru-RU" sz="1800" dirty="0" err="1" smtClean="0"/>
              <a:t>тыс.тенге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551974"/>
              </p:ext>
            </p:extLst>
          </p:nvPr>
        </p:nvGraphicFramePr>
        <p:xfrm>
          <a:off x="203200" y="1101799"/>
          <a:ext cx="8737601" cy="5226789"/>
        </p:xfrm>
        <a:graphic>
          <a:graphicData uri="http://schemas.openxmlformats.org/drawingml/2006/table">
            <a:tbl>
              <a:tblPr/>
              <a:tblGrid>
                <a:gridCol w="540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8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5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8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Arial"/>
                        </a:rPr>
                        <a:t>№ п/п</a:t>
                      </a:r>
                    </a:p>
                  </a:txBody>
                  <a:tcPr marL="7763" marR="7763" marT="7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Arial"/>
                        </a:rPr>
                        <a:t>Наименование показателей </a:t>
                      </a:r>
                    </a:p>
                  </a:txBody>
                  <a:tcPr marL="7763" marR="7763" marT="7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Arial"/>
                        </a:rPr>
                        <a:t>Утвержденная тарифная смета</a:t>
                      </a:r>
                    </a:p>
                  </a:txBody>
                  <a:tcPr marL="7763" marR="7763" marT="7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Arial"/>
                        </a:rPr>
                        <a:t>Фактические данные за </a:t>
                      </a:r>
                      <a:r>
                        <a:rPr lang="ru-RU" sz="800" b="1" i="0" u="none" strike="noStrike" dirty="0" smtClean="0">
                          <a:effectLst/>
                          <a:latin typeface="Arial"/>
                        </a:rPr>
                        <a:t>1 полугодие 2022г. </a:t>
                      </a:r>
                      <a:endParaRPr lang="ru-RU" sz="800" b="1" i="0" u="none" strike="noStrike" dirty="0">
                        <a:effectLst/>
                        <a:latin typeface="Arial"/>
                      </a:endParaRPr>
                    </a:p>
                  </a:txBody>
                  <a:tcPr marL="7763" marR="7763" marT="7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Arial"/>
                        </a:rPr>
                        <a:t>Отклонение,  тыс. тенге</a:t>
                      </a:r>
                    </a:p>
                  </a:txBody>
                  <a:tcPr marL="7763" marR="7763" marT="7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Arial"/>
                        </a:rPr>
                        <a:t>Отклонение,  % </a:t>
                      </a:r>
                    </a:p>
                  </a:txBody>
                  <a:tcPr marL="7763" marR="7763" marT="7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56 343,3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99 891,6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43 548,3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77,3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Материальные затраты, всего, в т.ч.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20 854,8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24 156,8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3 302,0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15,8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839509"/>
                  </a:ext>
                </a:extLst>
              </a:tr>
              <a:tr h="16047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1.1.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Нормативные технические потери при передаче пара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169,2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17 772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22 832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5 060,1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3,500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5,012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Нормативные технические потери при передаче в горячей воде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3 082,8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1 324,7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-1 758,1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-41,1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Амортизация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2 985,0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3 412,3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427,3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Прочие затраты, всего, в том числе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32 503,5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72 322,5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39 819,0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122,5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3.1.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услуги противопожарной защиты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-44,9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3.2.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услуга технического обслуживания и содержания тепловых сетей и трубопроводов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32 112,1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72 161,0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40 048,9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124,7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3.3.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услуги охраны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2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3.4.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техэкспертизы выполнения инвестпрограмм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142,5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-214,6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-60,1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Расходы периода,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-86,1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-99,3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0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Общие и административные, всего, в т.ч.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-86,1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-99,3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4.1.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информационные услуги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-86,1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-99,3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03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Всего затрат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56 430,0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99 892,2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43 462,2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77,0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Прибыль/убыток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3 470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-74 384,4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-77 854,4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-2 243,6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дополнительно полученного дохода за 2020г.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2 083,4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27 907,0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25 823,6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1 239,5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277170"/>
                  </a:ext>
                </a:extLst>
              </a:tr>
              <a:tr h="160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VI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57 816,6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25 508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-32 308,8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VII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Объем оказываемых услуг (товаров, работ)тыс.Гкал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335,177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155,624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-179,6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Тариф, тенге/Гкал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163,91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16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IX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Затраты на оказание услуги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641,88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469,4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272,1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23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56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Информация о постатейном исполнении утвержденной тарифной сметы на услугу по передаче и распределению </a:t>
            </a:r>
            <a:r>
              <a:rPr lang="ru-RU" sz="1800" dirty="0" err="1" smtClean="0"/>
              <a:t>электроэнергии,тыс.тенге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480568"/>
              </p:ext>
            </p:extLst>
          </p:nvPr>
        </p:nvGraphicFramePr>
        <p:xfrm>
          <a:off x="905691" y="992785"/>
          <a:ext cx="7471956" cy="5371223"/>
        </p:xfrm>
        <a:graphic>
          <a:graphicData uri="http://schemas.openxmlformats.org/drawingml/2006/table">
            <a:tbl>
              <a:tblPr/>
              <a:tblGrid>
                <a:gridCol w="496389">
                  <a:extLst>
                    <a:ext uri="{9D8B030D-6E8A-4147-A177-3AD203B41FA5}">
                      <a16:colId xmlns:a16="http://schemas.microsoft.com/office/drawing/2014/main" val="2076643779"/>
                    </a:ext>
                  </a:extLst>
                </a:gridCol>
                <a:gridCol w="2795451">
                  <a:extLst>
                    <a:ext uri="{9D8B030D-6E8A-4147-A177-3AD203B41FA5}">
                      <a16:colId xmlns:a16="http://schemas.microsoft.com/office/drawing/2014/main" val="2619438341"/>
                    </a:ext>
                  </a:extLst>
                </a:gridCol>
                <a:gridCol w="1302358">
                  <a:extLst>
                    <a:ext uri="{9D8B030D-6E8A-4147-A177-3AD203B41FA5}">
                      <a16:colId xmlns:a16="http://schemas.microsoft.com/office/drawing/2014/main" val="1102609157"/>
                    </a:ext>
                  </a:extLst>
                </a:gridCol>
                <a:gridCol w="1024124">
                  <a:extLst>
                    <a:ext uri="{9D8B030D-6E8A-4147-A177-3AD203B41FA5}">
                      <a16:colId xmlns:a16="http://schemas.microsoft.com/office/drawing/2014/main" val="1078822671"/>
                    </a:ext>
                  </a:extLst>
                </a:gridCol>
                <a:gridCol w="985840">
                  <a:extLst>
                    <a:ext uri="{9D8B030D-6E8A-4147-A177-3AD203B41FA5}">
                      <a16:colId xmlns:a16="http://schemas.microsoft.com/office/drawing/2014/main" val="2127975993"/>
                    </a:ext>
                  </a:extLst>
                </a:gridCol>
                <a:gridCol w="867794">
                  <a:extLst>
                    <a:ext uri="{9D8B030D-6E8A-4147-A177-3AD203B41FA5}">
                      <a16:colId xmlns:a16="http://schemas.microsoft.com/office/drawing/2014/main" val="1974649247"/>
                    </a:ext>
                  </a:extLst>
                </a:gridCol>
              </a:tblGrid>
              <a:tr h="446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7359" marR="7359" marT="73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Arial" panose="020B0604020202020204" pitchFamily="34" charset="0"/>
                        </a:rPr>
                        <a:t>Наименование показателей </a:t>
                      </a:r>
                    </a:p>
                  </a:txBody>
                  <a:tcPr marL="7359" marR="7359" marT="7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Arial" panose="020B0604020202020204" pitchFamily="34" charset="0"/>
                        </a:rPr>
                        <a:t>Утвержденная тарифная смета</a:t>
                      </a:r>
                    </a:p>
                  </a:txBody>
                  <a:tcPr marL="7359" marR="7359" marT="7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Arial" panose="020B0604020202020204" pitchFamily="34" charset="0"/>
                        </a:rPr>
                        <a:t>Фактические данные за 1 полугодие </a:t>
                      </a:r>
                      <a:r>
                        <a:rPr lang="ru-RU" sz="8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2022г</a:t>
                      </a:r>
                      <a:r>
                        <a:rPr lang="ru-RU" sz="800" b="1" i="0" u="none" strike="noStrike" dirty="0"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7359" marR="7359" marT="7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Отклонение,  тыс. тенге</a:t>
                      </a:r>
                    </a:p>
                  </a:txBody>
                  <a:tcPr marL="7359" marR="7359" marT="7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Отклонение,  % </a:t>
                      </a:r>
                    </a:p>
                  </a:txBody>
                  <a:tcPr marL="7359" marR="7359" marT="73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052688"/>
                  </a:ext>
                </a:extLst>
              </a:tr>
              <a:tr h="420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19 321,9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86 080,2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66 758,3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345,5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537752"/>
                  </a:ext>
                </a:extLst>
              </a:tr>
              <a:tr h="145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Амортизация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670,0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778,5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108,5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594840"/>
                  </a:ext>
                </a:extLst>
              </a:tr>
              <a:tr h="339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сторонних организаций, всего в т.ч.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18 652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85 302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66 649,8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357,3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751067"/>
                  </a:ext>
                </a:extLst>
              </a:tr>
              <a:tr h="298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противопожарной защиты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920,2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-407,2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-44,3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953757"/>
                  </a:ext>
                </a:extLst>
              </a:tr>
              <a:tr h="1988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охраны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3 314,8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1 852,0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-1 462,8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-44,1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586959"/>
                  </a:ext>
                </a:extLst>
              </a:tr>
              <a:tr h="596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по эксплуатации, техобслуживанию электрического, электрораспределительного оборудования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14 059,8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82 794,2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68 734,4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488,9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718654"/>
                  </a:ext>
                </a:extLst>
              </a:tr>
              <a:tr h="145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техэкспертизы выполнения инвестпрограмм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357,1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142,5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-214,6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-60,1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058877"/>
                  </a:ext>
                </a:extLst>
              </a:tr>
              <a:tr h="2828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периода, всего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-86,1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-99,3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182335"/>
                  </a:ext>
                </a:extLst>
              </a:tr>
              <a:tr h="1739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Общие и административные, всего, в т.ч.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-86,1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-99,3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547828"/>
                  </a:ext>
                </a:extLst>
              </a:tr>
              <a:tr h="145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информационные услуги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-86,1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-99,3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262876"/>
                  </a:ext>
                </a:extLst>
              </a:tr>
              <a:tr h="145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 затрат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35 993,7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92 553,4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56 559,7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157,1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823319"/>
                  </a:ext>
                </a:extLst>
              </a:tr>
              <a:tr h="221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Прибыль/убыток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1 778,0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-78 366,2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-80 144,2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-4 507,5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27394"/>
                  </a:ext>
                </a:extLst>
              </a:tr>
              <a:tr h="145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дополнительно полученного дохода за 2020г.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3 431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-3 431,0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037275"/>
                  </a:ext>
                </a:extLst>
              </a:tr>
              <a:tr h="1739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 доходов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34 341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14 187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-20 153,5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19115"/>
                  </a:ext>
                </a:extLst>
              </a:tr>
              <a:tr h="145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 , тыс.кВтч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93 012,6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42 336,8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-50 675,8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063653"/>
                  </a:ext>
                </a:extLst>
              </a:tr>
              <a:tr h="1455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Нормативные технические потери, (тыс.кВтч, тыс.тенге, %)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1 023,1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465,71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176876"/>
                  </a:ext>
                </a:extLst>
              </a:tr>
              <a:tr h="173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16 585,1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6 472,6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-10 112,5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-61,0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75727"/>
                  </a:ext>
                </a:extLst>
              </a:tr>
              <a:tr h="145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137037"/>
                  </a:ext>
                </a:extLst>
              </a:tr>
              <a:tr h="145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Тариф, тенге/кВтч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434168"/>
                  </a:ext>
                </a:extLst>
              </a:tr>
              <a:tr h="2828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оказание услуги, тенге/кВтч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490,8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53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73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10506"/>
          </a:xfrm>
        </p:spPr>
        <p:txBody>
          <a:bodyPr>
            <a:noAutofit/>
          </a:bodyPr>
          <a:lstStyle/>
          <a:p>
            <a:r>
              <a:rPr lang="ru-RU" sz="2000" dirty="0" smtClean="0"/>
              <a:t>Основные финансово-экономические показатели деятельности ТОО «ПНХЗ» в </a:t>
            </a:r>
            <a:r>
              <a:rPr lang="kk-KZ" sz="2000" dirty="0" smtClean="0"/>
              <a:t>сфере </a:t>
            </a:r>
            <a:r>
              <a:rPr lang="kk-KZ" sz="2000" dirty="0"/>
              <a:t>естественной </a:t>
            </a:r>
            <a:r>
              <a:rPr lang="kk-KZ" sz="2000" dirty="0" smtClean="0"/>
              <a:t>монополии, тыс.тенге</a:t>
            </a: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688258"/>
              </p:ext>
            </p:extLst>
          </p:nvPr>
        </p:nvGraphicFramePr>
        <p:xfrm>
          <a:off x="869134" y="1071156"/>
          <a:ext cx="7604909" cy="4734106"/>
        </p:xfrm>
        <a:graphic>
          <a:graphicData uri="http://schemas.openxmlformats.org/drawingml/2006/table">
            <a:tbl>
              <a:tblPr/>
              <a:tblGrid>
                <a:gridCol w="2826274">
                  <a:extLst>
                    <a:ext uri="{9D8B030D-6E8A-4147-A177-3AD203B41FA5}">
                      <a16:colId xmlns:a16="http://schemas.microsoft.com/office/drawing/2014/main" val="2353279302"/>
                    </a:ext>
                  </a:extLst>
                </a:gridCol>
                <a:gridCol w="1059853">
                  <a:extLst>
                    <a:ext uri="{9D8B030D-6E8A-4147-A177-3AD203B41FA5}">
                      <a16:colId xmlns:a16="http://schemas.microsoft.com/office/drawing/2014/main" val="1498428078"/>
                    </a:ext>
                  </a:extLst>
                </a:gridCol>
                <a:gridCol w="1279261">
                  <a:extLst>
                    <a:ext uri="{9D8B030D-6E8A-4147-A177-3AD203B41FA5}">
                      <a16:colId xmlns:a16="http://schemas.microsoft.com/office/drawing/2014/main" val="4109163462"/>
                    </a:ext>
                  </a:extLst>
                </a:gridCol>
                <a:gridCol w="1007790">
                  <a:extLst>
                    <a:ext uri="{9D8B030D-6E8A-4147-A177-3AD203B41FA5}">
                      <a16:colId xmlns:a16="http://schemas.microsoft.com/office/drawing/2014/main" val="2901151382"/>
                    </a:ext>
                  </a:extLst>
                </a:gridCol>
                <a:gridCol w="1431731">
                  <a:extLst>
                    <a:ext uri="{9D8B030D-6E8A-4147-A177-3AD203B41FA5}">
                      <a16:colId xmlns:a16="http://schemas.microsoft.com/office/drawing/2014/main" val="2027705834"/>
                    </a:ext>
                  </a:extLst>
                </a:gridCol>
              </a:tblGrid>
              <a:tr h="64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Финансовый результат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полугодие 2021г.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полугодие 2022г.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Комментарий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944803"/>
                  </a:ext>
                </a:extLst>
              </a:tr>
              <a:tr h="2326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 Доходы  всего: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43 117,0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39 695,0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952157"/>
                  </a:ext>
                </a:extLst>
              </a:tr>
              <a:tr h="2237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381994"/>
                  </a:ext>
                </a:extLst>
              </a:tr>
              <a:tr h="44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14 831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14 187,2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Снижение тарифа в 1 квартале 2022г.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862346"/>
                  </a:ext>
                </a:extLst>
              </a:tr>
              <a:tr h="44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28 286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25 507,8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Снижение тарифа в 1 квартале 2022г.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291601"/>
                  </a:ext>
                </a:extLst>
              </a:tr>
              <a:tr h="2326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Расходы, всего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185 139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192 446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860679"/>
                  </a:ext>
                </a:extLst>
              </a:tr>
              <a:tr h="2237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249948"/>
                  </a:ext>
                </a:extLst>
              </a:tr>
              <a:tr h="50068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87 881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92 553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рост стоимости услуг сторонних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482584"/>
                  </a:ext>
                </a:extLst>
              </a:tr>
              <a:tr h="44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97 258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99 892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77511"/>
                  </a:ext>
                </a:extLst>
              </a:tr>
              <a:tr h="2326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Финансовый результат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-142 022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-152 751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681421"/>
                  </a:ext>
                </a:extLst>
              </a:tr>
              <a:tr h="2237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811291"/>
                  </a:ext>
                </a:extLst>
              </a:tr>
              <a:tr h="44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-73 050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-78 366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за счет снижения объемов и тарифов в 1 квартале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128831"/>
                  </a:ext>
                </a:extLst>
              </a:tr>
              <a:tr h="44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-68 972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-74 384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332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990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Информация по объемам регулируемых услуг ТОО «ПНХЗ» за 1 полугодие 2022</a:t>
            </a:r>
            <a:br>
              <a:rPr lang="ru-RU" sz="2400" dirty="0" smtClean="0"/>
            </a:br>
            <a:r>
              <a:rPr lang="ru-RU" sz="2400" dirty="0" smtClean="0"/>
              <a:t>г</a:t>
            </a:r>
            <a:r>
              <a:rPr lang="ru-RU" sz="2400" dirty="0"/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88567"/>
              </p:ext>
            </p:extLst>
          </p:nvPr>
        </p:nvGraphicFramePr>
        <p:xfrm>
          <a:off x="679011" y="1285591"/>
          <a:ext cx="7894620" cy="4531168"/>
        </p:xfrm>
        <a:graphic>
          <a:graphicData uri="http://schemas.openxmlformats.org/drawingml/2006/table">
            <a:tbl>
              <a:tblPr/>
              <a:tblGrid>
                <a:gridCol w="2474164">
                  <a:extLst>
                    <a:ext uri="{9D8B030D-6E8A-4147-A177-3AD203B41FA5}">
                      <a16:colId xmlns:a16="http://schemas.microsoft.com/office/drawing/2014/main" val="3119769918"/>
                    </a:ext>
                  </a:extLst>
                </a:gridCol>
                <a:gridCol w="1038178">
                  <a:extLst>
                    <a:ext uri="{9D8B030D-6E8A-4147-A177-3AD203B41FA5}">
                      <a16:colId xmlns:a16="http://schemas.microsoft.com/office/drawing/2014/main" val="2342849930"/>
                    </a:ext>
                  </a:extLst>
                </a:gridCol>
                <a:gridCol w="1104924">
                  <a:extLst>
                    <a:ext uri="{9D8B030D-6E8A-4147-A177-3AD203B41FA5}">
                      <a16:colId xmlns:a16="http://schemas.microsoft.com/office/drawing/2014/main" val="2808219599"/>
                    </a:ext>
                  </a:extLst>
                </a:gridCol>
                <a:gridCol w="1077363">
                  <a:extLst>
                    <a:ext uri="{9D8B030D-6E8A-4147-A177-3AD203B41FA5}">
                      <a16:colId xmlns:a16="http://schemas.microsoft.com/office/drawing/2014/main" val="4045011414"/>
                    </a:ext>
                  </a:extLst>
                </a:gridCol>
                <a:gridCol w="1149790">
                  <a:extLst>
                    <a:ext uri="{9D8B030D-6E8A-4147-A177-3AD203B41FA5}">
                      <a16:colId xmlns:a16="http://schemas.microsoft.com/office/drawing/2014/main" val="1910997426"/>
                    </a:ext>
                  </a:extLst>
                </a:gridCol>
                <a:gridCol w="1050201">
                  <a:extLst>
                    <a:ext uri="{9D8B030D-6E8A-4147-A177-3AD203B41FA5}">
                      <a16:colId xmlns:a16="http://schemas.microsoft.com/office/drawing/2014/main" val="2144598544"/>
                    </a:ext>
                  </a:extLst>
                </a:gridCol>
              </a:tblGrid>
              <a:tr h="243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50239"/>
                  </a:ext>
                </a:extLst>
              </a:tr>
              <a:tr h="399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 собственные нужды ТОО «ПНХЗ»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 субпотребителей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944476"/>
                  </a:ext>
                </a:extLst>
              </a:tr>
              <a:tr h="6738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 в общем объеме,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 в общем объеме,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38325"/>
                  </a:ext>
                </a:extLst>
              </a:tr>
              <a:tr h="9610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хозяйственно-питьевой воды по распределительным сетям, м</a:t>
                      </a:r>
                      <a:r>
                        <a:rPr lang="ru-RU" sz="12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160 255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86 930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73 325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787928"/>
                  </a:ext>
                </a:extLst>
              </a:tr>
              <a:tr h="729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сетям, м</a:t>
                      </a:r>
                      <a:r>
                        <a:rPr lang="ru-RU" sz="12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419 519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339 483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80 036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419993"/>
                  </a:ext>
                </a:extLst>
              </a:tr>
              <a:tr h="2651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Отвод сточных вод, м</a:t>
                      </a:r>
                      <a:r>
                        <a:rPr lang="ru-RU" sz="12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2 817 049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2 775 905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41 144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09937"/>
                  </a:ext>
                </a:extLst>
              </a:tr>
              <a:tr h="6959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электрической энергии, тыс.кВтч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286 876,5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244 539,7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42 337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92468"/>
                  </a:ext>
                </a:extLst>
              </a:tr>
              <a:tr h="5633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тепловой  энергии,Гкал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544 718,0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389 094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155 624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94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7464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13934</TotalTime>
  <Words>2407</Words>
  <Application>Microsoft Office PowerPoint</Application>
  <PresentationFormat>Экран (4:3)</PresentationFormat>
  <Paragraphs>562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Тема Office</vt:lpstr>
      <vt:lpstr>ОТЧЕТ ПО ИТОГАМ ДЕЯТЕЛЬНОСТИ</vt:lpstr>
      <vt:lpstr>Информация о предприятии</vt:lpstr>
      <vt:lpstr>Перечень услуг естественных монополий, оказываемых ТОО «ПНХЗ»</vt:lpstr>
      <vt:lpstr>Информация о деятельности ТОО «ПНХЗ», как субъекта естественных монополий в 1 полугодии 2022 года</vt:lpstr>
      <vt:lpstr>Об исполнении Инвестиционных программ</vt:lpstr>
      <vt:lpstr>Информация о постатейном исполнении утвержденной тарифной сметы на услугу по передаче и распределению тепловой энергии, тыс.тенге</vt:lpstr>
      <vt:lpstr>Информация о постатейном исполнении утвержденной тарифной сметы на услугу по передаче и распределению электроэнергии,тыс.тенге</vt:lpstr>
      <vt:lpstr>Основные финансово-экономические показатели деятельности ТОО «ПНХЗ» в сфере естественной монополии, тыс.тенге</vt:lpstr>
      <vt:lpstr>Информация по объемам регулируемых услуг ТОО «ПНХЗ» за 1 полугодие 2022 г.</vt:lpstr>
      <vt:lpstr>Информация об объемах оказанных услуг ТОО "ПНХЗ" в 1 полугодии 2021, 2022г.г.</vt:lpstr>
      <vt:lpstr>Объем предоставления услуги по передаче и распределению тепловой энергии в разрезе субпотребителей  в сравнении с УТС</vt:lpstr>
      <vt:lpstr>Объем предоставления услуги по передаче и распределению электрической  энергии в разрезе субпотребителей в сравнении с УТС</vt:lpstr>
      <vt:lpstr>Информация по  тарифам ТОО "ПНХЗ" как субъекта естественных монополий</vt:lpstr>
      <vt:lpstr>О работе с потребителями и перспективах деятельности ТОО «ПНХЗ»</vt:lpstr>
    </vt:vector>
  </TitlesOfParts>
  <Company>АО "ПНХЗ"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жложщшо</dc:title>
  <dc:creator>АО "ПНХЗ"</dc:creator>
  <cp:lastModifiedBy>Дергейм Лариса Александровна</cp:lastModifiedBy>
  <cp:revision>351</cp:revision>
  <cp:lastPrinted>2019-01-24T05:00:24Z</cp:lastPrinted>
  <dcterms:created xsi:type="dcterms:W3CDTF">2015-12-07T09:33:09Z</dcterms:created>
  <dcterms:modified xsi:type="dcterms:W3CDTF">2022-07-25T10:24:00Z</dcterms:modified>
</cp:coreProperties>
</file>