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120" d="100"/>
          <a:sy n="120" d="100"/>
        </p:scale>
        <p:origin x="582" y="102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3\&#1055;&#1091;&#1073;&#1083;%20&#1086;&#1090;&#1095;&#1077;&#1090;%2025.07.2023%20&#1087;&#1086;%20&#1080;&#1090;&#1086;&#1075;&#1072;&#1084;%201%20&#1087;&#1086;&#1083;&#1091;&#1075;\&#1040;&#1085;&#1072;&#1083;&#1080;&#1079;%20&#1082;%20&#1087;&#1091;&#1073;&#1083;%20&#1054;&#1058;&#1057;%201%20&#1087;&#1086;&#1083;&#1091;&#1075;&#1086;&#1076;&#1080;&#1077;%20%20202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'!$D$21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'!$C$22:$C$25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'!$D$22:$D$25</c:f>
              <c:numCache>
                <c:formatCode>#,##0</c:formatCode>
                <c:ptCount val="4"/>
                <c:pt idx="0">
                  <c:v>103923</c:v>
                </c:pt>
                <c:pt idx="1">
                  <c:v>162557</c:v>
                </c:pt>
                <c:pt idx="2" formatCode="#\ ##0.0">
                  <c:v>19.5</c:v>
                </c:pt>
                <c:pt idx="3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A6-4375-BAE7-5E0DFF7B6D3C}"/>
            </c:ext>
          </c:extLst>
        </c:ser>
        <c:ser>
          <c:idx val="1"/>
          <c:order val="1"/>
          <c:tx>
            <c:strRef>
              <c:f>'сравнение пл об и факт '!$E$21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'!$C$22:$C$25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'!$E$22:$E$25</c:f>
              <c:numCache>
                <c:formatCode>#,##0</c:formatCode>
                <c:ptCount val="4"/>
                <c:pt idx="0">
                  <c:v>48250</c:v>
                </c:pt>
                <c:pt idx="1">
                  <c:v>96417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A6-4375-BAE7-5E0DFF7B6D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aseline="0"/>
            </a:pPr>
            <a:r>
              <a:rPr lang="ru-RU" sz="1100" baseline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17128732531680241"/>
          <c:y val="1.3888787157419298E-2"/>
        </c:manualLayout>
      </c:layout>
      <c:overlay val="0"/>
    </c:title>
    <c:autoTitleDeleted val="0"/>
    <c:view3D>
      <c:rotX val="30"/>
      <c:hPercent val="100"/>
      <c:rotY val="8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919534065469731E-2"/>
          <c:y val="0.29365743156504909"/>
          <c:w val="0.85470497917019861"/>
          <c:h val="0.70634256843495069"/>
        </c:manualLayout>
      </c:layout>
      <c:pie3DChart>
        <c:varyColors val="1"/>
        <c:ser>
          <c:idx val="0"/>
          <c:order val="0"/>
          <c:explosion val="8"/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5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532-4246-8861-85FC618B0340}"/>
              </c:ext>
            </c:extLst>
          </c:dPt>
          <c:dLbls>
            <c:dLbl>
              <c:idx val="0"/>
              <c:layout/>
              <c:numFmt formatCode="0.0%" sourceLinked="0"/>
              <c:spPr/>
              <c:txPr>
                <a:bodyPr/>
                <a:lstStyle/>
                <a:p>
                  <a:pPr lvl="2" algn="ctr" rtl="0"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532-4246-8861-85FC618B0340}"/>
                </c:ext>
              </c:extLst>
            </c:dLbl>
            <c:dLbl>
              <c:idx val="1"/>
              <c:layout>
                <c:manualLayout>
                  <c:x val="-2.9131314841271162E-2"/>
                  <c:y val="-8.326602067993606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18693264692309"/>
                      <c:h val="0.17674734893867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532-4246-8861-85FC618B0340}"/>
                </c:ext>
              </c:extLst>
            </c:dLbl>
            <c:dLbl>
              <c:idx val="2"/>
              <c:layout>
                <c:manualLayout>
                  <c:x val="-0.18907897935229778"/>
                  <c:y val="-3.35733937650097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13787226875482"/>
                      <c:h val="0.184584352176845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532-4246-8861-85FC618B0340}"/>
                </c:ext>
              </c:extLst>
            </c:dLbl>
            <c:dLbl>
              <c:idx val="3"/>
              <c:layout>
                <c:manualLayout>
                  <c:x val="-3.4008439514801779E-2"/>
                  <c:y val="-0.208819436675382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04074618668182"/>
                      <c:h val="0.1494484439847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532-4246-8861-85FC618B0340}"/>
                </c:ext>
              </c:extLst>
            </c:dLbl>
            <c:dLbl>
              <c:idx val="4"/>
              <c:layout>
                <c:manualLayout>
                  <c:x val="8.2876987441942718E-2"/>
                  <c:y val="-5.71212598425196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532-4246-8861-85FC618B0340}"/>
                </c:ext>
              </c:extLst>
            </c:dLbl>
            <c:dLbl>
              <c:idx val="5"/>
              <c:layout>
                <c:manualLayout>
                  <c:x val="7.4249312721821045E-2"/>
                  <c:y val="0.1152075462566846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532-4246-8861-85FC618B0340}"/>
                </c:ext>
              </c:extLst>
            </c:dLbl>
            <c:dLbl>
              <c:idx val="6"/>
              <c:layout>
                <c:manualLayout>
                  <c:x val="6.7774880799757992E-2"/>
                  <c:y val="0.2332065324285403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532-4246-8861-85FC618B034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потребителей'!$C$10:$C$16</c:f>
              <c:strCache>
                <c:ptCount val="7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АО "Казбитумсервис"</c:v>
                </c:pt>
                <c:pt idx="4">
                  <c:v>ТОО "BIG Capital IST"</c:v>
                </c:pt>
                <c:pt idx="5">
                  <c:v>ТОО "NFC Kazakhstan"</c:v>
                </c:pt>
                <c:pt idx="6">
                  <c:v>Прочие </c:v>
                </c:pt>
              </c:strCache>
            </c:strRef>
          </c:cat>
          <c:val>
            <c:numRef>
              <c:f>'структура потребителей'!$E$10:$E$16</c:f>
              <c:numCache>
                <c:formatCode>0.0%</c:formatCode>
                <c:ptCount val="7"/>
                <c:pt idx="0">
                  <c:v>0.51588782848242432</c:v>
                </c:pt>
                <c:pt idx="1">
                  <c:v>0.26601295511057194</c:v>
                </c:pt>
                <c:pt idx="2">
                  <c:v>0.18362132478067805</c:v>
                </c:pt>
                <c:pt idx="3">
                  <c:v>1.4432355543810338E-2</c:v>
                </c:pt>
                <c:pt idx="4">
                  <c:v>4.6039091560659395E-3</c:v>
                </c:pt>
                <c:pt idx="5">
                  <c:v>4.0128109646962729E-3</c:v>
                </c:pt>
                <c:pt idx="6">
                  <c:v>1.1428815961753217E-2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32-4246-8861-85FC618B034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0AD6-4636-9DE4-061BE4477CA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0AD6-4636-9DE4-061BE4477CA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0AD6-4636-9DE4-061BE4477CAF}"/>
              </c:ext>
            </c:extLst>
          </c:dPt>
          <c:dLbls>
            <c:dLbl>
              <c:idx val="0"/>
              <c:layout>
                <c:manualLayout>
                  <c:x val="0.12118531066092951"/>
                  <c:y val="-9.7012515657405693E-2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/>
                      <a:t>ТОО "Ертыс сервис"
41,48%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AD6-4636-9DE4-061BE4477CAF}"/>
                </c:ext>
              </c:extLst>
            </c:dLbl>
            <c:dLbl>
              <c:idx val="1"/>
              <c:layout>
                <c:manualLayout>
                  <c:x val="6.7991638786093203E-3"/>
                  <c:y val="2.2930655660280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AD6-4636-9DE4-061BE4477CAF}"/>
                </c:ext>
              </c:extLst>
            </c:dLbl>
            <c:dLbl>
              <c:idx val="2"/>
              <c:layout>
                <c:manualLayout>
                  <c:x val="2.7434842249657062E-3"/>
                  <c:y val="1.82415854405864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AD6-4636-9DE4-061BE4477CAF}"/>
                </c:ext>
              </c:extLst>
            </c:dLbl>
            <c:dLbl>
              <c:idx val="3"/>
              <c:layout>
                <c:manualLayout>
                  <c:x val="0.15190801767063067"/>
                  <c:y val="-1.80308172685311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D6-4636-9DE4-061BE4477CAF}"/>
                </c:ext>
              </c:extLst>
            </c:dLbl>
            <c:dLbl>
              <c:idx val="4"/>
              <c:layout>
                <c:manualLayout>
                  <c:x val="0.26471652463195189"/>
                  <c:y val="1.01758406959693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D6-4636-9DE4-061BE4477CA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потребителей'!$C$25:$C$27</c:f>
              <c:strCache>
                <c:ptCount val="3"/>
                <c:pt idx="0">
                  <c:v>ТОО "Ертыс сервис"</c:v>
                </c:pt>
                <c:pt idx="1">
                  <c:v>ТОО "Эр Ликид Мунай Тех Газы"</c:v>
                </c:pt>
                <c:pt idx="2">
                  <c:v>ТОО "Гелиос"</c:v>
                </c:pt>
              </c:strCache>
            </c:strRef>
          </c:cat>
          <c:val>
            <c:numRef>
              <c:f>'структура потребителей'!$D$25:$D$27</c:f>
              <c:numCache>
                <c:formatCode>#,##0</c:formatCode>
                <c:ptCount val="3"/>
                <c:pt idx="0">
                  <c:v>48250</c:v>
                </c:pt>
                <c:pt idx="1">
                  <c:v>22414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D6-4636-9DE4-061BE4477CAF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потребителей'!$C$25:$C$27</c:f>
              <c:strCache>
                <c:ptCount val="3"/>
                <c:pt idx="0">
                  <c:v>ТОО "Ертыс сервис"</c:v>
                </c:pt>
                <c:pt idx="1">
                  <c:v>ТОО "Эр Ликид Мунай Тех Газы"</c:v>
                </c:pt>
                <c:pt idx="2">
                  <c:v>ТОО "Гелиос"</c:v>
                </c:pt>
              </c:strCache>
            </c:strRef>
          </c:cat>
          <c:val>
            <c:numRef>
              <c:f>'структура потребителей'!$E$25:$E$27</c:f>
              <c:numCache>
                <c:formatCode>0.00%</c:formatCode>
                <c:ptCount val="3"/>
                <c:pt idx="0">
                  <c:v>0.28874752395257958</c:v>
                </c:pt>
                <c:pt idx="1">
                  <c:v>0.13413444563467602</c:v>
                </c:pt>
                <c:pt idx="2">
                  <c:v>1.196880928300848E-4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AD6-4636-9DE4-061BE4477CA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" y="298335"/>
            <a:ext cx="2809945" cy="6357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30244" y="2259980"/>
            <a:ext cx="64677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 по услугам передачи тепловой и электрической энергии и коммунальных услуг,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за 1 полугодие 202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3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 года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7" y="21614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14400" y="850188"/>
            <a:ext cx="88689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об объемах оказанных услуг ТОО "ПНХЗ" в 1 полугодии 2023г. в сравнении с 2022г.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240141"/>
              </p:ext>
            </p:extLst>
          </p:nvPr>
        </p:nvGraphicFramePr>
        <p:xfrm>
          <a:off x="1635512" y="1784362"/>
          <a:ext cx="7359805" cy="2795072"/>
        </p:xfrm>
        <a:graphic>
          <a:graphicData uri="http://schemas.openxmlformats.org/drawingml/2006/table">
            <a:tbl>
              <a:tblPr/>
              <a:tblGrid>
                <a:gridCol w="3895493">
                  <a:extLst>
                    <a:ext uri="{9D8B030D-6E8A-4147-A177-3AD203B41FA5}">
                      <a16:colId xmlns:a16="http://schemas.microsoft.com/office/drawing/2014/main" val="851803955"/>
                    </a:ext>
                  </a:extLst>
                </a:gridCol>
                <a:gridCol w="1129990">
                  <a:extLst>
                    <a:ext uri="{9D8B030D-6E8A-4147-A177-3AD203B41FA5}">
                      <a16:colId xmlns:a16="http://schemas.microsoft.com/office/drawing/2014/main" val="1261248984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val="1431302484"/>
                    </a:ext>
                  </a:extLst>
                </a:gridCol>
                <a:gridCol w="1129990">
                  <a:extLst>
                    <a:ext uri="{9D8B030D-6E8A-4147-A177-3AD203B41FA5}">
                      <a16:colId xmlns:a16="http://schemas.microsoft.com/office/drawing/2014/main" val="1751631029"/>
                    </a:ext>
                  </a:extLst>
                </a:gridCol>
              </a:tblGrid>
              <a:tr h="49855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1 полугодие 2023г.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552377"/>
                  </a:ext>
                </a:extLst>
              </a:tr>
              <a:tr h="49555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b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Подача </a:t>
                      </a:r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73 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325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252324"/>
                  </a:ext>
                </a:extLst>
              </a:tr>
              <a:tr h="49555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Подача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технической воды по распределительным сетям, м3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80 036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405651"/>
                  </a:ext>
                </a:extLst>
              </a:tr>
              <a:tr h="30315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Отвод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сточных вод, м3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41 144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066059"/>
                  </a:ext>
                </a:extLst>
              </a:tr>
              <a:tr h="50669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Передача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и распределение  электрической энергии, тыс. кВт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42 336,8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39 959,5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680752"/>
                  </a:ext>
                </a:extLst>
              </a:tr>
              <a:tr h="49555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Передача 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и распределение тепловой энергии, тыс. Гкал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155,6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5676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71239" y="4579435"/>
            <a:ext cx="8118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255905" algn="just" defTabSz="914400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Объем оказания услуг в 1 полугодии 202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 ниже уровня 202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 в связи с не заключением договора из-за сокращения деятельности с ТОО «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NFC Kazakhstan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в  202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18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44" y="201280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57092" y="835319"/>
            <a:ext cx="84377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тепловой энергии в разрезе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потребителей 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в сравнении с УТС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40789"/>
              </p:ext>
            </p:extLst>
          </p:nvPr>
        </p:nvGraphicFramePr>
        <p:xfrm>
          <a:off x="765715" y="1469358"/>
          <a:ext cx="4728636" cy="2739356"/>
        </p:xfrm>
        <a:graphic>
          <a:graphicData uri="http://schemas.openxmlformats.org/drawingml/2006/table">
            <a:tbl>
              <a:tblPr/>
              <a:tblGrid>
                <a:gridCol w="330112">
                  <a:extLst>
                    <a:ext uri="{9D8B030D-6E8A-4147-A177-3AD203B41FA5}">
                      <a16:colId xmlns:a16="http://schemas.microsoft.com/office/drawing/2014/main" val="957101821"/>
                    </a:ext>
                  </a:extLst>
                </a:gridCol>
                <a:gridCol w="1769620">
                  <a:extLst>
                    <a:ext uri="{9D8B030D-6E8A-4147-A177-3AD203B41FA5}">
                      <a16:colId xmlns:a16="http://schemas.microsoft.com/office/drawing/2014/main" val="1954965267"/>
                    </a:ext>
                  </a:extLst>
                </a:gridCol>
                <a:gridCol w="914958">
                  <a:extLst>
                    <a:ext uri="{9D8B030D-6E8A-4147-A177-3AD203B41FA5}">
                      <a16:colId xmlns:a16="http://schemas.microsoft.com/office/drawing/2014/main" val="361495508"/>
                    </a:ext>
                  </a:extLst>
                </a:gridCol>
                <a:gridCol w="863157">
                  <a:extLst>
                    <a:ext uri="{9D8B030D-6E8A-4147-A177-3AD203B41FA5}">
                      <a16:colId xmlns:a16="http://schemas.microsoft.com/office/drawing/2014/main" val="674091930"/>
                    </a:ext>
                  </a:extLst>
                </a:gridCol>
                <a:gridCol w="850789">
                  <a:extLst>
                    <a:ext uri="{9D8B030D-6E8A-4147-A177-3AD203B41FA5}">
                      <a16:colId xmlns:a16="http://schemas.microsoft.com/office/drawing/2014/main" val="4184089374"/>
                    </a:ext>
                  </a:extLst>
                </a:gridCol>
              </a:tblGrid>
              <a:tr h="69119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64781"/>
                  </a:ext>
                </a:extLst>
              </a:tr>
              <a:tr h="30719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Ертыс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48 250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758526"/>
                  </a:ext>
                </a:extLst>
              </a:tr>
              <a:tr h="37429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96 417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-41%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085970"/>
                  </a:ext>
                </a:extLst>
              </a:tr>
              <a:tr h="31951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461267"/>
                  </a:ext>
                </a:extLst>
              </a:tr>
              <a:tr h="36476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693651"/>
                  </a:ext>
                </a:extLst>
              </a:tr>
              <a:tr h="39980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22 414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-64%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033604"/>
                  </a:ext>
                </a:extLst>
              </a:tr>
              <a:tr h="28159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78111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507937"/>
              </p:ext>
            </p:extLst>
          </p:nvPr>
        </p:nvGraphicFramePr>
        <p:xfrm>
          <a:off x="5056253" y="1290315"/>
          <a:ext cx="5114694" cy="318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4887" y="4219239"/>
            <a:ext cx="96026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Объем предоставленных в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полугодии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 услуг  составил </a:t>
            </a:r>
            <a:r>
              <a:rPr 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50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%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 утвержденных в УТС.</a:t>
            </a:r>
          </a:p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 утвержденной тарифной смете в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60 582,4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тыс.тенге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фактические затраты за отчетный период составили  –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135 </a:t>
            </a:r>
            <a:r>
              <a:rPr 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861,4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тыс.тнг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Фактические затраты для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субпотребителей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 оказание услуги 1 Гкал тепловой энергии составили </a:t>
            </a:r>
            <a:r>
              <a:rPr 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813,05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тенге/Гкал от утвержденных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190,15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тенге/Гкал. </a:t>
            </a:r>
          </a:p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1 полугодии 2023г между ТОО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и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действовал договор по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техническому обслуживанию и содержанию магистральных, местных 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трубопроводов.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SERVICE-PVL» 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самостоятельно 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осуществляло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заработной плате и ТМЗ.</a:t>
            </a:r>
          </a:p>
        </p:txBody>
      </p:sp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0302" y="636104"/>
            <a:ext cx="94403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 энергии в разрезе </a:t>
            </a: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потребителей </a:t>
            </a: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в сравнении с УТС</a:t>
            </a:r>
            <a:endParaRPr kumimoji="0" lang="ru-RU" sz="19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05205"/>
              </p:ext>
            </p:extLst>
          </p:nvPr>
        </p:nvGraphicFramePr>
        <p:xfrm>
          <a:off x="461175" y="1270142"/>
          <a:ext cx="4571742" cy="2904293"/>
        </p:xfrm>
        <a:graphic>
          <a:graphicData uri="http://schemas.openxmlformats.org/drawingml/2006/table">
            <a:tbl>
              <a:tblPr/>
              <a:tblGrid>
                <a:gridCol w="316561">
                  <a:extLst>
                    <a:ext uri="{9D8B030D-6E8A-4147-A177-3AD203B41FA5}">
                      <a16:colId xmlns:a16="http://schemas.microsoft.com/office/drawing/2014/main" val="4150685745"/>
                    </a:ext>
                  </a:extLst>
                </a:gridCol>
                <a:gridCol w="1820831">
                  <a:extLst>
                    <a:ext uri="{9D8B030D-6E8A-4147-A177-3AD203B41FA5}">
                      <a16:colId xmlns:a16="http://schemas.microsoft.com/office/drawing/2014/main" val="3943552395"/>
                    </a:ext>
                  </a:extLst>
                </a:gridCol>
                <a:gridCol w="792645">
                  <a:extLst>
                    <a:ext uri="{9D8B030D-6E8A-4147-A177-3AD203B41FA5}">
                      <a16:colId xmlns:a16="http://schemas.microsoft.com/office/drawing/2014/main" val="795203085"/>
                    </a:ext>
                  </a:extLst>
                </a:gridCol>
                <a:gridCol w="824534">
                  <a:extLst>
                    <a:ext uri="{9D8B030D-6E8A-4147-A177-3AD203B41FA5}">
                      <a16:colId xmlns:a16="http://schemas.microsoft.com/office/drawing/2014/main" val="4089308837"/>
                    </a:ext>
                  </a:extLst>
                </a:gridCol>
                <a:gridCol w="817171">
                  <a:extLst>
                    <a:ext uri="{9D8B030D-6E8A-4147-A177-3AD203B41FA5}">
                      <a16:colId xmlns:a16="http://schemas.microsoft.com/office/drawing/2014/main" val="1662814373"/>
                    </a:ext>
                  </a:extLst>
                </a:gridCol>
              </a:tblGrid>
              <a:tr h="78822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566568"/>
                  </a:ext>
                </a:extLst>
              </a:tr>
              <a:tr h="38924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20 615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113876"/>
                  </a:ext>
                </a:extLst>
              </a:tr>
              <a:tr h="19657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577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07288"/>
                  </a:ext>
                </a:extLst>
              </a:tr>
              <a:tr h="19657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306177"/>
                  </a:ext>
                </a:extLst>
              </a:tr>
              <a:tr h="236841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BIG Capital IST"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00163"/>
                  </a:ext>
                </a:extLst>
              </a:tr>
              <a:tr h="342981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10 630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476231"/>
                  </a:ext>
                </a:extLst>
              </a:tr>
              <a:tr h="26485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7 337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305136"/>
                  </a:ext>
                </a:extLst>
              </a:tr>
              <a:tr h="26274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2 934,6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456,7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403658"/>
                  </a:ext>
                </a:extLst>
              </a:tr>
              <a:tr h="22626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93 032,6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1796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471" y="1270142"/>
            <a:ext cx="4495718" cy="297405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9598" y="4244195"/>
            <a:ext cx="1004103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4958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В 1 полугодии 2023г между ТОО «ПНХЗ» и ТОО «ENERGY SERVICE-PVL» действовал договор по техническому обслуживанию и содержанию магистральных, местных трубопроводов. ТОО «ENERGY SERVICE-PVL»  самостоятельно осуществляло 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заработной плате и ТМЗ.</a:t>
            </a:r>
          </a:p>
          <a:p>
            <a:pPr marL="342900" lvl="0" indent="4572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Согласно 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утвержденной тарифной смете, объем оказания услуги по передаче и распределению электрической энергии составлял 93 0</a:t>
            </a:r>
            <a:r>
              <a:rPr lang="en-US" sz="1200" dirty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2,6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тыс.кВтч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, фактический объем потребления услуги за отчетный период составил </a:t>
            </a:r>
            <a:r>
              <a:rPr lang="en-US" sz="1200" dirty="0">
                <a:solidFill>
                  <a:prstClr val="black"/>
                </a:solidFill>
                <a:latin typeface="Times New Roman"/>
                <a:ea typeface="Times New Roman"/>
              </a:rPr>
              <a:t>39 960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тыс.кВтч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, что составляет </a:t>
            </a:r>
            <a:r>
              <a:rPr lang="en-US" sz="1200" dirty="0">
                <a:solidFill>
                  <a:prstClr val="black"/>
                </a:solidFill>
                <a:latin typeface="Times New Roman"/>
                <a:ea typeface="Times New Roman"/>
              </a:rPr>
              <a:t>43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%.</a:t>
            </a:r>
          </a:p>
          <a:p>
            <a:pPr marL="342900" lvl="0" indent="4572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Фактические затраты для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субпотребителей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на оказание услуги 1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кВтч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электрической энергии составили 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2,</a:t>
            </a:r>
            <a:r>
              <a:rPr lang="en-US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898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тенге/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кВтч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, что в </a:t>
            </a:r>
            <a:r>
              <a:rPr lang="en-US" sz="1200" dirty="0">
                <a:solidFill>
                  <a:prstClr val="black"/>
                </a:solidFill>
                <a:latin typeface="Times New Roman"/>
                <a:ea typeface="Times New Roman"/>
              </a:rPr>
              <a:t>7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раз выше при запланированных в УТС 0,</a:t>
            </a:r>
            <a:r>
              <a:rPr lang="en-US" sz="1200" dirty="0">
                <a:solidFill>
                  <a:prstClr val="black"/>
                </a:solidFill>
                <a:latin typeface="Times New Roman"/>
                <a:ea typeface="Times New Roman"/>
              </a:rPr>
              <a:t>408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тенге за 1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кВтч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02445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43485" y="644056"/>
            <a:ext cx="71641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энергии в разрезе </a:t>
            </a: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потребителей</a:t>
            </a:r>
            <a:endParaRPr kumimoji="0" lang="ru-RU" sz="19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000438"/>
              </p:ext>
            </p:extLst>
          </p:nvPr>
        </p:nvGraphicFramePr>
        <p:xfrm>
          <a:off x="329594" y="1351942"/>
          <a:ext cx="4592262" cy="3951576"/>
        </p:xfrm>
        <a:graphic>
          <a:graphicData uri="http://schemas.openxmlformats.org/drawingml/2006/table">
            <a:tbl>
              <a:tblPr/>
              <a:tblGrid>
                <a:gridCol w="493908">
                  <a:extLst>
                    <a:ext uri="{9D8B030D-6E8A-4147-A177-3AD203B41FA5}">
                      <a16:colId xmlns:a16="http://schemas.microsoft.com/office/drawing/2014/main" val="2520697277"/>
                    </a:ext>
                  </a:extLst>
                </a:gridCol>
                <a:gridCol w="2082014">
                  <a:extLst>
                    <a:ext uri="{9D8B030D-6E8A-4147-A177-3AD203B41FA5}">
                      <a16:colId xmlns:a16="http://schemas.microsoft.com/office/drawing/2014/main" val="403715412"/>
                    </a:ext>
                  </a:extLst>
                </a:gridCol>
                <a:gridCol w="1151746">
                  <a:extLst>
                    <a:ext uri="{9D8B030D-6E8A-4147-A177-3AD203B41FA5}">
                      <a16:colId xmlns:a16="http://schemas.microsoft.com/office/drawing/2014/main" val="1335379162"/>
                    </a:ext>
                  </a:extLst>
                </a:gridCol>
                <a:gridCol w="864594">
                  <a:extLst>
                    <a:ext uri="{9D8B030D-6E8A-4147-A177-3AD203B41FA5}">
                      <a16:colId xmlns:a16="http://schemas.microsoft.com/office/drawing/2014/main" val="284059025"/>
                    </a:ext>
                  </a:extLst>
                </a:gridCol>
              </a:tblGrid>
              <a:tr h="1127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1 полугодие,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59275"/>
                  </a:ext>
                </a:extLst>
              </a:tr>
              <a:tr h="5269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«Компания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20 615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51,6%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135429"/>
                  </a:ext>
                </a:extLst>
              </a:tr>
              <a:tr h="5269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"Эр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64768"/>
                  </a:ext>
                </a:extLst>
              </a:tr>
              <a:tr h="2966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Павлодароргсинтез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7 337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329131"/>
                  </a:ext>
                </a:extLst>
              </a:tr>
              <a:tr h="2765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72885"/>
                  </a:ext>
                </a:extLst>
              </a:tr>
              <a:tr h="2765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BIG Capital IST"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180322"/>
                  </a:ext>
                </a:extLst>
              </a:tr>
              <a:tr h="33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685819"/>
                  </a:ext>
                </a:extLst>
              </a:tr>
              <a:tr h="287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691990"/>
                  </a:ext>
                </a:extLst>
              </a:tr>
              <a:tr h="3011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39702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659389"/>
              </p:ext>
            </p:extLst>
          </p:nvPr>
        </p:nvGraphicFramePr>
        <p:xfrm>
          <a:off x="4921856" y="1351942"/>
          <a:ext cx="5716989" cy="395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390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42837" y="818984"/>
            <a:ext cx="87225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</a:rPr>
              <a:t>Объем предоставления услуги по передаче и распределению </a:t>
            </a:r>
            <a:r>
              <a:rPr lang="ru-RU" sz="2000" b="1" kern="0" dirty="0" smtClean="0">
                <a:solidFill>
                  <a:srgbClr val="006CB5"/>
                </a:solidFill>
              </a:rPr>
              <a:t>тепловой </a:t>
            </a:r>
            <a:r>
              <a:rPr lang="ru-RU" sz="2000" b="1" kern="0" dirty="0">
                <a:solidFill>
                  <a:srgbClr val="006CB5"/>
                </a:solidFill>
              </a:rPr>
              <a:t>энергии в разрезе </a:t>
            </a:r>
            <a:r>
              <a:rPr lang="ru-RU" sz="2000" b="1" kern="0" dirty="0" smtClean="0">
                <a:solidFill>
                  <a:srgbClr val="006CB5"/>
                </a:solidFill>
              </a:rPr>
              <a:t>потребителей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56695"/>
              </p:ext>
            </p:extLst>
          </p:nvPr>
        </p:nvGraphicFramePr>
        <p:xfrm>
          <a:off x="485030" y="1812896"/>
          <a:ext cx="4230092" cy="3109335"/>
        </p:xfrm>
        <a:graphic>
          <a:graphicData uri="http://schemas.openxmlformats.org/drawingml/2006/table">
            <a:tbl>
              <a:tblPr/>
              <a:tblGrid>
                <a:gridCol w="439335">
                  <a:extLst>
                    <a:ext uri="{9D8B030D-6E8A-4147-A177-3AD203B41FA5}">
                      <a16:colId xmlns:a16="http://schemas.microsoft.com/office/drawing/2014/main" val="248668788"/>
                    </a:ext>
                  </a:extLst>
                </a:gridCol>
                <a:gridCol w="1638604">
                  <a:extLst>
                    <a:ext uri="{9D8B030D-6E8A-4147-A177-3AD203B41FA5}">
                      <a16:colId xmlns:a16="http://schemas.microsoft.com/office/drawing/2014/main" val="3001824232"/>
                    </a:ext>
                  </a:extLst>
                </a:gridCol>
                <a:gridCol w="1237859">
                  <a:extLst>
                    <a:ext uri="{9D8B030D-6E8A-4147-A177-3AD203B41FA5}">
                      <a16:colId xmlns:a16="http://schemas.microsoft.com/office/drawing/2014/main" val="1645835844"/>
                    </a:ext>
                  </a:extLst>
                </a:gridCol>
                <a:gridCol w="914294">
                  <a:extLst>
                    <a:ext uri="{9D8B030D-6E8A-4147-A177-3AD203B41FA5}">
                      <a16:colId xmlns:a16="http://schemas.microsoft.com/office/drawing/2014/main" val="3177389287"/>
                    </a:ext>
                  </a:extLst>
                </a:gridCol>
              </a:tblGrid>
              <a:tr h="1290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1 полугодие,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794878"/>
                  </a:ext>
                </a:extLst>
              </a:tr>
              <a:tr h="467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«Компания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96 417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57,70%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051801"/>
                  </a:ext>
                </a:extLst>
              </a:tr>
              <a:tr h="341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48 250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28,87%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741368"/>
                  </a:ext>
                </a:extLst>
              </a:tr>
              <a:tr h="4868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22 414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13,41%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370054"/>
                  </a:ext>
                </a:extLst>
              </a:tr>
              <a:tr h="2555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489823"/>
                  </a:ext>
                </a:extLst>
              </a:tr>
              <a:tr h="26776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894410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491219"/>
              </p:ext>
            </p:extLst>
          </p:nvPr>
        </p:nvGraphicFramePr>
        <p:xfrm>
          <a:off x="5057030" y="1526871"/>
          <a:ext cx="5239909" cy="389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218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96429" y="817756"/>
            <a:ext cx="72185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 тарифам ТОО "ПНХЗ" как субъекта естественных монополий</a:t>
            </a: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581675"/>
              </p:ext>
            </p:extLst>
          </p:nvPr>
        </p:nvGraphicFramePr>
        <p:xfrm>
          <a:off x="892098" y="1812354"/>
          <a:ext cx="9344722" cy="4053187"/>
        </p:xfrm>
        <a:graphic>
          <a:graphicData uri="http://schemas.openxmlformats.org/drawingml/2006/table">
            <a:tbl>
              <a:tblPr/>
              <a:tblGrid>
                <a:gridCol w="3493481">
                  <a:extLst>
                    <a:ext uri="{9D8B030D-6E8A-4147-A177-3AD203B41FA5}">
                      <a16:colId xmlns:a16="http://schemas.microsoft.com/office/drawing/2014/main" val="1148357378"/>
                    </a:ext>
                  </a:extLst>
                </a:gridCol>
                <a:gridCol w="1380631">
                  <a:extLst>
                    <a:ext uri="{9D8B030D-6E8A-4147-A177-3AD203B41FA5}">
                      <a16:colId xmlns:a16="http://schemas.microsoft.com/office/drawing/2014/main" val="4017877317"/>
                    </a:ext>
                  </a:extLst>
                </a:gridCol>
                <a:gridCol w="2235305">
                  <a:extLst>
                    <a:ext uri="{9D8B030D-6E8A-4147-A177-3AD203B41FA5}">
                      <a16:colId xmlns:a16="http://schemas.microsoft.com/office/drawing/2014/main" val="799766342"/>
                    </a:ext>
                  </a:extLst>
                </a:gridCol>
                <a:gridCol w="2235305">
                  <a:extLst>
                    <a:ext uri="{9D8B030D-6E8A-4147-A177-3AD203B41FA5}">
                      <a16:colId xmlns:a16="http://schemas.microsoft.com/office/drawing/2014/main" val="568570128"/>
                    </a:ext>
                  </a:extLst>
                </a:gridCol>
              </a:tblGrid>
              <a:tr h="45625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услуги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Ед.изм</a:t>
                      </a:r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Цена за ед. тенге (без НДС)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Дата введения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130336"/>
                  </a:ext>
                </a:extLst>
              </a:tr>
              <a:tr h="408617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электроэнергии </a:t>
                      </a: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кВтч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85782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0,408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01.03.2023 по 29.02.2024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446046"/>
                  </a:ext>
                </a:extLst>
              </a:tr>
              <a:tr h="408617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</a:t>
                      </a:r>
                      <a:r>
                        <a:rPr lang="ru-RU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теплоэнергии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Гкал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79404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190,15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01.03.2023 по 29.02.2024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73706"/>
                  </a:ext>
                </a:extLst>
              </a:tr>
              <a:tr h="41806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</a:t>
                      </a:r>
                      <a:r>
                        <a:rPr lang="ru-RU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хозпитьевой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воды </a:t>
                      </a: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01.08.2022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306898"/>
                  </a:ext>
                </a:extLst>
              </a:tr>
              <a:tr h="363581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технической воды </a:t>
                      </a: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01.12.2021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102560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113,34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01.02.2023 по 31.01.2024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58014"/>
                  </a:ext>
                </a:extLst>
              </a:tr>
              <a:tr h="363581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Отвод сточных вод </a:t>
                      </a: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101,42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01.09.2021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24726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126,76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01.02.2023 по 31.01.2024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77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18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8" y="178977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261" y="881954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Фактические объемы ежемесячно подтверждаются актами потребления, подписанными со стороны ТОО «ПНХЗ» и 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субпотребителями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ТОО «ПНХЗ» в 202</a:t>
            </a:r>
            <a:r>
              <a:rPr kumimoji="0" lang="en-US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г. продолжит работы по выполнению плановых показателей повышения надежности водо-электро- и теплоснабжения завода и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5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34960" y="624469"/>
            <a:ext cx="4519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Информация о предприятии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283" y="1152293"/>
            <a:ext cx="9694127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44958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услуг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нужды 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ранее существовали вспомогательные цеха, которые обслуживали основное производство и, в силу исторически сложившейся инфраструктуры трубопроводов и линий электропередач, предоставляли услуги, относящиеся к сфере естественной монополии.</a:t>
            </a:r>
          </a:p>
          <a:p>
            <a:pPr marL="342900" lvl="0" indent="44958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результате вывода в аутсорсинг цехов электро-тепло-водоснабжения, услуги по комплексному обслуживанию объектов электро-Тепло-водоснабжения и водоотведения ТОО «ПНХЗ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в 1 полугодии 2023 г. осуществляло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51" y="900480"/>
            <a:ext cx="9321592" cy="6401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6175" y="1657815"/>
            <a:ext cx="942649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услуги водоснабжения -подача питьевой воды по распределительным сетям;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 smtClean="0">
                <a:solidFill>
                  <a:srgbClr val="99336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</a:t>
            </a:r>
            <a:r>
              <a:rPr lang="ru-RU" b="1" kern="0" dirty="0">
                <a:solidFill>
                  <a:srgbClr val="99336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водоснабжения-подача технической воды по распределительным </a:t>
            </a:r>
            <a:r>
              <a:rPr lang="ru-RU" b="1" kern="0" dirty="0" smtClean="0">
                <a:solidFill>
                  <a:srgbClr val="99336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сетям;</a:t>
            </a:r>
            <a:endParaRPr lang="ru-RU" b="1" kern="0" dirty="0">
              <a:solidFill>
                <a:srgbClr val="993366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>
                <a:solidFill>
                  <a:srgbClr val="99336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kern="0" dirty="0" smtClean="0">
                <a:solidFill>
                  <a:srgbClr val="99336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</a:t>
            </a:r>
            <a:r>
              <a:rPr kumimoji="0" lang="ru-RU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луги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водоотведения -отвод сточных вод;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электрической энергии;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тепловой энергии.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 услугам водоснабжения и водоотведения ТОО «ПНХЗ» является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субъектом малой мощности.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57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81307" y="783281"/>
            <a:ext cx="8980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монополий в 1 полугодии 202</a:t>
            </a:r>
            <a:r>
              <a:rPr lang="en-US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68" y="1367883"/>
            <a:ext cx="9783336" cy="4507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ct val="20000"/>
              </a:spcBef>
              <a:spcAft>
                <a:spcPts val="500"/>
              </a:spcAft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11-ти потребителей, технической воды- 2-ум потребителям, отвод сточных вод-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потребителям, передачу электрической энергии -1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потребителям и передачу тепловой энергии 4-ем потребителям.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 передачи электрической и тепловой энергии завод осуществляет по предельным тарифам, утвержденным ДКРЕМ на 2022-2026г., услуги водоснабжения -подачу питьевой воды по тарифу 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32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71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тенге/м3, утвержденному с 01.0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.202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г., подачу  технической воды-по тарифу 1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13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34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 01.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0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2.202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по отводу сточных вод по тарифу 126,76 с 01.02.2023г. В апреле проведены публичные слушания отчета по итогам деятельности за 2022г. Направлены отчеты в уполномоченные органы по исполнению 5-ти отчетных тарифных смет ТОО «ПНХЗ», как субъекта естественных монополий. Получено Заключение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Техэкспертизы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об исполнении утвержденной инвестиционной программы ТОО «ПНХЗ», как субъекта естественных монополий по передаче электроэнергии и направлен отчет в уполномоченный орган по исполнению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утвержденной Инвестпрограммы.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передаче тепловой энергии совместным приказом ДКРЕМ и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УЭиЖКХ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внесены изменения в утвержденную инвестиционную программу с переносом мероприятий с 2022 года на 2023 год по причинам, не зависящим от субъекта.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2015 г. по настоящее время ТОО «ПНХЗ» является субъектом естественных монополий малой мощности по услугам водоснабжения и водоотведения.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46873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1950" y="646771"/>
            <a:ext cx="6245413" cy="6496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8547" y="1055650"/>
            <a:ext cx="96420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целях повышения надежности тепло- и электроснабжения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Управлением энергетики и жилищно-коммунального хозяйства Павлодарской области  и Департаментом по регулированию естественных монополий и защите конкуренции Министерства национальной экономики РК по Павлодарской области 27-28 октября,12-15 ноября 2021 года приказами № 92 – ОД, №98-ОД  утверждены две «Инвестиционные программы ТОО «ПНХЗ» на услуги  по передаче и распределению тепловой и электрической энергии на период с 01 января 2022 года по 31 декабря 2026 года».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утвержденной инвестиционной программе на услугу по передаче и распределению тепловой энергии сумма планируемых инвестиций на 202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год составляет 23 619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НДС, в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т.ч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10 369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(перенос с 2022 года) и 13 250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(мероприятие 2023г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13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30 декабря 2022г. заключен договор №800611/2022/1 с ТОО "KARLSKRONA LC AB" на сумму 5 094,9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 насос поставлен, акт входного контроля от 11.05.2023г. Монтаж  насоса начнется после окончания капремонта технологического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оборудования. 30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апреля 2023г. заключен договор №843516/2023/1 на сумму 12078,8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НДС. Поставка ожидается в 4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квартале.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сумма планируемых инвестиций в 2023 году составляет  2 546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Предусмотрена замена масляного выключателя WMSWP  на вакуумный выключатель  ВВ/TEL с комплектом адаптации для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распредустройства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RSW-10. 28 марта 2023 г. заключен договор с ТОО "Таврида Электрик Астана" на поставку вакуумного выключателя на сумму 2 974,8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(без НДС). Выключатель поставлен,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монтаж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будет произведен после окончания капитального ремонта технологического оборудования.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основных средств  позволит  минимизировать риск, возникающий в случаях отказов оборудования, а также улучшить качественные характеристики оборудования.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5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122" y="669073"/>
            <a:ext cx="8987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о постатейном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исполнении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утвержденной тарифной сметы на услугу по передаче и распределению тепловой энергии, </a:t>
            </a: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тыс.тенге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66245"/>
              </p:ext>
            </p:extLst>
          </p:nvPr>
        </p:nvGraphicFramePr>
        <p:xfrm>
          <a:off x="498087" y="1303107"/>
          <a:ext cx="9701563" cy="4628547"/>
        </p:xfrm>
        <a:graphic>
          <a:graphicData uri="http://schemas.openxmlformats.org/drawingml/2006/table">
            <a:tbl>
              <a:tblPr/>
              <a:tblGrid>
                <a:gridCol w="677111">
                  <a:extLst>
                    <a:ext uri="{9D8B030D-6E8A-4147-A177-3AD203B41FA5}">
                      <a16:colId xmlns:a16="http://schemas.microsoft.com/office/drawing/2014/main" val="842769982"/>
                    </a:ext>
                  </a:extLst>
                </a:gridCol>
                <a:gridCol w="3974542">
                  <a:extLst>
                    <a:ext uri="{9D8B030D-6E8A-4147-A177-3AD203B41FA5}">
                      <a16:colId xmlns:a16="http://schemas.microsoft.com/office/drawing/2014/main" val="2078118101"/>
                    </a:ext>
                  </a:extLst>
                </a:gridCol>
                <a:gridCol w="1481519">
                  <a:extLst>
                    <a:ext uri="{9D8B030D-6E8A-4147-A177-3AD203B41FA5}">
                      <a16:colId xmlns:a16="http://schemas.microsoft.com/office/drawing/2014/main" val="2327936844"/>
                    </a:ext>
                  </a:extLst>
                </a:gridCol>
                <a:gridCol w="1390185">
                  <a:extLst>
                    <a:ext uri="{9D8B030D-6E8A-4147-A177-3AD203B41FA5}">
                      <a16:colId xmlns:a16="http://schemas.microsoft.com/office/drawing/2014/main" val="2207243702"/>
                    </a:ext>
                  </a:extLst>
                </a:gridCol>
                <a:gridCol w="1190527">
                  <a:extLst>
                    <a:ext uri="{9D8B030D-6E8A-4147-A177-3AD203B41FA5}">
                      <a16:colId xmlns:a16="http://schemas.microsoft.com/office/drawing/2014/main" val="3787552088"/>
                    </a:ext>
                  </a:extLst>
                </a:gridCol>
                <a:gridCol w="987679">
                  <a:extLst>
                    <a:ext uri="{9D8B030D-6E8A-4147-A177-3AD203B41FA5}">
                      <a16:colId xmlns:a16="http://schemas.microsoft.com/office/drawing/2014/main" val="1193163079"/>
                    </a:ext>
                  </a:extLst>
                </a:gridCol>
              </a:tblGrid>
              <a:tr h="44754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Фактические показатели за 1 полугодие 2023г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</a:t>
                      </a:r>
                      <a:r>
                        <a:rPr lang="ru-RU" sz="1000" b="1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000" b="1" i="0" u="none" strike="noStrike" baseline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21643"/>
                  </a:ext>
                </a:extLst>
              </a:tr>
              <a:tr h="26077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60 507,1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34967"/>
                  </a:ext>
                </a:extLst>
              </a:tr>
              <a:tr h="1532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2 985,0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3 592,4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607,40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486915"/>
                  </a:ext>
                </a:extLst>
              </a:tr>
              <a:tr h="1532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затраты, всего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33 818,6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409,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187,5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252941"/>
                  </a:ext>
                </a:extLst>
              </a:tr>
              <a:tr h="1532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998118"/>
                  </a:ext>
                </a:extLst>
              </a:tr>
              <a:tr h="30041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технического обслуживания и содержания тепловых сетей и трубопроводов 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33 632,9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97 195,3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63 562,40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444046"/>
                  </a:ext>
                </a:extLst>
              </a:tr>
              <a:tr h="16913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,5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766282"/>
                  </a:ext>
                </a:extLst>
              </a:tr>
              <a:tr h="17485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178631"/>
                  </a:ext>
                </a:extLst>
              </a:tr>
              <a:tr h="25199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</a:t>
                      </a:r>
                      <a:r>
                        <a:rPr lang="ru-RU" sz="10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Техэкспертизы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выполнения инвестпрограммы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-150,00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664185"/>
                  </a:ext>
                </a:extLst>
              </a:tr>
              <a:tr h="1532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808544"/>
                  </a:ext>
                </a:extLst>
              </a:tr>
              <a:tr h="1791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512352"/>
                  </a:ext>
                </a:extLst>
              </a:tr>
              <a:tr h="1703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523945"/>
                  </a:ext>
                </a:extLst>
              </a:tr>
              <a:tr h="17485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затрат на предоставление услуг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60 582,4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861,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</a:t>
                      </a:r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99730"/>
                  </a:ext>
                </a:extLst>
              </a:tr>
              <a:tr h="1532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(РБА*СП)/ убыток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-105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-108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-3 442,3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593352"/>
                  </a:ext>
                </a:extLst>
              </a:tr>
              <a:tr h="16703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63 732,4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30 578,3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-33 154,10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-52,0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336204"/>
                  </a:ext>
                </a:extLst>
              </a:tr>
              <a:tr h="17485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оказываемых услуг (товаров, работ)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335,177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167,1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-50,1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8343"/>
                  </a:ext>
                </a:extLst>
              </a:tr>
              <a:tr h="153277">
                <a:tc rowSpan="6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Нормативные технические потери при передаче пара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200091"/>
                  </a:ext>
                </a:extLst>
              </a:tr>
              <a:tr h="165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3,470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40239"/>
                  </a:ext>
                </a:extLst>
              </a:tr>
              <a:tr h="168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20 072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33 459,8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13 387,60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519157"/>
                  </a:ext>
                </a:extLst>
              </a:tr>
              <a:tr h="153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Нормативные технические потери при передаче теплофикационной  воды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-0,20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674426"/>
                  </a:ext>
                </a:extLst>
              </a:tr>
              <a:tr h="153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1,5287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-0,7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-46,3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94191"/>
                  </a:ext>
                </a:extLst>
              </a:tr>
              <a:tr h="153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3 631,30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1 523,7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-2 107,60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292209"/>
                  </a:ext>
                </a:extLst>
              </a:tr>
              <a:tr h="15771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190,15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182,99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02724"/>
                  </a:ext>
                </a:extLst>
              </a:tr>
              <a:tr h="1532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IX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на оказание услуги  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190,15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813,05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622,90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327,6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62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15844" y="760977"/>
            <a:ext cx="83559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о постатейном исполнении утвержденной тарифной сметы на услугу по передаче и распределению </a:t>
            </a: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электроэнергии,тыс.тенге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375321"/>
              </p:ext>
            </p:extLst>
          </p:nvPr>
        </p:nvGraphicFramePr>
        <p:xfrm>
          <a:off x="610633" y="1395016"/>
          <a:ext cx="9582615" cy="4476801"/>
        </p:xfrm>
        <a:graphic>
          <a:graphicData uri="http://schemas.openxmlformats.org/drawingml/2006/table">
            <a:tbl>
              <a:tblPr/>
              <a:tblGrid>
                <a:gridCol w="598014">
                  <a:extLst>
                    <a:ext uri="{9D8B030D-6E8A-4147-A177-3AD203B41FA5}">
                      <a16:colId xmlns:a16="http://schemas.microsoft.com/office/drawing/2014/main" val="1756202051"/>
                    </a:ext>
                  </a:extLst>
                </a:gridCol>
                <a:gridCol w="3665710">
                  <a:extLst>
                    <a:ext uri="{9D8B030D-6E8A-4147-A177-3AD203B41FA5}">
                      <a16:colId xmlns:a16="http://schemas.microsoft.com/office/drawing/2014/main" val="3004101509"/>
                    </a:ext>
                  </a:extLst>
                </a:gridCol>
                <a:gridCol w="1413796">
                  <a:extLst>
                    <a:ext uri="{9D8B030D-6E8A-4147-A177-3AD203B41FA5}">
                      <a16:colId xmlns:a16="http://schemas.microsoft.com/office/drawing/2014/main" val="1071805904"/>
                    </a:ext>
                  </a:extLst>
                </a:gridCol>
                <a:gridCol w="1500360">
                  <a:extLst>
                    <a:ext uri="{9D8B030D-6E8A-4147-A177-3AD203B41FA5}">
                      <a16:colId xmlns:a16="http://schemas.microsoft.com/office/drawing/2014/main" val="1012382132"/>
                    </a:ext>
                  </a:extLst>
                </a:gridCol>
                <a:gridCol w="1215272">
                  <a:extLst>
                    <a:ext uri="{9D8B030D-6E8A-4147-A177-3AD203B41FA5}">
                      <a16:colId xmlns:a16="http://schemas.microsoft.com/office/drawing/2014/main" val="2070636379"/>
                    </a:ext>
                  </a:extLst>
                </a:gridCol>
                <a:gridCol w="1189463">
                  <a:extLst>
                    <a:ext uri="{9D8B030D-6E8A-4147-A177-3AD203B41FA5}">
                      <a16:colId xmlns:a16="http://schemas.microsoft.com/office/drawing/2014/main" val="2739534046"/>
                    </a:ext>
                  </a:extLst>
                </a:gridCol>
              </a:tblGrid>
              <a:tr h="46805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Фактические показатели за 1 полугодие 2023г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</a:t>
                      </a:r>
                      <a:r>
                        <a:rPr lang="ru-RU" sz="10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84313"/>
                  </a:ext>
                </a:extLst>
              </a:tr>
              <a:tr h="3142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20 082,9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358,8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275,9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30195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827,5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026017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6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затраты, всего в т.ч.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19 412,9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531,3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118,4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453,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935537"/>
                  </a:ext>
                </a:extLst>
              </a:tr>
              <a:tr h="35533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по эксплуатации, техобслуживанию электрического, электрораспределительного оборудования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14 858,5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103 608,5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88 750,0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845420"/>
                  </a:ext>
                </a:extLst>
              </a:tr>
              <a:tr h="16746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3 447,4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3 090,5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356,9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05349"/>
                  </a:ext>
                </a:extLst>
              </a:tr>
              <a:tr h="19531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832,3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-124,7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262624"/>
                  </a:ext>
                </a:extLst>
              </a:tr>
              <a:tr h="194641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</a:t>
                      </a:r>
                      <a:r>
                        <a:rPr lang="ru-RU" sz="10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Техэкспертизы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выполнения инвестпрограммы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25055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801868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625106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9676"/>
                  </a:ext>
                </a:extLst>
              </a:tr>
              <a:tr h="17756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затрат на предоставление услуг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36 746,8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786,1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9 039,3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009484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(РБА*СП)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1 876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100 017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-101 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892,6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 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431,4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141487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38 623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853,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-59,2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134206"/>
                  </a:ext>
                </a:extLst>
              </a:tr>
              <a:tr h="18159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Возмещение 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 полученного дохода за 2020г.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-700,0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734277"/>
                  </a:ext>
                </a:extLst>
              </a:tr>
              <a:tr h="3142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доходов за вычетом возмещения дополнительного дохода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37 923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69,5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-58,4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618193"/>
                  </a:ext>
                </a:extLst>
              </a:tr>
              <a:tr h="18224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оказываемых услуг (товаров, работ)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93 032,6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39 959,5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-53 073,1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01670"/>
                  </a:ext>
                </a:extLst>
              </a:tr>
              <a:tr h="160502"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IX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Нормативные технические потери 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1 023,4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439,555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-583,8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28855"/>
                  </a:ext>
                </a:extLst>
              </a:tr>
              <a:tr h="160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16 588,6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7 370,1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-9 218,5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-55,6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342637"/>
                  </a:ext>
                </a:extLst>
              </a:tr>
              <a:tr h="160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210769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525441"/>
                  </a:ext>
                </a:extLst>
              </a:tr>
              <a:tr h="1605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2000" algn="l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на оказание услуги  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2,89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610,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678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0780" y="639337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Основные финансово-экономические показатели деятельности ТОО «ПНХЗ» в </a:t>
            </a:r>
            <a:r>
              <a:rPr kumimoji="0" lang="kk-KZ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сфере естественной монополии, тыс.тенге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96582"/>
              </p:ext>
            </p:extLst>
          </p:nvPr>
        </p:nvGraphicFramePr>
        <p:xfrm>
          <a:off x="742951" y="1347222"/>
          <a:ext cx="9379059" cy="4290249"/>
        </p:xfrm>
        <a:graphic>
          <a:graphicData uri="http://schemas.openxmlformats.org/drawingml/2006/table">
            <a:tbl>
              <a:tblPr/>
              <a:tblGrid>
                <a:gridCol w="3176127">
                  <a:extLst>
                    <a:ext uri="{9D8B030D-6E8A-4147-A177-3AD203B41FA5}">
                      <a16:colId xmlns:a16="http://schemas.microsoft.com/office/drawing/2014/main" val="3084920364"/>
                    </a:ext>
                  </a:extLst>
                </a:gridCol>
                <a:gridCol w="1276201">
                  <a:extLst>
                    <a:ext uri="{9D8B030D-6E8A-4147-A177-3AD203B41FA5}">
                      <a16:colId xmlns:a16="http://schemas.microsoft.com/office/drawing/2014/main" val="1314087905"/>
                    </a:ext>
                  </a:extLst>
                </a:gridCol>
                <a:gridCol w="1387498">
                  <a:extLst>
                    <a:ext uri="{9D8B030D-6E8A-4147-A177-3AD203B41FA5}">
                      <a16:colId xmlns:a16="http://schemas.microsoft.com/office/drawing/2014/main" val="3178541359"/>
                    </a:ext>
                  </a:extLst>
                </a:gridCol>
                <a:gridCol w="1090706">
                  <a:extLst>
                    <a:ext uri="{9D8B030D-6E8A-4147-A177-3AD203B41FA5}">
                      <a16:colId xmlns:a16="http://schemas.microsoft.com/office/drawing/2014/main" val="987901880"/>
                    </a:ext>
                  </a:extLst>
                </a:gridCol>
                <a:gridCol w="2448527">
                  <a:extLst>
                    <a:ext uri="{9D8B030D-6E8A-4147-A177-3AD203B41FA5}">
                      <a16:colId xmlns:a16="http://schemas.microsoft.com/office/drawing/2014/main" val="705508588"/>
                    </a:ext>
                  </a:extLst>
                </a:gridCol>
              </a:tblGrid>
              <a:tr h="755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Финансовый результат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2023г.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Комментарий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910871"/>
                  </a:ext>
                </a:extLst>
              </a:tr>
              <a:tr h="2013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 Доходы  всего: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39 695,0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46 347,7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425020"/>
                  </a:ext>
                </a:extLst>
              </a:tr>
              <a:tr h="19370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20684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14 187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15 769,4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Увеличение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тарифа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410372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25 508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30 578,3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Увеличение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тарифа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824764"/>
                  </a:ext>
                </a:extLst>
              </a:tr>
              <a:tr h="249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Расходы, всего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192 990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251 648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604251"/>
                  </a:ext>
                </a:extLst>
              </a:tr>
              <a:tr h="19370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618144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92 892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115 786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рост 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стоимости услуг сторонних 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организаций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650279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100 098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135 861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35,7%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77798"/>
                  </a:ext>
                </a:extLst>
              </a:tr>
              <a:tr h="2013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Финансовый результат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-153 295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-205 300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33,9%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98731"/>
                  </a:ext>
                </a:extLst>
              </a:tr>
              <a:tr h="19370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366467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-78 705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-100 017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рост 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стоимости услуг сторонних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472019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-74 591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-105 283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445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05" y="193846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61171" y="892099"/>
            <a:ext cx="82816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объемам регулируемых услуг ТОО «ПНХЗ» за 1 полугодие 202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3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г.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971224"/>
              </p:ext>
            </p:extLst>
          </p:nvPr>
        </p:nvGraphicFramePr>
        <p:xfrm>
          <a:off x="966439" y="1787309"/>
          <a:ext cx="9292684" cy="3996458"/>
        </p:xfrm>
        <a:graphic>
          <a:graphicData uri="http://schemas.openxmlformats.org/drawingml/2006/table">
            <a:tbl>
              <a:tblPr/>
              <a:tblGrid>
                <a:gridCol w="2738206">
                  <a:extLst>
                    <a:ext uri="{9D8B030D-6E8A-4147-A177-3AD203B41FA5}">
                      <a16:colId xmlns:a16="http://schemas.microsoft.com/office/drawing/2014/main" val="2071639423"/>
                    </a:ext>
                  </a:extLst>
                </a:gridCol>
                <a:gridCol w="1131355">
                  <a:extLst>
                    <a:ext uri="{9D8B030D-6E8A-4147-A177-3AD203B41FA5}">
                      <a16:colId xmlns:a16="http://schemas.microsoft.com/office/drawing/2014/main" val="1295697702"/>
                    </a:ext>
                  </a:extLst>
                </a:gridCol>
                <a:gridCol w="1328113">
                  <a:extLst>
                    <a:ext uri="{9D8B030D-6E8A-4147-A177-3AD203B41FA5}">
                      <a16:colId xmlns:a16="http://schemas.microsoft.com/office/drawing/2014/main" val="3110064373"/>
                    </a:ext>
                  </a:extLst>
                </a:gridCol>
                <a:gridCol w="1213336">
                  <a:extLst>
                    <a:ext uri="{9D8B030D-6E8A-4147-A177-3AD203B41FA5}">
                      <a16:colId xmlns:a16="http://schemas.microsoft.com/office/drawing/2014/main" val="1265636952"/>
                    </a:ext>
                  </a:extLst>
                </a:gridCol>
                <a:gridCol w="1442886">
                  <a:extLst>
                    <a:ext uri="{9D8B030D-6E8A-4147-A177-3AD203B41FA5}">
                      <a16:colId xmlns:a16="http://schemas.microsoft.com/office/drawing/2014/main" val="3740455435"/>
                    </a:ext>
                  </a:extLst>
                </a:gridCol>
                <a:gridCol w="1438788">
                  <a:extLst>
                    <a:ext uri="{9D8B030D-6E8A-4147-A177-3AD203B41FA5}">
                      <a16:colId xmlns:a16="http://schemas.microsoft.com/office/drawing/2014/main" val="613384187"/>
                    </a:ext>
                  </a:extLst>
                </a:gridCol>
              </a:tblGrid>
              <a:tr h="214089"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804137"/>
                  </a:ext>
                </a:extLst>
              </a:tr>
              <a:tr h="352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собственные нужды ТОО «ПНХЗ»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100" b="1" i="0" u="none" strike="noStrike" dirty="0" err="1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субпотребителей</a:t>
                      </a:r>
                      <a:endParaRPr lang="ru-RU" sz="11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159021"/>
                  </a:ext>
                </a:extLst>
              </a:tr>
              <a:tr h="593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376382"/>
                  </a:ext>
                </a:extLst>
              </a:tr>
              <a:tr h="75955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2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148 306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368304"/>
                  </a:ext>
                </a:extLst>
              </a:tr>
              <a:tr h="64226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286 009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226 293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21795"/>
                  </a:ext>
                </a:extLst>
              </a:tr>
              <a:tr h="32530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Отвод сточных вод, м</a:t>
                      </a:r>
                      <a:r>
                        <a:rPr lang="ru-RU" sz="12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1 786 065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1 746 458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309886"/>
                  </a:ext>
                </a:extLst>
              </a:tr>
              <a:tr h="61307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Передача и распределение электрической энергии,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тыс.кВтч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275 846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235 887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449678"/>
                  </a:ext>
                </a:extLst>
              </a:tr>
              <a:tr h="4962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560 397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393 296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40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6215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298</TotalTime>
  <Words>2733</Words>
  <Application>Microsoft Office PowerPoint</Application>
  <PresentationFormat>Произвольный</PresentationFormat>
  <Paragraphs>620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Калиева Зарина Ерболатовна</cp:lastModifiedBy>
  <cp:revision>59</cp:revision>
  <dcterms:created xsi:type="dcterms:W3CDTF">2023-04-21T06:34:07Z</dcterms:created>
  <dcterms:modified xsi:type="dcterms:W3CDTF">2023-07-19T07:15:21Z</dcterms:modified>
</cp:coreProperties>
</file>