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notesSlides/notesSlide29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  <p:sldMasterId id="2147483846" r:id="rId2"/>
  </p:sldMasterIdLst>
  <p:notesMasterIdLst>
    <p:notesMasterId r:id="rId56"/>
  </p:notesMasterIdLst>
  <p:sldIdLst>
    <p:sldId id="393" r:id="rId3"/>
    <p:sldId id="693" r:id="rId4"/>
    <p:sldId id="692" r:id="rId5"/>
    <p:sldId id="675" r:id="rId6"/>
    <p:sldId id="659" r:id="rId7"/>
    <p:sldId id="660" r:id="rId8"/>
    <p:sldId id="661" r:id="rId9"/>
    <p:sldId id="662" r:id="rId10"/>
    <p:sldId id="663" r:id="rId11"/>
    <p:sldId id="664" r:id="rId12"/>
    <p:sldId id="665" r:id="rId13"/>
    <p:sldId id="666" r:id="rId14"/>
    <p:sldId id="668" r:id="rId15"/>
    <p:sldId id="669" r:id="rId16"/>
    <p:sldId id="670" r:id="rId17"/>
    <p:sldId id="671" r:id="rId18"/>
    <p:sldId id="672" r:id="rId19"/>
    <p:sldId id="679" r:id="rId20"/>
    <p:sldId id="723" r:id="rId21"/>
    <p:sldId id="725" r:id="rId22"/>
    <p:sldId id="726" r:id="rId23"/>
    <p:sldId id="727" r:id="rId24"/>
    <p:sldId id="728" r:id="rId25"/>
    <p:sldId id="730" r:id="rId26"/>
    <p:sldId id="678" r:id="rId27"/>
    <p:sldId id="720" r:id="rId28"/>
    <p:sldId id="696" r:id="rId29"/>
    <p:sldId id="697" r:id="rId30"/>
    <p:sldId id="698" r:id="rId31"/>
    <p:sldId id="699" r:id="rId32"/>
    <p:sldId id="701" r:id="rId33"/>
    <p:sldId id="706" r:id="rId34"/>
    <p:sldId id="707" r:id="rId35"/>
    <p:sldId id="708" r:id="rId36"/>
    <p:sldId id="709" r:id="rId37"/>
    <p:sldId id="710" r:id="rId38"/>
    <p:sldId id="764" r:id="rId39"/>
    <p:sldId id="743" r:id="rId40"/>
    <p:sldId id="744" r:id="rId41"/>
    <p:sldId id="721" r:id="rId42"/>
    <p:sldId id="737" r:id="rId43"/>
    <p:sldId id="750" r:id="rId44"/>
    <p:sldId id="745" r:id="rId45"/>
    <p:sldId id="702" r:id="rId46"/>
    <p:sldId id="703" r:id="rId47"/>
    <p:sldId id="740" r:id="rId48"/>
    <p:sldId id="759" r:id="rId49"/>
    <p:sldId id="704" r:id="rId50"/>
    <p:sldId id="640" r:id="rId51"/>
    <p:sldId id="641" r:id="rId52"/>
    <p:sldId id="718" r:id="rId53"/>
    <p:sldId id="719" r:id="rId54"/>
    <p:sldId id="763" r:id="rId5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B1F1"/>
    <a:srgbClr val="3366CC"/>
    <a:srgbClr val="006CB5"/>
    <a:srgbClr val="8EB4E3"/>
    <a:srgbClr val="78608C"/>
    <a:srgbClr val="924067"/>
    <a:srgbClr val="FFFFFF"/>
    <a:srgbClr val="0066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5" autoAdjust="0"/>
    <p:restoredTop sz="86823" autoAdjust="0"/>
  </p:normalViewPr>
  <p:slideViewPr>
    <p:cSldViewPr>
      <p:cViewPr varScale="1">
        <p:scale>
          <a:sx n="100" d="100"/>
          <a:sy n="100" d="100"/>
        </p:scale>
        <p:origin x="180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.korotkova\Desktop\&#1050;&#1051;&#1070;&#1063;&#1045;&#1042;&#1067;&#1045;%20&#1087;&#1086;&#1079;&#1080;&#1094;&#1080;&#1080;%20&#1080;%20&#1050;&#1072;&#1076;&#1088;&#1086;&#1074;&#1099;&#1081;%20&#1088;&#1077;&#1079;&#1077;&#1088;&#1074;%20&#1055;&#1088;&#1086;&#1080;&#1079;&#1074;.%20&#1073;&#1083;&#1086;&#1082;&#1072;%20&#1058;&#1054;&#1054;%20&#1055;&#1053;&#1061;&#1047;%202021%20&#1082;%20&#1086;&#1090;&#1095;&#1077;&#1090;&#1091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benke\Desktop\&#1086;&#1090;%20&#1082;&#1080;&#1088;&#1077;&#1077;&#1074;&#1086;&#1081;\09-1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e.alyohina\Documents\&#1086;&#1090;&#1095;&#1077;&#1090;%20&#1075;&#1077;&#1085;.&#1076;&#1080;&#1088;&#1077;&#1082;&#1090;&#1086;&#1088;&#1091;\&#1057;&#1074;&#1086;&#1076;%20&#1087;&#1086;%20&#1084;&#1072;&#1090;.&#1087;&#1086;&#1084;&#1086;&#1097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6842177095529873"/>
          <c:y val="6.361530273620938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Лист1!$H$2</c:f>
              <c:strCache>
                <c:ptCount val="1"/>
                <c:pt idx="0">
                  <c:v>Глубина переработки, %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5400000" scaled="0"/>
              <a:tileRect/>
            </a:gradFill>
            <a:ln w="19050" cap="flat" cmpd="sng" algn="ctr">
              <a:noFill/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19050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C-42AE-A42F-552CF1968B2D}"/>
              </c:ext>
            </c:extLst>
          </c:dPt>
          <c:dLbls>
            <c:dLbl>
              <c:idx val="0"/>
              <c:layout>
                <c:manualLayout>
                  <c:x val="9.7743334725513119E-3"/>
                  <c:y val="7.6338363283451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01491445277588"/>
                      <c:h val="0.236521695573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927-4169-84C3-8A9E195D485B}"/>
                </c:ext>
              </c:extLst>
            </c:dLbl>
            <c:dLbl>
              <c:idx val="1"/>
              <c:layout>
                <c:manualLayout>
                  <c:x val="9.7740769283656808E-3"/>
                  <c:y val="6.9976833009830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07980371291266"/>
                      <c:h val="0.236521695573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2C-42AE-A42F-552CF1968B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Лист1!$I$1:$J$1</c:f>
              <c:strCache>
                <c:ptCount val="2"/>
                <c:pt idx="0">
                  <c:v>План </c:v>
                </c:pt>
                <c:pt idx="1">
                  <c:v>Факт</c:v>
                </c:pt>
              </c:strCache>
            </c:strRef>
          </c:cat>
          <c:val>
            <c:numRef>
              <c:f>Лист1!$I$2:$J$2</c:f>
              <c:numCache>
                <c:formatCode>General</c:formatCode>
                <c:ptCount val="2"/>
                <c:pt idx="0">
                  <c:v>84.2</c:v>
                </c:pt>
                <c:pt idx="1">
                  <c:v>87.8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2C-42AE-A42F-552CF1968B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67570560"/>
        <c:axId val="267576448"/>
      </c:barChart>
      <c:catAx>
        <c:axId val="26757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7576448"/>
        <c:crosses val="autoZero"/>
        <c:auto val="1"/>
        <c:lblAlgn val="ctr"/>
        <c:lblOffset val="100"/>
        <c:noMultiLvlLbl val="0"/>
      </c:catAx>
      <c:valAx>
        <c:axId val="267576448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757056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9.700311076547051E-2"/>
          <c:w val="0.75372272361053771"/>
          <c:h val="0.90299710744365047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высшее - 811</c:v>
                </c:pt>
                <c:pt idx="1">
                  <c:v>ТиПО - 469</c:v>
                </c:pt>
                <c:pt idx="2">
                  <c:v>среднее - 54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0.61</c:v>
                </c:pt>
                <c:pt idx="1">
                  <c:v>0.35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69-4B00-8516-FEC19B68F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0.64609726584404292"/>
          <c:y val="0.17939266898643078"/>
          <c:w val="0.35390253449805575"/>
          <c:h val="0.76606576557065564"/>
        </c:manualLayout>
      </c:layout>
      <c:overlay val="0"/>
      <c:txPr>
        <a:bodyPr/>
        <a:lstStyle/>
        <a:p>
          <a:pPr>
            <a:defRPr sz="1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solidFill>
        <a:srgbClr val="006CB5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</c:v>
                </c:pt>
              </c:strCache>
            </c:strRef>
          </c:tx>
          <c:spPr>
            <a:ln>
              <a:solidFill>
                <a:srgbClr val="006CB5"/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 29 лет</c:v>
                </c:pt>
                <c:pt idx="1">
                  <c:v>30-39 лет</c:v>
                </c:pt>
                <c:pt idx="2">
                  <c:v>40-49 лет</c:v>
                </c:pt>
                <c:pt idx="3">
                  <c:v>50 лет и старше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</c:v>
                </c:pt>
                <c:pt idx="1">
                  <c:v>0.33</c:v>
                </c:pt>
                <c:pt idx="2">
                  <c:v>0.2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B4-4447-A58E-A42C5772C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8">
          <a:noFill/>
        </a:ln>
      </c:spPr>
    </c:plotArea>
    <c:legend>
      <c:legendPos val="r"/>
      <c:overlay val="0"/>
      <c:txPr>
        <a:bodyPr/>
        <a:lstStyle/>
        <a:p>
          <a:pPr>
            <a:defRPr sz="1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solidFill>
        <a:srgbClr val="006CB5"/>
      </a:solidFill>
    </a:ln>
  </c:spPr>
  <c:txPr>
    <a:bodyPr/>
    <a:lstStyle/>
    <a:p>
      <a:pPr>
        <a:defRPr sz="1796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стаж</c:v>
                </c:pt>
              </c:strCache>
            </c:strRef>
          </c:tx>
          <c:dPt>
            <c:idx val="0"/>
            <c:bubble3D val="0"/>
            <c:explosion val="16"/>
            <c:extLst>
              <c:ext xmlns:c16="http://schemas.microsoft.com/office/drawing/2014/chart" uri="{C3380CC4-5D6E-409C-BE32-E72D297353CC}">
                <c16:uniqueId val="{00000000-5C1F-4D8C-B172-3AD2730CD8D2}"/>
              </c:ext>
            </c:extLst>
          </c:dPt>
          <c:dLbls>
            <c:dLbl>
              <c:idx val="3"/>
              <c:layout>
                <c:manualLayout>
                  <c:x val="0.18440123493195118"/>
                  <c:y val="-5.0050490421699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06-4FD3-ABF4-BB6DCC60DE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 2 лет -141</c:v>
                </c:pt>
                <c:pt idx="1">
                  <c:v>2-5 лет -210</c:v>
                </c:pt>
                <c:pt idx="2">
                  <c:v>5-10 лет -336</c:v>
                </c:pt>
                <c:pt idx="3">
                  <c:v>более 10 лет -647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0.11</c:v>
                </c:pt>
                <c:pt idx="1">
                  <c:v>0.16</c:v>
                </c:pt>
                <c:pt idx="2">
                  <c:v>0.25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1F-4D8C-B172-3AD2730CD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852220998506392"/>
          <c:y val="4.0599159617185382E-2"/>
          <c:w val="0.37147785719770721"/>
          <c:h val="0.81452606456425491"/>
        </c:manualLayout>
      </c:layout>
      <c:overlay val="0"/>
      <c:txPr>
        <a:bodyPr/>
        <a:lstStyle/>
        <a:p>
          <a:pPr>
            <a:defRPr sz="10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solidFill>
        <a:srgbClr val="006CB5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bg1"/>
                </a:solidFill>
              </a:rPr>
              <a:t>Название диаграммы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157696711400038E-3"/>
          <c:y val="0.21541484397783611"/>
          <c:w val="0.81388888888888888"/>
          <c:h val="0.5747947652376785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182-47C2-AEDC-96FF4FAD572E}"/>
              </c:ext>
            </c:extLst>
          </c:dPt>
          <c:dPt>
            <c:idx val="1"/>
            <c:bubble3D val="0"/>
            <c:explosion val="17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182-47C2-AEDC-96FF4FAD572E}"/>
              </c:ext>
            </c:extLst>
          </c:dPt>
          <c:dLbls>
            <c:dLbl>
              <c:idx val="0"/>
              <c:layout>
                <c:manualLayout>
                  <c:x val="-0.1055704529088532"/>
                  <c:y val="7.6458292378085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82-47C2-AEDC-96FF4FAD572E}"/>
                </c:ext>
              </c:extLst>
            </c:dLbl>
            <c:dLbl>
              <c:idx val="1"/>
              <c:layout>
                <c:manualLayout>
                  <c:x val="-6.5146639584555393E-3"/>
                  <c:y val="-6.02055667875635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82-47C2-AEDC-96FF4FAD57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'Кадров резерв'!$A$33:$A$34</c:f>
              <c:strCache>
                <c:ptCount val="2"/>
                <c:pt idx="0">
                  <c:v>РСС</c:v>
                </c:pt>
                <c:pt idx="1">
                  <c:v>Рабочие</c:v>
                </c:pt>
              </c:strCache>
            </c:strRef>
          </c:cat>
          <c:val>
            <c:numRef>
              <c:f>'Кадров резерв'!$B$33:$B$34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82-47C2-AEDC-96FF4FAD5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795373299329292"/>
          <c:y val="0.30613371245261006"/>
          <c:w val="0.24035205521153619"/>
          <c:h val="0.30034776902887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99801446967842"/>
          <c:y val="5.4465465862597991E-2"/>
          <c:w val="0.81447500255879135"/>
          <c:h val="0.710691162393595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Нарушения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ПППН</c:v>
                </c:pt>
                <c:pt idx="1">
                  <c:v>ПКОН</c:v>
                </c:pt>
                <c:pt idx="2">
                  <c:v>ППТНО</c:v>
                </c:pt>
                <c:pt idx="3">
                  <c:v>ПСН</c:v>
                </c:pt>
                <c:pt idx="4">
                  <c:v>ЦА</c:v>
                </c:pt>
                <c:pt idx="5">
                  <c:v>ЗУ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8C-44AF-976B-A38956749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262656"/>
        <c:axId val="100264192"/>
      </c:barChart>
      <c:catAx>
        <c:axId val="100262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0264192"/>
        <c:crosses val="autoZero"/>
        <c:auto val="1"/>
        <c:lblAlgn val="ctr"/>
        <c:lblOffset val="100"/>
        <c:noMultiLvlLbl val="0"/>
      </c:catAx>
      <c:valAx>
        <c:axId val="1002641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000" dirty="0" smtClean="0"/>
                  <a:t>Дисциплинарные взыскания</a:t>
                </a:r>
                <a:endParaRPr lang="ru-RU" sz="10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1002626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073269623885001"/>
          <c:y val="0.18931519746370545"/>
          <c:w val="0.40657602273520926"/>
          <c:h val="0.488102095481022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виды взысканий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3F-4B9A-899E-27C10A6243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3F-4B9A-899E-27C10A6243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3F-4B9A-899E-27C10A6243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3F-4B9A-899E-27C10A624316}"/>
              </c:ext>
            </c:extLst>
          </c:dPt>
          <c:dLbls>
            <c:dLbl>
              <c:idx val="0"/>
              <c:layout>
                <c:manualLayout>
                  <c:x val="-2.6589972291933469E-4"/>
                  <c:y val="-4.6426820485804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65957475462217"/>
                      <c:h val="0.111475954522025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3F-4B9A-899E-27C10A624316}"/>
                </c:ext>
              </c:extLst>
            </c:dLbl>
            <c:dLbl>
              <c:idx val="1"/>
              <c:layout>
                <c:manualLayout>
                  <c:x val="-5.4521031290039594E-2"/>
                  <c:y val="-9.68907028159512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77190407690985"/>
                      <c:h val="0.116634490131558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13F-4B9A-899E-27C10A624316}"/>
                </c:ext>
              </c:extLst>
            </c:dLbl>
            <c:dLbl>
              <c:idx val="2"/>
              <c:layout>
                <c:manualLayout>
                  <c:x val="-6.2639272418181027E-2"/>
                  <c:y val="-1.083211241220843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3F-4B9A-899E-27C10A62431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3F-4B9A-899E-27C10A6243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Замечание</c:v>
                </c:pt>
                <c:pt idx="1">
                  <c:v>выговор</c:v>
                </c:pt>
                <c:pt idx="2">
                  <c:v>строгий выговор</c:v>
                </c:pt>
                <c:pt idx="3">
                  <c:v>расторжение ТД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0.56999999999999995</c:v>
                </c:pt>
                <c:pt idx="1">
                  <c:v>0.24</c:v>
                </c:pt>
                <c:pt idx="2">
                  <c:v>0.19</c:v>
                </c:pt>
                <c:pt idx="3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3F-4B9A-899E-27C10A624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6.0502699355883933E-2"/>
          <c:y val="0.68471030354529494"/>
          <c:w val="0.91635537987133175"/>
          <c:h val="0.28092312157940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Лист1!$H$2</c:f>
              <c:strCache>
                <c:ptCount val="1"/>
                <c:pt idx="0">
                  <c:v>Сумма светлых, %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5400000" scaled="0"/>
              <a:tileRect/>
            </a:gradFill>
            <a:ln w="19050" cap="flat" cmpd="sng" algn="ctr">
              <a:noFill/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19050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3E-4486-B1BF-2CFDE13634A2}"/>
              </c:ext>
            </c:extLst>
          </c:dPt>
          <c:dLbls>
            <c:dLbl>
              <c:idx val="0"/>
              <c:layout>
                <c:manualLayout>
                  <c:x val="1.2807913071584607E-2"/>
                  <c:y val="3.8169181641725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D7E-4358-8029-9F2E18C24D7B}"/>
                </c:ext>
              </c:extLst>
            </c:dLbl>
            <c:dLbl>
              <c:idx val="1"/>
              <c:layout>
                <c:manualLayout>
                  <c:x val="1.9211869607376954E-2"/>
                  <c:y val="1.2723060547241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15334752961078"/>
                      <c:h val="0.127803143197044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33E-4486-B1BF-2CFDE13634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Лист1!$I$1:$J$1</c:f>
              <c:strCache>
                <c:ptCount val="2"/>
                <c:pt idx="0">
                  <c:v>План </c:v>
                </c:pt>
                <c:pt idx="1">
                  <c:v>Факт</c:v>
                </c:pt>
              </c:strCache>
            </c:strRef>
          </c:cat>
          <c:val>
            <c:numRef>
              <c:f>Лист1!$I$2:$J$2</c:f>
              <c:numCache>
                <c:formatCode>General</c:formatCode>
                <c:ptCount val="2"/>
                <c:pt idx="0">
                  <c:v>67.099999999999994</c:v>
                </c:pt>
                <c:pt idx="1">
                  <c:v>69.2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3E-4486-B1BF-2CFDE1363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67692288"/>
        <c:axId val="267698176"/>
      </c:barChart>
      <c:catAx>
        <c:axId val="26769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7698176"/>
        <c:crosses val="autoZero"/>
        <c:auto val="1"/>
        <c:lblAlgn val="ctr"/>
        <c:lblOffset val="100"/>
        <c:noMultiLvlLbl val="0"/>
      </c:catAx>
      <c:valAx>
        <c:axId val="267698176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769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2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Потери, %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238217944608416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Лист1!$H$2</c:f>
              <c:strCache>
                <c:ptCount val="1"/>
                <c:pt idx="0">
                  <c:v>          потери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5400000" scaled="0"/>
              <a:tileRect/>
            </a:gradFill>
            <a:ln w="19050" cap="flat" cmpd="sng" algn="ctr">
              <a:noFill/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19050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9-4F0A-B034-20B21895143C}"/>
              </c:ext>
            </c:extLst>
          </c:dPt>
          <c:dLbls>
            <c:dLbl>
              <c:idx val="0"/>
              <c:layout>
                <c:manualLayout>
                  <c:x val="-9.9123917124933174E-3"/>
                  <c:y val="5.7253772462588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82843845356491"/>
                      <c:h val="0.236521695573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931-4A53-9BB9-D9241210B0FB}"/>
                </c:ext>
              </c:extLst>
            </c:dLbl>
            <c:dLbl>
              <c:idx val="1"/>
              <c:layout>
                <c:manualLayout>
                  <c:x val="1.3217216100442516E-2"/>
                  <c:y val="3.81691816417256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30591090555625"/>
                      <c:h val="0.185629453384258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119-4F0A-B034-20B2189514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Лист1!$I$1:$J$1</c:f>
              <c:strCache>
                <c:ptCount val="2"/>
                <c:pt idx="0">
                  <c:v>План </c:v>
                </c:pt>
                <c:pt idx="1">
                  <c:v>Факт</c:v>
                </c:pt>
              </c:strCache>
            </c:strRef>
          </c:cat>
          <c:val>
            <c:numRef>
              <c:f>Лист1!$I$2:$J$2</c:f>
              <c:numCache>
                <c:formatCode>General</c:formatCode>
                <c:ptCount val="2"/>
                <c:pt idx="0">
                  <c:v>1.03</c:v>
                </c:pt>
                <c:pt idx="1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19-4F0A-B034-20B218951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71582336"/>
        <c:axId val="271583872"/>
      </c:barChart>
      <c:catAx>
        <c:axId val="27158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71583872"/>
        <c:crosses val="autoZero"/>
        <c:auto val="1"/>
        <c:lblAlgn val="ctr"/>
        <c:lblOffset val="100"/>
        <c:noMultiLvlLbl val="0"/>
      </c:catAx>
      <c:valAx>
        <c:axId val="271583872"/>
        <c:scaling>
          <c:orientation val="minMax"/>
          <c:max val="1.1000000000000001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7158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cap="none" spc="2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 smtClean="0"/>
              <a:t>Топливо, %</a:t>
            </a:r>
            <a:endParaRPr lang="ru-RU" sz="12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cap="none" spc="2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Лист1!$H$2</c:f>
              <c:strCache>
                <c:ptCount val="1"/>
                <c:pt idx="0">
                  <c:v>в т.ч. топливо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5400000" scaled="0"/>
              <a:tileRect/>
            </a:gradFill>
            <a:ln w="19050" cap="flat" cmpd="sng" algn="ctr">
              <a:noFill/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19050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2C-4203-87FE-6D49B3AFE876}"/>
              </c:ext>
            </c:extLst>
          </c:dPt>
          <c:dLbls>
            <c:dLbl>
              <c:idx val="0"/>
              <c:layout>
                <c:manualLayout>
                  <c:x val="-2.41709897687245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B37-4EC3-B4F1-D238980431F7}"/>
                </c:ext>
              </c:extLst>
            </c:dLbl>
            <c:dLbl>
              <c:idx val="1"/>
              <c:layout>
                <c:manualLayout>
                  <c:x val="-1.8128242326543521E-2"/>
                  <c:y val="1.888856884635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E2C-4203-87FE-6D49B3AFE8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Лист1!$I$1:$J$1</c:f>
              <c:strCache>
                <c:ptCount val="2"/>
                <c:pt idx="0">
                  <c:v>План </c:v>
                </c:pt>
                <c:pt idx="1">
                  <c:v>Факт</c:v>
                </c:pt>
              </c:strCache>
            </c:strRef>
          </c:cat>
          <c:val>
            <c:numRef>
              <c:f>Лист1!$I$2:$J$2</c:f>
              <c:numCache>
                <c:formatCode>General</c:formatCode>
                <c:ptCount val="2"/>
                <c:pt idx="0">
                  <c:v>6.17</c:v>
                </c:pt>
                <c:pt idx="1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2C-4203-87FE-6D49B3AFE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71712256"/>
        <c:axId val="271713792"/>
      </c:barChart>
      <c:catAx>
        <c:axId val="27171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71713792"/>
        <c:crosses val="autoZero"/>
        <c:auto val="1"/>
        <c:lblAlgn val="ctr"/>
        <c:lblOffset val="100"/>
        <c:noMultiLvlLbl val="0"/>
      </c:catAx>
      <c:valAx>
        <c:axId val="271713792"/>
        <c:scaling>
          <c:orientation val="minMax"/>
          <c:max val="6.6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71712256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862367805073931E-3"/>
          <c:y val="0"/>
          <c:w val="0.90637442249138922"/>
          <c:h val="0.9578327794116885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ремонты компрессоров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2020г ППР</c:v>
                </c:pt>
                <c:pt idx="1">
                  <c:v> 2020г. Тех сост.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</c:v>
                </c:pt>
                <c:pt idx="1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14-4A3F-B8C3-F8316CB6AC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ремонты насосов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2020г ППР</c:v>
                </c:pt>
                <c:pt idx="1">
                  <c:v> 2020г. Тех сост.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996</c:v>
                </c:pt>
                <c:pt idx="1">
                  <c:v>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14-4A3F-B8C3-F8316CB6AC4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24166528"/>
        <c:axId val="124168064"/>
        <c:axId val="0"/>
      </c:bar3DChart>
      <c:catAx>
        <c:axId val="12416652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24168064"/>
        <c:crosses val="autoZero"/>
        <c:auto val="1"/>
        <c:lblAlgn val="ctr"/>
        <c:lblOffset val="100"/>
        <c:noMultiLvlLbl val="0"/>
      </c:catAx>
      <c:valAx>
        <c:axId val="124168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2416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832423418704625E-3"/>
          <c:y val="6.459058420039571E-3"/>
          <c:w val="0.9981167110649225"/>
          <c:h val="0.948712301012372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ремонты компрессоров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3.6051394345060963E-3"/>
                  <c:y val="-6.1910465991080839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sz="900" dirty="0" smtClean="0">
                        <a:solidFill>
                          <a:schemeClr val="bg1"/>
                        </a:solidFill>
                      </a:rPr>
                      <a:t>352 000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ru-RU" sz="900" dirty="0" smtClean="0">
                        <a:solidFill>
                          <a:schemeClr val="bg1"/>
                        </a:solidFill>
                      </a:rPr>
                      <a:t>тыс. тг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22-4BE0-B558-576D72BACAC6}"/>
                </c:ext>
              </c:extLst>
            </c:dLbl>
            <c:dLbl>
              <c:idx val="1"/>
              <c:layout>
                <c:manualLayout>
                  <c:x val="-3.6115036914811912E-3"/>
                  <c:y val="2.2309066232099654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sz="900" dirty="0" smtClean="0">
                        <a:solidFill>
                          <a:schemeClr val="bg1"/>
                        </a:solidFill>
                      </a:rPr>
                      <a:t>352 000 тыс. тг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22-4BE0-B558-576D72BACA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г. ппр</c:v>
                </c:pt>
                <c:pt idx="1">
                  <c:v>2020 тех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244.42000000000004</c:v>
                </c:pt>
                <c:pt idx="1">
                  <c:v>244.42000000000004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22-4BE0-B558-576D72BACAC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ремонты насосов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>
              <a:contourClr>
                <a:srgbClr val="FFFF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B22-4BE0-B558-576D72BACAC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9B22-4BE0-B558-576D72BACAC6}"/>
              </c:ext>
            </c:extLst>
          </c:dPt>
          <c:dLbls>
            <c:dLbl>
              <c:idx val="0"/>
              <c:layout>
                <c:manualLayout>
                  <c:x val="3.6051394345060963E-3"/>
                  <c:y val="-3.128014340973386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720 000 тыс. тг.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22-4BE0-B558-576D72BACAC6}"/>
                </c:ext>
              </c:extLst>
            </c:dLbl>
            <c:dLbl>
              <c:idx val="1"/>
              <c:layout>
                <c:manualLayout>
                  <c:x val="-2.2062757513747889E-5"/>
                  <c:y val="-7.3577538946689013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238 000 тыс. тг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22-4BE0-B558-576D72BACA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г. ппр</c:v>
                </c:pt>
                <c:pt idx="1">
                  <c:v>2020 тех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470.27</c:v>
                </c:pt>
                <c:pt idx="1">
                  <c:v>188.46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B22-4BE0-B558-576D72BACA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24255616"/>
        <c:axId val="124322944"/>
        <c:axId val="0"/>
      </c:bar3DChart>
      <c:catAx>
        <c:axId val="1242556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24322944"/>
        <c:crosses val="autoZero"/>
        <c:auto val="1"/>
        <c:lblAlgn val="ctr"/>
        <c:lblOffset val="100"/>
        <c:noMultiLvlLbl val="0"/>
      </c:catAx>
      <c:valAx>
        <c:axId val="124322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2425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864848350183309E-2"/>
          <c:y val="0.10654458995402469"/>
          <c:w val="0.77416732702321578"/>
          <c:h val="0.66383040988492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gradFill flip="none" rotWithShape="1">
              <a:gsLst>
                <a:gs pos="0">
                  <a:srgbClr val="667FAB">
                    <a:shade val="30000"/>
                    <a:satMod val="115000"/>
                  </a:srgbClr>
                </a:gs>
                <a:gs pos="50000">
                  <a:srgbClr val="667FAB">
                    <a:shade val="67500"/>
                    <a:satMod val="115000"/>
                  </a:srgbClr>
                </a:gs>
                <a:gs pos="100000">
                  <a:srgbClr val="667FAB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Лист1!$A$2:$A$5</c:f>
              <c:strCache>
                <c:ptCount val="4"/>
                <c:pt idx="0">
                  <c:v>Топливо</c:v>
                </c:pt>
                <c:pt idx="1">
                  <c:v>ТЭ </c:v>
                </c:pt>
                <c:pt idx="2">
                  <c:v>ЭЭ</c:v>
                </c:pt>
                <c:pt idx="3">
                  <c:v>Всего ТЭР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432367</c:v>
                </c:pt>
                <c:pt idx="1">
                  <c:v>118128</c:v>
                </c:pt>
                <c:pt idx="2">
                  <c:v>55652</c:v>
                </c:pt>
                <c:pt idx="3">
                  <c:v>606147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F-4BAB-8B6E-DB9F5DFA64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Топливо</c:v>
                </c:pt>
                <c:pt idx="1">
                  <c:v>ТЭ </c:v>
                </c:pt>
                <c:pt idx="2">
                  <c:v>ЭЭ</c:v>
                </c:pt>
                <c:pt idx="3">
                  <c:v>Всего ТЭР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418707</c:v>
                </c:pt>
                <c:pt idx="1">
                  <c:v>119008</c:v>
                </c:pt>
                <c:pt idx="2">
                  <c:v>57079</c:v>
                </c:pt>
                <c:pt idx="3">
                  <c:v>594794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9F-401B-B532-91DE051D6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5378560"/>
        <c:axId val="85380096"/>
        <c:axId val="0"/>
      </c:bar3DChart>
      <c:catAx>
        <c:axId val="8537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5380096"/>
        <c:crosses val="autoZero"/>
        <c:auto val="1"/>
        <c:lblAlgn val="ctr"/>
        <c:lblOffset val="100"/>
        <c:noMultiLvlLbl val="0"/>
      </c:catAx>
      <c:valAx>
        <c:axId val="85380096"/>
        <c:scaling>
          <c:orientation val="minMax"/>
          <c:max val="61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Энергоресурсы, Тут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2091035347985139E-2"/>
              <c:y val="0.14276604584786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378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584837795800471"/>
          <c:y val="0.19391879907017559"/>
          <c:w val="0.1598011332074214"/>
          <c:h val="0.513772692230777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</a:t>
            </a:r>
            <a:r>
              <a:rPr lang="ru-RU" sz="1400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штрафов за нарушение требований безопасности и охраны труда, пожарной, газовой, промышленной безопасности подрядными </a:t>
            </a:r>
            <a:r>
              <a:rPr lang="ru-RU" sz="1400" baseline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сервисными организациями </a:t>
            </a:r>
            <a:r>
              <a:rPr lang="ru-RU" sz="1400" baseline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12 </a:t>
            </a:r>
            <a:r>
              <a:rPr lang="ru-RU" sz="1400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месяцев 2021 года</a:t>
            </a:r>
            <a:endParaRPr lang="ru-RU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C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6724674269908708E-2"/>
          <c:y val="0.2860298267702861"/>
          <c:w val="0.9665506514601826"/>
          <c:h val="0.5784925224343666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оформление!$A$2:$A$9</c:f>
              <c:strCache>
                <c:ptCount val="8"/>
                <c:pt idx="0">
                  <c:v>ТОО "МегаСтройПлюс"</c:v>
                </c:pt>
                <c:pt idx="1">
                  <c:v>ТОО «Компания SANTRADE» </c:v>
                </c:pt>
                <c:pt idx="2">
                  <c:v>ТОО «СтройАльянсИнвест» </c:v>
                </c:pt>
                <c:pt idx="3">
                  <c:v>ТОО «Тотал Сервис» </c:v>
                </c:pt>
                <c:pt idx="4">
                  <c:v>ТОО «Khimzaschita Stoy Service» </c:v>
                </c:pt>
                <c:pt idx="5">
                  <c:v>ТОО "АСКАДИ"</c:v>
                </c:pt>
                <c:pt idx="6">
                  <c:v>ТОО «AdalCapitalInvest» </c:v>
                </c:pt>
                <c:pt idx="7">
                  <c:v>ТОО "Главстрой"</c:v>
                </c:pt>
              </c:strCache>
            </c:strRef>
          </c:cat>
          <c:val>
            <c:numRef>
              <c:f>оформление!$B$2:$B$9</c:f>
              <c:numCache>
                <c:formatCode>#,##0</c:formatCode>
                <c:ptCount val="8"/>
                <c:pt idx="0">
                  <c:v>233360</c:v>
                </c:pt>
                <c:pt idx="1">
                  <c:v>291700</c:v>
                </c:pt>
                <c:pt idx="2">
                  <c:v>291700</c:v>
                </c:pt>
                <c:pt idx="3">
                  <c:v>291700</c:v>
                </c:pt>
                <c:pt idx="4">
                  <c:v>291700</c:v>
                </c:pt>
                <c:pt idx="5">
                  <c:v>291700</c:v>
                </c:pt>
                <c:pt idx="6">
                  <c:v>845930</c:v>
                </c:pt>
                <c:pt idx="7">
                  <c:v>1254310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73-4135-A97A-E299AA5241E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97816184"/>
        <c:axId val="497810608"/>
      </c:barChart>
      <c:catAx>
        <c:axId val="49781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97810608"/>
        <c:crosses val="autoZero"/>
        <c:auto val="1"/>
        <c:lblAlgn val="ctr"/>
        <c:lblOffset val="100"/>
        <c:noMultiLvlLbl val="0"/>
      </c:catAx>
      <c:valAx>
        <c:axId val="49781060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97816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904843886520402E-2"/>
          <c:y val="7.2901022850427377E-2"/>
          <c:w val="0.89433725203298908"/>
          <c:h val="0.57189930519781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'21 факт'!$A$35</c:f>
              <c:strCache>
                <c:ptCount val="1"/>
                <c:pt idx="0">
                  <c:v>Средства,выделяемые на социальную поддержку, млн. тенге;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76000"/>
              </a:schemeClr>
            </a:solidFill>
            <a:ln>
              <a:noFill/>
            </a:ln>
            <a:effectLst>
              <a:softEdge rad="635000"/>
            </a:effectLst>
            <a:scene3d>
              <a:camera prst="orthographicFront"/>
              <a:lightRig rig="threePt" dir="t"/>
            </a:scene3d>
            <a:sp3d>
              <a:bevelB/>
            </a:sp3d>
          </c:spPr>
          <c:invertIfNegative val="0"/>
          <c:dLbls>
            <c:dLbl>
              <c:idx val="6"/>
              <c:layout>
                <c:manualLayout>
                  <c:x val="-2.1304606734807392E-16"/>
                  <c:y val="6.91299048892261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74-40F8-9886-98DF0DE527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'21 факт'!$B$34:$H$34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'21 факт'!$B$35:$H$35</c:f>
              <c:numCache>
                <c:formatCode>0.0</c:formatCode>
                <c:ptCount val="7"/>
                <c:pt idx="0">
                  <c:v>1301.44</c:v>
                </c:pt>
                <c:pt idx="1">
                  <c:v>1144.086</c:v>
                </c:pt>
                <c:pt idx="2">
                  <c:v>1115.5000000000002</c:v>
                </c:pt>
                <c:pt idx="3">
                  <c:v>1144.3998300000001</c:v>
                </c:pt>
                <c:pt idx="4">
                  <c:v>1123.5</c:v>
                </c:pt>
                <c:pt idx="5">
                  <c:v>1182.0600000000002</c:v>
                </c:pt>
                <c:pt idx="6">
                  <c:v>1343.3600000000004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74-40F8-9886-98DF0DE527A2}"/>
            </c:ext>
          </c:extLst>
        </c:ser>
        <c:ser>
          <c:idx val="1"/>
          <c:order val="1"/>
          <c:tx>
            <c:strRef>
              <c:f>'21 факт'!$A$36</c:f>
              <c:strCache>
                <c:ptCount val="1"/>
                <c:pt idx="0">
                  <c:v>Численность работников, чел.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  <a:alpha val="78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B prst="relaxedInset"/>
            </a:sp3d>
          </c:spPr>
          <c:invertIfNegative val="0"/>
          <c:dLbls>
            <c:dLbl>
              <c:idx val="6"/>
              <c:layout>
                <c:manualLayout>
                  <c:x val="8.5850197489252475E-3"/>
                  <c:y val="-1.3825980977845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31-47DE-BE83-4E2A4AAC4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'21 факт'!$B$34:$H$34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'21 факт'!$B$36:$H$36</c:f>
              <c:numCache>
                <c:formatCode>0</c:formatCode>
                <c:ptCount val="7"/>
                <c:pt idx="0">
                  <c:v>2726</c:v>
                </c:pt>
                <c:pt idx="1">
                  <c:v>2154</c:v>
                </c:pt>
                <c:pt idx="2">
                  <c:v>1908</c:v>
                </c:pt>
                <c:pt idx="3">
                  <c:v>1634</c:v>
                </c:pt>
                <c:pt idx="4">
                  <c:v>1528</c:v>
                </c:pt>
                <c:pt idx="5">
                  <c:v>1497</c:v>
                </c:pt>
                <c:pt idx="6">
                  <c:v>1456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74-40F8-9886-98DF0DE52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28"/>
        <c:axId val="76076928"/>
        <c:axId val="76078464"/>
      </c:barChart>
      <c:lineChart>
        <c:grouping val="standard"/>
        <c:varyColors val="0"/>
        <c:ser>
          <c:idx val="2"/>
          <c:order val="2"/>
          <c:tx>
            <c:strRef>
              <c:f>'21 факт'!$A$37</c:f>
              <c:strCache>
                <c:ptCount val="1"/>
                <c:pt idx="0">
                  <c:v>Средства, выделяемые на социальную поддержку одного работника, тыс. тенге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6"/>
              <c:layout>
                <c:manualLayout>
                  <c:x val="-1.0321263303046739E-2"/>
                  <c:y val="-3.491931124841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74-40F8-9886-98DF0DE527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'21 факт'!$B$34:$H$34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'21 факт'!$B$37:$H$37</c:f>
              <c:numCache>
                <c:formatCode>_-* #\ ##0.0_р_._-;\-* #\ ##0.0_р_._-;_-* "-"??_р_._-;_-@_-</c:formatCode>
                <c:ptCount val="7"/>
                <c:pt idx="0">
                  <c:v>477.41746148202498</c:v>
                </c:pt>
                <c:pt idx="1">
                  <c:v>531.14484679665736</c:v>
                </c:pt>
                <c:pt idx="2">
                  <c:v>584.64360587002102</c:v>
                </c:pt>
                <c:pt idx="3">
                  <c:v>700.36709302325585</c:v>
                </c:pt>
                <c:pt idx="4">
                  <c:v>735.27486910994764</c:v>
                </c:pt>
                <c:pt idx="5">
                  <c:v>789.61923847695402</c:v>
                </c:pt>
                <c:pt idx="6">
                  <c:v>922.6373626373628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D74-40F8-9886-98DF0DE52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076928"/>
        <c:axId val="76078464"/>
      </c:lineChart>
      <c:catAx>
        <c:axId val="76076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ru-RU"/>
          </a:p>
        </c:txPr>
        <c:crossAx val="76078464"/>
        <c:crosses val="autoZero"/>
        <c:auto val="1"/>
        <c:lblAlgn val="ctr"/>
        <c:lblOffset val="100"/>
        <c:noMultiLvlLbl val="0"/>
      </c:catAx>
      <c:valAx>
        <c:axId val="7607846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76076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800" b="1" spc="20" normalizeH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800" b="1" spc="20" normalizeH="0" baseline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9.5334175637385391E-3"/>
          <c:y val="0.72676925941339443"/>
          <c:w val="0.99046651929867546"/>
          <c:h val="0.20473501745394015"/>
        </c:manualLayout>
      </c:layout>
      <c:overlay val="0"/>
      <c:txPr>
        <a:bodyPr/>
        <a:lstStyle/>
        <a:p>
          <a:pPr>
            <a:defRPr sz="800" b="1" spc="20" normalizeH="0" baseline="0">
              <a:latin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0.01313</cdr:x>
      <cdr:y>0.32864</cdr:y>
    </cdr:from>
    <cdr:to>
      <cdr:x>0.1837</cdr:x>
      <cdr:y>0.60641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7466" y="1081877"/>
          <a:ext cx="165618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0.04279</cdr:x>
      <cdr:y>0.38941</cdr:y>
    </cdr:from>
    <cdr:to>
      <cdr:x>0.13696</cdr:x>
      <cdr:y>0.66718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15498" y="12819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0.16771</cdr:x>
      <cdr:y>0.16777</cdr:y>
    </cdr:from>
    <cdr:to>
      <cdr:x>0.26124</cdr:x>
      <cdr:y>0.47212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39634" y="50405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0.15298</cdr:x>
      <cdr:y>0.0719</cdr:y>
    </cdr:from>
    <cdr:to>
      <cdr:x>0.24651</cdr:x>
      <cdr:y>0.17456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95618" y="216024"/>
          <a:ext cx="914400" cy="3084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0.18521</cdr:x>
      <cdr:y>0</cdr:y>
    </cdr:from>
    <cdr:to>
      <cdr:x>0.53062</cdr:x>
      <cdr:y>0.12726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73063" y="-1758751"/>
          <a:ext cx="1628171" cy="351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1 070 000 тыс. тг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0.54411</cdr:x>
      <cdr:y>0.28518</cdr:y>
    </cdr:from>
    <cdr:to>
      <cdr:x>0.8858</cdr:x>
      <cdr:y>0.44787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564855" y="787323"/>
          <a:ext cx="1610669" cy="449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590 000 тыс. тг</a:t>
          </a:r>
          <a:endParaRPr lang="ru-RU" sz="1200" b="1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0.4803</cdr:x>
      <cdr:y>0.12388</cdr:y>
    </cdr:from>
    <cdr:to>
      <cdr:x>0.6296</cdr:x>
      <cdr:y>0.31231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>
          <a:off x="2264044" y="341998"/>
          <a:ext cx="703764" cy="520208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2DC808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0.15047</cdr:x>
      <cdr:y>0.85109</cdr:y>
    </cdr:from>
    <cdr:to>
      <cdr:x>0.83403</cdr:x>
      <cdr:y>0.93556</cdr:y>
    </cdr:to>
    <cdr:sp macro="" textlink="">
      <cdr:nvSpPr>
        <cdr:cNvPr id="10" name="TextBox 12"/>
        <cdr:cNvSpPr txBox="1"/>
      </cdr:nvSpPr>
      <cdr:spPr>
        <a:xfrm xmlns:a="http://schemas.openxmlformats.org/drawingml/2006/main">
          <a:off x="709273" y="2349651"/>
          <a:ext cx="3222182" cy="23320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0.73118</cdr:x>
      <cdr:y>0.00302</cdr:y>
    </cdr:from>
    <cdr:to>
      <cdr:x>0.79697</cdr:x>
      <cdr:y>0.11622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265047" y="6143"/>
          <a:ext cx="473740" cy="23038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1,9%</a:t>
          </a:r>
          <a:endParaRPr lang="ru-RU" sz="1200" b="1" dirty="0">
            <a:solidFill>
              <a:schemeClr val="tx2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0.56233</cdr:x>
      <cdr:y>0.37115</cdr:y>
    </cdr:from>
    <cdr:to>
      <cdr:x>0.63482</cdr:x>
      <cdr:y>0.48955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049242" y="755380"/>
          <a:ext cx="521986" cy="240970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2,6%</a:t>
          </a:r>
          <a:endParaRPr lang="ru-RU" sz="1200" b="1" dirty="0">
            <a:solidFill>
              <a:schemeClr val="tx2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0.23358</cdr:x>
      <cdr:y>0.17138</cdr:y>
    </cdr:from>
    <cdr:to>
      <cdr:x>0.27715</cdr:x>
      <cdr:y>0.2573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>
          <a:off x="1681943" y="348787"/>
          <a:ext cx="313791" cy="174869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0.54358</cdr:x>
      <cdr:y>0.54312</cdr:y>
    </cdr:from>
    <cdr:to>
      <cdr:x>0.58358</cdr:x>
      <cdr:y>0.59741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 flipV="1">
          <a:off x="3914191" y="1105361"/>
          <a:ext cx="288032" cy="110507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0.26358</cdr:x>
      <cdr:y>0.09559</cdr:y>
    </cdr:from>
    <cdr:to>
      <cdr:x>0.33304</cdr:x>
      <cdr:y>0.23711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1897967" y="194548"/>
          <a:ext cx="500167" cy="288024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3,2%</a:t>
          </a:r>
          <a:endParaRPr lang="ru-RU" sz="1200" b="1" dirty="0">
            <a:solidFill>
              <a:schemeClr val="tx2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0.38358</cdr:x>
      <cdr:y>0.5</cdr:y>
    </cdr:from>
    <cdr:to>
      <cdr:x>0.42358</cdr:x>
      <cdr:y>0.55907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2762063" y="1017611"/>
          <a:ext cx="288032" cy="120227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758FC69F-E631-413A-B47E-2143AC3FA708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641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F81A80ED-A80F-4027-A955-5B9AACDC5A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84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F81A80ED-A80F-4027-A955-5B9AACDC5ACC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152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F81A80ED-A80F-4027-A955-5B9AACDC5ACC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497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F81A80ED-A80F-4027-A955-5B9AACDC5ACC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16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031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F81A80ED-A80F-4027-A955-5B9AACDC5ACC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17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553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F698-D269-467D-A5C9-5836F2FD5F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70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F698-D269-467D-A5C9-5836F2FD5F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54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F698-D269-467D-A5C9-5836F2FD5F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15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F698-D269-467D-A5C9-5836F2FD5F1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46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F698-D269-467D-A5C9-5836F2FD5F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00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F698-D269-467D-A5C9-5836F2FD5F1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69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F698-D269-467D-A5C9-5836F2FD5F1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3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3994C041-1E5A-490B-80A1-BA71C95029A5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7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62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A80ED-A80F-4027-A955-5B9AACDC5AC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010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E5D0E-BAC2-46A4-83FA-55E5A7DE1C6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82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39775"/>
            <a:ext cx="4924425" cy="3694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A80ED-A80F-4027-A955-5B9AACDC5AC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7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39775"/>
            <a:ext cx="4924425" cy="3694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A80ED-A80F-4027-A955-5B9AACDC5AC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43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39775"/>
            <a:ext cx="4924425" cy="3694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A80ED-A80F-4027-A955-5B9AACDC5AC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572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39775"/>
            <a:ext cx="4924425" cy="3694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A80ED-A80F-4027-A955-5B9AACDC5AC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81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39775"/>
            <a:ext cx="4924425" cy="3694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A80ED-A80F-4027-A955-5B9AACDC5AC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557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4EDFE78-A542-4A3B-BFB0-EDDC5B086927}" type="slidenum">
              <a:rPr lang="ru-RU" smtClean="0"/>
              <a:pPr lvl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417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A4EDFE78-A542-4A3B-BFB0-EDDC5B086927}" type="slidenum">
              <a:rPr lang="ru-RU" smtClean="0"/>
              <a:pPr lvl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795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A80ED-A80F-4027-A955-5B9AACDC5ACC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002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3994C041-1E5A-490B-80A1-BA71C95029A5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8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542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B367C-4CA7-4018-A227-D7828A425788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293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B367C-4CA7-4018-A227-D7828A425788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192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3994C041-1E5A-490B-80A1-BA71C95029A5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9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5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3994C041-1E5A-490B-80A1-BA71C95029A5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10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46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F81A80ED-A80F-4027-A955-5B9AACDC5ACC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11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53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3994C041-1E5A-490B-80A1-BA71C95029A5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12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73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F81A80ED-A80F-4027-A955-5B9AACDC5ACC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13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492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5">
              <a:defRPr/>
            </a:pPr>
            <a:fld id="{F81A80ED-A80F-4027-A955-5B9AACDC5ACC}" type="slidenum">
              <a:rPr lang="ru-RU">
                <a:solidFill>
                  <a:prstClr val="black"/>
                </a:solidFill>
                <a:latin typeface="Calibri"/>
              </a:rPr>
              <a:pPr defTabSz="914295">
                <a:defRPr/>
              </a:pPr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38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l">
              <a:defRPr b="1">
                <a:solidFill>
                  <a:srgbClr val="006CB5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00A0E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6" y="692696"/>
            <a:ext cx="3456384" cy="8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6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44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 b="1">
                <a:solidFill>
                  <a:srgbClr val="006CB5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65308"/>
            <a:ext cx="1656184" cy="44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0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11189" y="6308725"/>
            <a:ext cx="8281987" cy="0"/>
          </a:xfrm>
          <a:prstGeom prst="line">
            <a:avLst/>
          </a:prstGeom>
          <a:ln w="12700" cap="rnd">
            <a:solidFill>
              <a:srgbClr val="009FD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 userDrawn="1"/>
        </p:nvCxnSpPr>
        <p:spPr>
          <a:xfrm>
            <a:off x="8604251" y="6597650"/>
            <a:ext cx="288925" cy="0"/>
          </a:xfrm>
          <a:prstGeom prst="line">
            <a:avLst/>
          </a:prstGeom>
          <a:ln w="12700">
            <a:solidFill>
              <a:srgbClr val="009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6381750"/>
            <a:ext cx="12223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7"/>
            <a:ext cx="8280920" cy="360040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rgbClr val="009FD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1"/>
            <a:ext cx="8280920" cy="485740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732589" y="6308727"/>
            <a:ext cx="2160587" cy="2889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32FF11A-FECC-4A3E-B68E-80DA0B471B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85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 userDrawn="1"/>
        </p:nvCxnSpPr>
        <p:spPr>
          <a:xfrm>
            <a:off x="611189" y="6308725"/>
            <a:ext cx="8281987" cy="0"/>
          </a:xfrm>
          <a:prstGeom prst="line">
            <a:avLst/>
          </a:prstGeom>
          <a:ln w="12700" cap="rnd">
            <a:solidFill>
              <a:srgbClr val="009FD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8604251" y="6597650"/>
            <a:ext cx="288925" cy="0"/>
          </a:xfrm>
          <a:prstGeom prst="line">
            <a:avLst/>
          </a:prstGeom>
          <a:ln w="12700">
            <a:solidFill>
              <a:srgbClr val="009F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6381750"/>
            <a:ext cx="12223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3574800" y="1268761"/>
            <a:ext cx="5317680" cy="485740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4"/>
          </p:nvPr>
        </p:nvSpPr>
        <p:spPr>
          <a:xfrm>
            <a:off x="611563" y="1268761"/>
            <a:ext cx="2880319" cy="485740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8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611560" y="692697"/>
            <a:ext cx="8280920" cy="360040"/>
          </a:xfrm>
        </p:spPr>
        <p:txBody>
          <a:bodyPr>
            <a:normAutofit/>
          </a:bodyPr>
          <a:lstStyle>
            <a:lvl1pPr algn="l">
              <a:defRPr sz="2000" b="1">
                <a:solidFill>
                  <a:srgbClr val="009FD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6732589" y="6308727"/>
            <a:ext cx="2160587" cy="2889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64619B2F-34A8-4D2E-950F-A287895D6A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7892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>
                <a:solidFill>
                  <a:srgbClr val="006CB5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65304"/>
            <a:ext cx="1872208" cy="4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3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06898" y="44627"/>
            <a:ext cx="8229600" cy="787997"/>
          </a:xfrm>
        </p:spPr>
        <p:txBody>
          <a:bodyPr>
            <a:normAutofit/>
          </a:bodyPr>
          <a:lstStyle>
            <a:lvl1pPr>
              <a:defRPr sz="1500" b="1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0815" y="832623"/>
            <a:ext cx="889568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4" y="188640"/>
            <a:ext cx="1656184" cy="3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36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l">
              <a:defRPr b="1">
                <a:solidFill>
                  <a:srgbClr val="006CB5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00A0E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9"/>
            <a:ext cx="3672956" cy="86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22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>
                <a:solidFill>
                  <a:srgbClr val="006CB5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65304"/>
            <a:ext cx="1872208" cy="4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5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87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06898" y="44626"/>
            <a:ext cx="8229600" cy="787997"/>
          </a:xfrm>
        </p:spPr>
        <p:txBody>
          <a:bodyPr>
            <a:normAutofit/>
          </a:bodyPr>
          <a:lstStyle>
            <a:lvl1pPr>
              <a:defRPr sz="2000" b="1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0814" y="832623"/>
            <a:ext cx="889568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4" y="188640"/>
            <a:ext cx="1656184" cy="3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44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374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98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195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52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940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756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626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650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ова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sz="quarter" idx="13" hasCustomPrompt="1"/>
          </p:nvPr>
        </p:nvSpPr>
        <p:spPr>
          <a:xfrm>
            <a:off x="1632713" y="137218"/>
            <a:ext cx="7511040" cy="7049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66" b="0" i="0" baseline="0">
                <a:solidFill>
                  <a:srgbClr val="006EA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b="1" dirty="0">
                <a:solidFill>
                  <a:srgbClr val="006EA8"/>
                </a:solidFill>
                <a:latin typeface="Arial" pitchFamily="34" charset="0"/>
                <a:ea typeface="Segoe UI" pitchFamily="34" charset="0"/>
                <a:cs typeface="Arial" pitchFamily="34" charset="0"/>
              </a:rPr>
              <a:t>ЗАГОЛОВОК ОБЫКНОВЕННОЙ СТРАНИЦЫ</a:t>
            </a:r>
          </a:p>
          <a:p>
            <a:r>
              <a:rPr lang="ru-RU" b="1" dirty="0">
                <a:solidFill>
                  <a:srgbClr val="006EA8"/>
                </a:solidFill>
                <a:latin typeface="Arial" pitchFamily="34" charset="0"/>
                <a:ea typeface="Segoe UI" pitchFamily="34" charset="0"/>
                <a:cs typeface="Arial" pitchFamily="34" charset="0"/>
              </a:rPr>
              <a:t>СЛАЙД БЕЗ ИЛЛЮСТРАЦИИ</a:t>
            </a:r>
          </a:p>
        </p:txBody>
      </p:sp>
      <p:sp>
        <p:nvSpPr>
          <p:cNvPr id="16" name="Содержимое 15"/>
          <p:cNvSpPr>
            <a:spLocks noGrp="1"/>
          </p:cNvSpPr>
          <p:nvPr>
            <p:ph sz="quarter" idx="14" hasCustomPrompt="1"/>
          </p:nvPr>
        </p:nvSpPr>
        <p:spPr>
          <a:xfrm>
            <a:off x="1632715" y="1705443"/>
            <a:ext cx="6204961" cy="45443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>
            <a:lvl1pPr marL="0">
              <a:buNone/>
              <a:defRPr sz="1166" baseline="0">
                <a:latin typeface="+mj-lt"/>
              </a:defRPr>
            </a:lvl1pPr>
          </a:lstStyle>
          <a:p>
            <a:pPr lvl="0"/>
            <a:r>
              <a:rPr lang="ru-RU" dirty="0"/>
              <a:t>Текстовое наполнение слайда</a:t>
            </a:r>
          </a:p>
        </p:txBody>
      </p:sp>
    </p:spTree>
    <p:extLst>
      <p:ext uri="{BB962C8B-B14F-4D97-AF65-F5344CB8AC3E}">
        <p14:creationId xmlns:p14="http://schemas.microsoft.com/office/powerpoint/2010/main" val="737478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06898" y="44626"/>
            <a:ext cx="8229600" cy="787997"/>
          </a:xfrm>
        </p:spPr>
        <p:txBody>
          <a:bodyPr>
            <a:normAutofit/>
          </a:bodyPr>
          <a:lstStyle>
            <a:lvl1pPr>
              <a:defRPr sz="1500" b="1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07505" y="249261"/>
            <a:ext cx="8928994" cy="583362"/>
            <a:chOff x="93057" y="-149869"/>
            <a:chExt cx="8928994" cy="58336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57" y="-149869"/>
              <a:ext cx="1737137" cy="41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126366" y="433493"/>
              <a:ext cx="889568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987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1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06898" y="44626"/>
            <a:ext cx="8229600" cy="787997"/>
          </a:xfrm>
        </p:spPr>
        <p:txBody>
          <a:bodyPr>
            <a:normAutofit/>
          </a:bodyPr>
          <a:lstStyle>
            <a:lvl1pPr>
              <a:defRPr sz="1500" b="1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07505" y="186292"/>
            <a:ext cx="8928994" cy="646331"/>
            <a:chOff x="93057" y="-212838"/>
            <a:chExt cx="8928994" cy="646331"/>
          </a:xfrm>
        </p:grpSpPr>
        <p:pic>
          <p:nvPicPr>
            <p:cNvPr id="9" name="Picture 2" descr="C:\Users\t.tarassov\AppData\Local\Microsoft\Windows\Temporary Internet Files\Content.Outlook\P9E31V4E\logos PNHZl для отправки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7" y="-212838"/>
              <a:ext cx="1737137" cy="535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126366" y="433493"/>
              <a:ext cx="889568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733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2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1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5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6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1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8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0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74" r:id="rId12"/>
    <p:sldLayoutId id="2147483939" r:id="rId13"/>
    <p:sldLayoutId id="2147483945" r:id="rId14"/>
    <p:sldLayoutId id="2147483976" r:id="rId15"/>
    <p:sldLayoutId id="2147483985" r:id="rId1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9FE2C-1F64-4378-9990-ED5E5394D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0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963" r:id="rId12"/>
    <p:sldLayoutId id="2147483980" r:id="rId13"/>
    <p:sldLayoutId id="2147483981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26" Type="http://schemas.openxmlformats.org/officeDocument/2006/relationships/image" Target="../media/image66.png"/><Relationship Id="rId3" Type="http://schemas.openxmlformats.org/officeDocument/2006/relationships/image" Target="../media/image51.png"/><Relationship Id="rId21" Type="http://schemas.microsoft.com/office/2007/relationships/hdphoto" Target="../media/hdphoto8.wdp"/><Relationship Id="rId7" Type="http://schemas.openxmlformats.org/officeDocument/2006/relationships/image" Target="../media/image5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29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jpeg"/><Relationship Id="rId11" Type="http://schemas.openxmlformats.org/officeDocument/2006/relationships/image" Target="../media/image57.png"/><Relationship Id="rId24" Type="http://schemas.openxmlformats.org/officeDocument/2006/relationships/image" Target="../media/image64.png"/><Relationship Id="rId5" Type="http://schemas.openxmlformats.org/officeDocument/2006/relationships/image" Target="../media/image53.jpe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67.jpeg"/><Relationship Id="rId10" Type="http://schemas.microsoft.com/office/2007/relationships/hdphoto" Target="../media/hdphoto3.wdp"/><Relationship Id="rId19" Type="http://schemas.microsoft.com/office/2007/relationships/hdphoto" Target="../media/hdphoto7.wdp"/><Relationship Id="rId31" Type="http://schemas.openxmlformats.org/officeDocument/2006/relationships/image" Target="../media/image70.jpe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microsoft.com/office/2007/relationships/hdphoto" Target="../media/hdphoto10.wdp"/><Relationship Id="rId30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chart" Target="../charts/chart9.xml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Relationship Id="rId1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chart" Target="../charts/char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Relationship Id="rId9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Relationship Id="rId9" Type="http://schemas.openxmlformats.org/officeDocument/2006/relationships/image" Target="../media/image13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79512" y="2204864"/>
            <a:ext cx="8636496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6CB5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 ПО ИТОГАМ РАБОТЫ </a:t>
            </a:r>
            <a:b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«Павлодарский нефтехимический завод»</a:t>
            </a:r>
            <a:b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</a:t>
            </a:r>
            <a:endParaRPr lang="ru-RU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>
        <p:wipe/>
      </p:transition>
    </mc:Choice>
    <mc:Fallback xmlns="">
      <p:transition spd="slow" advClick="0"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1619672" y="136308"/>
            <a:ext cx="7416824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dirty="0"/>
              <a:t>Текущие ремонтные работы по </a:t>
            </a:r>
            <a:r>
              <a:rPr lang="ru-RU" dirty="0" smtClean="0"/>
              <a:t>заводу в 2021 году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73897" y="3200701"/>
            <a:ext cx="2603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Завершен капитальный ремонт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радирни №8, цех ВиК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0360" y="3160696"/>
            <a:ext cx="312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Выполнена антикоррозионная защита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езервуара Р-5 парка 26-4, ПППН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4311" y="5913536"/>
            <a:ext cx="3541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Заменены участки трубопроводов цех ВиК: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ППВ –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1306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п.м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ХПВ –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203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п.м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7152" y="5913536"/>
            <a:ext cx="3552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 капитальный ремонт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эрируемого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биопруда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Т-109-48-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цех ВиК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55" y="3874581"/>
            <a:ext cx="3505939" cy="197733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151" y="3874581"/>
            <a:ext cx="3473849" cy="1977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55" y="1124746"/>
            <a:ext cx="3505939" cy="201433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793" y="1124746"/>
            <a:ext cx="3486207" cy="201433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404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9FE2C-1F64-4378-9990-ED5E5394D6DB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44626"/>
            <a:ext cx="7128794" cy="787997"/>
          </a:xfrm>
        </p:spPr>
        <p:txBody>
          <a:bodyPr>
            <a:normAutofit/>
          </a:bodyPr>
          <a:lstStyle/>
          <a:p>
            <a:r>
              <a:rPr lang="ru-RU" dirty="0" smtClean="0"/>
              <a:t>Проведение остановочного ремонта 2021 года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6955" y="911871"/>
            <a:ext cx="8430093" cy="579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Остановочный ремонт 2021 года, проведен в установленные сроки, подрядными организациями выполнены СМР</a:t>
            </a:r>
            <a:r>
              <a:rPr lang="ru-RU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установок ПППН</a:t>
            </a:r>
            <a:endParaRPr lang="ru-RU" sz="12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Работы по замене колонны К-104, С-100 ПППН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Чистка технологического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оборудования по заводу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Чистка секций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АВО, ПППН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замене линий ВСГ, С-200 ПППН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ремонту </a:t>
            </a:r>
            <a:r>
              <a:rPr 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футеровочного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покрытия печей ПППН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Проведение ремонта турбины К-6-30П, ЦК-201 ПППН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Проведение ремонта компрессора 5ЦД 208/30-45, ЦК-201 ПППН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покраске дымовой трубы Н-180м. ПППН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установок ПКОН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технологического оборудования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ПГПН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Реконструкция газохода печей П-601/2, П-101, П-102 ПГПН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Техническое обслуживание шиберных задвижек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Remosa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С-200 ПГПН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Чистка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секций АВО ПГПН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Работы по ремонту дымовой трубы ПГПН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технологического оборудования </a:t>
            </a:r>
            <a:r>
              <a:rPr 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газофакельного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хозяйства, ПППТО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технологического оборудования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УПНК, ППТНО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технологического оборудования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УЗК, ППТНО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ямы-накопителя УЗК, ППТНО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технологического оборудования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УПБ, ППТНО</a:t>
            </a:r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покраске емкостного оборудования УПБ, ППТНО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fontAlgn="ctr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трубопроводов БОВ, цех ВиК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fontAlgn="ctr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трубопроводов, оборудования цеха ПВС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fontAlgn="ctr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технологического оборудования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КУПС, ПСиОЗХ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fontAlgn="ctr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технологического оборудования </a:t>
            </a:r>
            <a:r>
              <a:rPr 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УИиСН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ПСН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fontAlgn="ctr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Сервисное обслуживание винтового компрессора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P3225SSC-LBL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УИиСН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ПСН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57" y="1340768"/>
            <a:ext cx="283179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1475656" y="134192"/>
            <a:ext cx="7416824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dirty="0"/>
              <a:t>Р</a:t>
            </a:r>
            <a:r>
              <a:rPr lang="ru-RU" dirty="0" smtClean="0"/>
              <a:t>аботы остановочного ремонта 2021 года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62" y="1052736"/>
            <a:ext cx="2304256" cy="172819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09214" y="2788021"/>
            <a:ext cx="2033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Заменены сепараторы</a:t>
            </a:r>
          </a:p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С-601/1,2 на ПГПН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01" y="1052736"/>
            <a:ext cx="2337215" cy="172592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3266963" y="2753808"/>
            <a:ext cx="26011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Заменен сдвоенный теплообменник Т-101/2 на ПГПН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52736"/>
            <a:ext cx="2437576" cy="172592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6372199" y="2753808"/>
            <a:ext cx="23902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Заменен насос</a:t>
            </a:r>
          </a:p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Н-401/р на ПГПН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58" y="3926674"/>
            <a:ext cx="2304256" cy="172819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8146" y="4002720"/>
            <a:ext cx="2643307" cy="157610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5705" y="4047340"/>
            <a:ext cx="2643306" cy="148686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482162" y="5661248"/>
            <a:ext cx="23111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Заменен газоход</a:t>
            </a:r>
          </a:p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печей на ПГПН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14452" y="6154500"/>
            <a:ext cx="2033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Маркировочная окраска</a:t>
            </a:r>
          </a:p>
          <a:p>
            <a:pPr algn="ctr"/>
            <a:r>
              <a:rPr lang="ru-R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ым.трубы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ПППН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731703" y="6106453"/>
            <a:ext cx="2033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Заменена колонна</a:t>
            </a:r>
          </a:p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К-104 на ПППН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88224" y="6384722"/>
            <a:ext cx="2133600" cy="365125"/>
          </a:xfrm>
        </p:spPr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1763688" y="44626"/>
            <a:ext cx="7272810" cy="787997"/>
          </a:xfrm>
        </p:spPr>
        <p:txBody>
          <a:bodyPr>
            <a:noAutofit/>
          </a:bodyPr>
          <a:lstStyle/>
          <a:p>
            <a:r>
              <a:rPr lang="ru-RU" dirty="0" smtClean="0"/>
              <a:t>Строительство трубопровода очищенных стоков </a:t>
            </a:r>
            <a:br>
              <a:rPr lang="ru-RU" dirty="0" smtClean="0"/>
            </a:br>
            <a:r>
              <a:rPr lang="ru-RU" dirty="0" smtClean="0"/>
              <a:t>до озера-накопителя «Сарымсак»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48" y="1273744"/>
            <a:ext cx="8820472" cy="53756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6512" y="2566622"/>
            <a:ext cx="72008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Проектировщик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ТОО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«ПСК «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Гарантстрой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(г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Павлодар)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Подрядчик:</a:t>
            </a:r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     ТОО «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Jasyl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Qýrylys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(г. Алматы)</a:t>
            </a:r>
          </a:p>
          <a:p>
            <a:pPr marL="457200" lvl="0" algn="just">
              <a:lnSpc>
                <a:spcPct val="115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Сроки СМР:                               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15.09.2020 г. - 31.12.2021 г.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Дата ввода в эксплуатацию: 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17.01.2022 года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36512" y="2490525"/>
            <a:ext cx="7416824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Общая протяжённость трубопровода: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12,388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8" y="4203481"/>
            <a:ext cx="3167140" cy="2335286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16" y="4183564"/>
            <a:ext cx="2947315" cy="234178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84197" y="981391"/>
            <a:ext cx="8639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 проекта: </a:t>
            </a:r>
            <a:r>
              <a:rPr lang="kk-KZ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монтаж нового трубопровода для отвода сточных вод предприятия на озеро-накопитель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«Сарымсак»</a:t>
            </a:r>
            <a:endParaRPr lang="kk-K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1763688" y="44626"/>
            <a:ext cx="7272810" cy="787997"/>
          </a:xfrm>
        </p:spPr>
        <p:txBody>
          <a:bodyPr>
            <a:noAutofit/>
          </a:bodyPr>
          <a:lstStyle/>
          <a:p>
            <a:r>
              <a:rPr lang="ru-RU" dirty="0" smtClean="0"/>
              <a:t>Реконструкция здания КИПА со строительством пристройки для ремонта клапанов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993718"/>
            <a:ext cx="8892480" cy="465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6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строительство пристройки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зданию КИП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организации участка,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выполняющего работы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ремонту регулирующих и отсечных клапанов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algn="just">
              <a:spcAft>
                <a:spcPts val="12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состав объекта входит: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участок по ремонту клапанов, монтажный участок и холодный склад.</a:t>
            </a:r>
          </a:p>
          <a:p>
            <a:pPr marL="457200" algn="just">
              <a:lnSpc>
                <a:spcPct val="115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Перечень оборудования участка по ремонту клапанов: </a:t>
            </a:r>
          </a:p>
          <a:p>
            <a:pPr marL="8001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Установка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промышленной мойки деталей 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Стенд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предварительных пневматических испытаний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8001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Стенд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пневматических и гидравлических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испытаний; </a:t>
            </a:r>
          </a:p>
          <a:p>
            <a:pPr marL="8001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Пневмогидростанция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8001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Установка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компьютерная измерительно-регистрирующая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8001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Установка компрессорная;</a:t>
            </a:r>
          </a:p>
          <a:p>
            <a:pPr marL="8001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kk-KZ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Рабочее место </a:t>
            </a:r>
            <a:r>
              <a:rPr lang="kk-KZ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шт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.;</a:t>
            </a:r>
          </a:p>
          <a:p>
            <a:pPr marL="8001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Кран гидравлический (груз. 0,5 тонн);</a:t>
            </a:r>
          </a:p>
          <a:p>
            <a:pPr marL="800100" indent="-342900" algn="just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Кран электрический подвесной (груз. 5 тонн).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Проектировщик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     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ТОО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«Эон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Подрядчик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       ТОО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«Эон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algn="just">
              <a:lnSpc>
                <a:spcPct val="115000"/>
              </a:lnSpc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Сроки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завершения СМР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       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31.12.2021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Ввод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эксплуатацию: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ru-RU" sz="1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февраль 2022 года</a:t>
            </a:r>
            <a:endParaRPr lang="ru-RU" sz="14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54095"/>
            <a:ext cx="3096346" cy="21012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08384"/>
            <a:ext cx="3096346" cy="208461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01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1763688" y="44626"/>
            <a:ext cx="7272810" cy="787997"/>
          </a:xfrm>
        </p:spPr>
        <p:txBody>
          <a:bodyPr>
            <a:noAutofit/>
          </a:bodyPr>
          <a:lstStyle/>
          <a:p>
            <a:r>
              <a:rPr lang="ru-RU" dirty="0" smtClean="0"/>
              <a:t>Перепланировка и переоборудование здания ГСС под административно-бытовой корпус со здравпунктом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67696"/>
            <a:ext cx="569255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Проектировщик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     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ТОО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«Эон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энерго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Подрядчик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ТОО «</a:t>
            </a:r>
            <a:r>
              <a:rPr lang="kk-KZ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СтройАльянсИнвест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Сроки завершения СМР:         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31.12.2021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Ввод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эксплуатацию:          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	</a:t>
            </a:r>
            <a:r>
              <a:rPr lang="ru-RU" sz="1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февраль </a:t>
            </a:r>
            <a:r>
              <a:rPr lang="ru-RU" sz="1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980728"/>
            <a:ext cx="885698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изменение функционального назначения помещений бывшего здания ГСС под административно-бытовой корпус для размещения департамента ОТ и ОС, службы производственного контроля и медпункта. </a:t>
            </a:r>
            <a:endParaRPr lang="kk-K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рамках проекта выполены работы по устройству учебного класса, дополнительных санузлов и душевых, а также измение планировки помещений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93086"/>
            <a:ext cx="2609217" cy="194021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865" y="4193086"/>
            <a:ext cx="2609218" cy="194021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02" y="2060848"/>
            <a:ext cx="2556629" cy="190918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02" y="4193086"/>
            <a:ext cx="2530624" cy="194021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473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1691680" y="44626"/>
            <a:ext cx="7344818" cy="787997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Демонтаж неэксплуатируемой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установки производства серы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382" y="2933490"/>
            <a:ext cx="888665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 проекта: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АО «Казахский институт нефти и газа».</a:t>
            </a:r>
          </a:p>
          <a:p>
            <a:pPr>
              <a:spcAft>
                <a:spcPts val="12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Подрядная организация: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ТОО «СтройАльянсИнвест». </a:t>
            </a:r>
          </a:p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статус реализации: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авершён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демонтаж здания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УГС и блока серы;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авершён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демонтаж строительства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1-й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очереди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стадии завершения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демонтаж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эстакады трубопроводов, </a:t>
            </a: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блоков МЭА,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теплообменной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аппаратуры и фундаментов;</a:t>
            </a:r>
          </a:p>
          <a:p>
            <a:pPr marL="342900" indent="-342900" algn="just">
              <a:spcAft>
                <a:spcPts val="600"/>
              </a:spcAft>
              <a:buAutoNum type="arabicPeriod" startAt="4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демонтаж дымовой трубы – 68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 из 125м;</a:t>
            </a:r>
          </a:p>
          <a:p>
            <a:pPr marL="342900" indent="-342900" algn="just">
              <a:spcAft>
                <a:spcPts val="600"/>
              </a:spcAft>
              <a:buAutoNum type="arabicPeriod" startAt="4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Завершён монтаж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кабельной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эстакады;</a:t>
            </a: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6.    Выполнен вывоз ж/б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конструкций 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6 892 тонн;</a:t>
            </a:r>
          </a:p>
          <a:p>
            <a:pPr algn="just">
              <a:spcAft>
                <a:spcPts val="12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7.    Выполнен вывоз металла на склад – 1 299 тонн.</a:t>
            </a:r>
          </a:p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демонтажных работ: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16.08.2021г. – 30.09.2022 г.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69" y="942677"/>
            <a:ext cx="2795711" cy="52946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1" y="942679"/>
            <a:ext cx="2952331" cy="199081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67" y="942677"/>
            <a:ext cx="2936090" cy="199081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6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1691680" y="44626"/>
            <a:ext cx="7344818" cy="787997"/>
          </a:xfrm>
        </p:spPr>
        <p:txBody>
          <a:bodyPr>
            <a:noAutofit/>
          </a:bodyPr>
          <a:lstStyle/>
          <a:p>
            <a:r>
              <a:rPr lang="ru-RU" dirty="0" smtClean="0"/>
              <a:t>Демонтаж неэксплуатируемой </a:t>
            </a:r>
            <a:br>
              <a:rPr lang="ru-RU" dirty="0" smtClean="0"/>
            </a:br>
            <a:r>
              <a:rPr lang="ru-RU" dirty="0" smtClean="0"/>
              <a:t>установки ПАРЕКС-2М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0701" y="692696"/>
            <a:ext cx="529545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79388">
              <a:spcAft>
                <a:spcPts val="6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Разработчик проекта:        </a:t>
            </a:r>
          </a:p>
          <a:p>
            <a:pPr indent="714375" defTabSz="179388">
              <a:spcAft>
                <a:spcPts val="6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АО «Казахский институт нефти и газа».</a:t>
            </a:r>
          </a:p>
          <a:p>
            <a:pPr defTabSz="179388">
              <a:spcAft>
                <a:spcPts val="6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Подрядная организация: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indent="714375" defTabSz="179388"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Главстрой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>
              <a:spcAft>
                <a:spcPts val="600"/>
              </a:spcAft>
            </a:pPr>
            <a:endPara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5738">
              <a:spcAft>
                <a:spcPts val="6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статус реализации: </a:t>
            </a:r>
          </a:p>
          <a:p>
            <a:pPr marL="271463" indent="442913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Завершён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демонтаж оборудования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стройплощадке;</a:t>
            </a:r>
          </a:p>
          <a:p>
            <a:pPr marL="271463" indent="442913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вывоз металла на склад – 512 тонн;</a:t>
            </a:r>
          </a:p>
          <a:p>
            <a:pPr marL="271463" indent="442913" algn="just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демонтаж дымовой трубы – 53м из 120м; </a:t>
            </a:r>
          </a:p>
          <a:p>
            <a:pPr marL="271463" indent="442913" algn="just">
              <a:spcAft>
                <a:spcPts val="1200"/>
              </a:spcAft>
              <a:buFont typeface="+mj-lt"/>
              <a:buAutoNum type="arabicPeriod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вывоз ж/б конструкций – 3 343 тонн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отходов.</a:t>
            </a:r>
          </a:p>
          <a:p>
            <a:pPr indent="185738"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выполнения работ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14375" algn="just">
              <a:spcAft>
                <a:spcPts val="60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08.06.2021 г. – 31.07.2022 г.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24744"/>
            <a:ext cx="3369713" cy="259228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861049"/>
            <a:ext cx="3370281" cy="244827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62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856" y="857251"/>
            <a:ext cx="601829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</a:t>
            </a:r>
            <a:endParaRPr lang="en-US" sz="135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32222" y="3284984"/>
            <a:ext cx="62580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latin typeface="Arial" panose="020B0604020202020204" pitchFamily="34" charset="0"/>
                <a:cs typeface="Arial" panose="020B0604020202020204" pitchFamily="34" charset="0"/>
              </a:rPr>
              <a:t>Примечание:</a:t>
            </a: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 в расчёт не включён учёт простоев не связанных с надежностью оборудования (по причине прекращения подачи электроснабжения, ВСГ на завод, ошибочные действия технологического персонала, ограничение поставки сырья)</a:t>
            </a:r>
            <a:endParaRPr lang="en-US" sz="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572415"/>
              </p:ext>
            </p:extLst>
          </p:nvPr>
        </p:nvGraphicFramePr>
        <p:xfrm>
          <a:off x="2689306" y="1052736"/>
          <a:ext cx="6190222" cy="2215606"/>
        </p:xfrm>
        <a:graphic>
          <a:graphicData uri="http://schemas.openxmlformats.org/drawingml/2006/table">
            <a:tbl>
              <a:tblPr/>
              <a:tblGrid>
                <a:gridCol w="874582">
                  <a:extLst>
                    <a:ext uri="{9D8B030D-6E8A-4147-A177-3AD203B41FA5}">
                      <a16:colId xmlns:a16="http://schemas.microsoft.com/office/drawing/2014/main" val="256005642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19885318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85855217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113328931"/>
                    </a:ext>
                  </a:extLst>
                </a:gridCol>
                <a:gridCol w="837977">
                  <a:extLst>
                    <a:ext uri="{9D8B030D-6E8A-4147-A177-3AD203B41FA5}">
                      <a16:colId xmlns:a16="http://schemas.microsoft.com/office/drawing/2014/main" val="2203839954"/>
                    </a:ext>
                  </a:extLst>
                </a:gridCol>
                <a:gridCol w="537480">
                  <a:extLst>
                    <a:ext uri="{9D8B030D-6E8A-4147-A177-3AD203B41FA5}">
                      <a16:colId xmlns:a16="http://schemas.microsoft.com/office/drawing/2014/main" val="983637857"/>
                    </a:ext>
                  </a:extLst>
                </a:gridCol>
                <a:gridCol w="556450">
                  <a:extLst>
                    <a:ext uri="{9D8B030D-6E8A-4147-A177-3AD203B41FA5}">
                      <a16:colId xmlns:a16="http://schemas.microsoft.com/office/drawing/2014/main" val="3206296215"/>
                    </a:ext>
                  </a:extLst>
                </a:gridCol>
                <a:gridCol w="575421">
                  <a:extLst>
                    <a:ext uri="{9D8B030D-6E8A-4147-A177-3AD203B41FA5}">
                      <a16:colId xmlns:a16="http://schemas.microsoft.com/office/drawing/2014/main" val="75093673"/>
                    </a:ext>
                  </a:extLst>
                </a:gridCol>
              </a:tblGrid>
              <a:tr h="64722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в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году,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часы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планового простоя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внепланового простоя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Надежн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-ость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оборудования,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Порог,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Цель,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Вызов, %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752330"/>
                  </a:ext>
                </a:extLst>
              </a:tr>
              <a:tr h="1671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ОФР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КТР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059637"/>
                  </a:ext>
                </a:extLst>
              </a:tr>
              <a:tr h="60205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149328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87,49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070479"/>
                  </a:ext>
                </a:extLst>
              </a:tr>
              <a:tr h="6848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131400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237,83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93,68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92,76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575738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07662" y="1301328"/>
            <a:ext cx="21600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Сравнительные показатели обеспечения надежности функционирования оборудования за 2020-2021 годы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1933115" y="1846649"/>
            <a:ext cx="699107" cy="20770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9357" y="6021288"/>
            <a:ext cx="86409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2021 года показатель надежности оборудования составил – 93,68 %. </a:t>
            </a:r>
            <a:endParaRPr lang="ru-RU" sz="135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3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Установленные </a:t>
            </a:r>
            <a:r>
              <a:rPr lang="ru-RU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значения порог, цель, вызов </a:t>
            </a:r>
            <a:r>
              <a:rPr lang="ru-RU" sz="13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надежности на ТОО «ПНХЗ» были выполнены   </a:t>
            </a: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4627"/>
            <a:ext cx="7272810" cy="787997"/>
          </a:xfrm>
        </p:spPr>
        <p:txBody>
          <a:bodyPr>
            <a:noAutofit/>
          </a:bodyPr>
          <a:lstStyle/>
          <a:p>
            <a:r>
              <a:rPr lang="ru-RU" sz="1800" dirty="0"/>
              <a:t>Сравнительный анализ количества внеплановых остановов </a:t>
            </a:r>
            <a:r>
              <a:rPr lang="ru-RU" sz="1800" dirty="0" smtClean="0"/>
              <a:t>по надежности оборудования </a:t>
            </a:r>
            <a:r>
              <a:rPr lang="ru-RU" sz="1800" dirty="0"/>
              <a:t>технологических установок завода ТОО «ПНХЗ» в 2020 и 2021 г.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56" y="3789040"/>
            <a:ext cx="9615751" cy="221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4627"/>
            <a:ext cx="7416826" cy="787997"/>
          </a:xfrm>
        </p:spPr>
        <p:txBody>
          <a:bodyPr>
            <a:noAutofit/>
          </a:bodyPr>
          <a:lstStyle/>
          <a:p>
            <a:r>
              <a:rPr lang="ru-RU" sz="2000" dirty="0"/>
              <a:t>Результаты </a:t>
            </a:r>
            <a:r>
              <a:rPr lang="ru-RU" sz="2000" dirty="0" smtClean="0"/>
              <a:t>анализов по надежности (FMECA), </a:t>
            </a:r>
            <a:br>
              <a:rPr lang="ru-RU" sz="2000" dirty="0" smtClean="0"/>
            </a:br>
            <a:r>
              <a:rPr lang="ru-RU" sz="2000" dirty="0" smtClean="0"/>
              <a:t>выполненные </a:t>
            </a:r>
            <a:r>
              <a:rPr lang="ru-RU" sz="2000" dirty="0" err="1" smtClean="0"/>
              <a:t>ДОНиМЦ</a:t>
            </a:r>
            <a:r>
              <a:rPr lang="ru-RU" sz="2000" dirty="0" smtClean="0"/>
              <a:t> ПА </a:t>
            </a:r>
            <a:r>
              <a:rPr lang="ru-RU" sz="2000" dirty="0"/>
              <a:t>в Meridium в 2021 году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19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446" y="2614021"/>
            <a:ext cx="2846522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FMECA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системы подачи воздуха КИП цеха №16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6632" y="1697734"/>
            <a:ext cx="2846522" cy="83099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FMECA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системы подачи жирного газа из сепаратора Е-303 в конденсаторы-холодильники ХВ-303/1-4 ПГПН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9446" y="3578218"/>
            <a:ext cx="2846520" cy="83099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FMECA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синхронных электродвигателей компрессоров ЦК-201/1,2,3 системы подачи воздуха в регенератор Р-202 ПГПН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6471" y="4836485"/>
            <a:ext cx="2846520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FMECA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системы компримирования жирного газа ППТНО</a:t>
            </a:r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6821764" y="1547140"/>
            <a:ext cx="187036" cy="1571242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86209" y="1797815"/>
            <a:ext cx="1843161" cy="1200329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замены </a:t>
            </a:r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компрессоров.</a:t>
            </a:r>
          </a:p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2021 года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исполнении </a:t>
            </a:r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завершающий</a:t>
            </a:r>
            <a:endParaRPr lang="ru-RU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проектирования</a:t>
            </a:r>
            <a:endParaRPr lang="en-US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481698" y="1768939"/>
            <a:ext cx="1568031" cy="589106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96933" y="1695888"/>
            <a:ext cx="1725493" cy="830997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Замена компрессоров: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ЦК-301/1,2 ПГПН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К-2,3,4,5 цех №16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58940" y="1924992"/>
            <a:ext cx="1293676" cy="276999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Рекомендация</a:t>
            </a:r>
            <a:endParaRPr 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433650" y="3679155"/>
            <a:ext cx="1636907" cy="589106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77411" y="3820176"/>
            <a:ext cx="1318210" cy="276999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Рекомендация</a:t>
            </a:r>
            <a:endParaRPr 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53891" y="3670551"/>
            <a:ext cx="1669912" cy="646331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Замена электродвигателей</a:t>
            </a: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ЦК-201/1, ЦК-201/3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6730586" y="3892605"/>
            <a:ext cx="385984" cy="191214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87624" y="1258312"/>
            <a:ext cx="983132" cy="276999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АНАЛИЗЫ</a:t>
            </a:r>
            <a:endParaRPr lang="en-US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61911" y="3578218"/>
            <a:ext cx="1874587" cy="1015663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замены </a:t>
            </a:r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электродвигателей. </a:t>
            </a:r>
          </a:p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2022 года 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исполнении – этап закупа</a:t>
            </a:r>
            <a:endParaRPr lang="en-US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3417311" y="4761222"/>
            <a:ext cx="1568031" cy="589106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09625" y="4914924"/>
            <a:ext cx="1229084" cy="276999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Рекомендация</a:t>
            </a:r>
            <a:endParaRPr 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01452" y="4667701"/>
            <a:ext cx="1820311" cy="830997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стратегии технического обслуживания компрессора ПК-1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6723803" y="4966204"/>
            <a:ext cx="385984" cy="191214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236296" y="4744150"/>
            <a:ext cx="1800201" cy="1015663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Исполнено – увеличены межремонтные интервалы </a:t>
            </a:r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компрессора ПК-1</a:t>
            </a:r>
            <a:endParaRPr lang="en-US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417311" y="2660962"/>
            <a:ext cx="3306492" cy="39107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 по замене компрессоров одобрен на НТС в 2021 г.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124167" y="1254471"/>
            <a:ext cx="983132" cy="276999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en-US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07638" y="1277613"/>
            <a:ext cx="983132" cy="276999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lang="en-US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032D-EC8D-4443-958F-D204527614EA}" type="slidenum">
              <a:rPr lang="ru-RU" smtClean="0">
                <a:solidFill>
                  <a:prstClr val="white"/>
                </a:solidFill>
              </a:rPr>
              <a:pPr/>
              <a:t>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3388"/>
            <a:ext cx="7992888" cy="49405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	Выполнение корпоративных КПД за 20</a:t>
            </a:r>
            <a:r>
              <a:rPr lang="en-US" sz="2000" dirty="0" smtClean="0">
                <a:solidFill>
                  <a:srgbClr val="0070C0"/>
                </a:solidFill>
              </a:rPr>
              <a:t>2</a:t>
            </a:r>
            <a:r>
              <a:rPr lang="ru-RU" sz="2000" dirty="0" smtClean="0">
                <a:solidFill>
                  <a:srgbClr val="0070C0"/>
                </a:solidFill>
              </a:rPr>
              <a:t>1 год          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6138174" y="5630231"/>
            <a:ext cx="1600200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A67695-2F55-4DB6-A928-2106AF90514A}" type="slidenum">
              <a:rPr lang="ru-RU" sz="90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sz="90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936791"/>
              </p:ext>
            </p:extLst>
          </p:nvPr>
        </p:nvGraphicFramePr>
        <p:xfrm>
          <a:off x="345320" y="1124743"/>
          <a:ext cx="8496945" cy="4784307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301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2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4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37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43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37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54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665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31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КПД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изм.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Вес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Порог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Вызов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12 мес. 2021 г.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Оценка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(баллы)</a:t>
                      </a: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Вклад в суммарную результативность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5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Выход светлых нефтепродуктов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1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Операционные и капитальные затраты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млрд тенге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18,75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Реализация инвестиционных проектов "Ертіс" и "АУТН"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112,50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16,88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1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Исполнение сроков и объемов остановочного ремонта (по С-100 ЛК-6у)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118,18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1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Коэффициент производственного травматизма (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LTIR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коэф.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5,00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5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Исполнение целевых индикаторов по закупочной деятельности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кол-во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Соблюдение нормативов эмиссий (СНЭ) в окружающую среду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кол-во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81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ВСЕГО</a:t>
                      </a:r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34479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100%</a:t>
                      </a:r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105,63</a:t>
                      </a:r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71" marR="7471" marT="74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6024676"/>
            <a:ext cx="7632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/>
            <a:r>
              <a:rPr lang="ru-RU" sz="1400" b="1" dirty="0">
                <a:latin typeface="Arial" pitchFamily="34" charset="0"/>
                <a:cs typeface="Arial" pitchFamily="34" charset="0"/>
              </a:rPr>
              <a:t>По итогам 2021 года все корпоративные показатели выполнены</a:t>
            </a:r>
          </a:p>
        </p:txBody>
      </p:sp>
    </p:spTree>
    <p:extLst>
      <p:ext uri="{BB962C8B-B14F-4D97-AF65-F5344CB8AC3E}">
        <p14:creationId xmlns:p14="http://schemas.microsoft.com/office/powerpoint/2010/main" val="14486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110" y="44627"/>
            <a:ext cx="7763388" cy="787997"/>
          </a:xfrm>
        </p:spPr>
        <p:txBody>
          <a:bodyPr>
            <a:noAutofit/>
          </a:bodyPr>
          <a:lstStyle/>
          <a:p>
            <a:r>
              <a:rPr lang="ru-RU" sz="2000" dirty="0"/>
              <a:t>Технический аудит по коррозии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51520" y="1052736"/>
            <a:ext cx="8580133" cy="2377123"/>
            <a:chOff x="238042" y="1305805"/>
            <a:chExt cx="8580133" cy="2377123"/>
          </a:xfrm>
        </p:grpSpPr>
        <p:sp>
          <p:nvSpPr>
            <p:cNvPr id="4" name="Полилиния 3"/>
            <p:cNvSpPr/>
            <p:nvPr/>
          </p:nvSpPr>
          <p:spPr>
            <a:xfrm>
              <a:off x="8039198" y="2600754"/>
              <a:ext cx="500744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491"/>
                  </a:lnTo>
                  <a:lnTo>
                    <a:pt x="500744" y="184491"/>
                  </a:lnTo>
                  <a:lnTo>
                    <a:pt x="500744" y="270725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7648765" y="3131988"/>
              <a:ext cx="699694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491"/>
                  </a:lnTo>
                  <a:lnTo>
                    <a:pt x="699694" y="184491"/>
                  </a:lnTo>
                  <a:lnTo>
                    <a:pt x="699694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7603045" y="3131988"/>
              <a:ext cx="91440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84491"/>
                  </a:lnTo>
                  <a:lnTo>
                    <a:pt x="56154" y="184491"/>
                  </a:lnTo>
                  <a:lnTo>
                    <a:pt x="56154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6959506" y="3131988"/>
              <a:ext cx="689259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89259" y="0"/>
                  </a:moveTo>
                  <a:lnTo>
                    <a:pt x="689259" y="184491"/>
                  </a:lnTo>
                  <a:lnTo>
                    <a:pt x="0" y="184491"/>
                  </a:lnTo>
                  <a:lnTo>
                    <a:pt x="0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7648765" y="2600754"/>
              <a:ext cx="390432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90432" y="0"/>
                  </a:moveTo>
                  <a:lnTo>
                    <a:pt x="390432" y="184491"/>
                  </a:lnTo>
                  <a:lnTo>
                    <a:pt x="0" y="184491"/>
                  </a:lnTo>
                  <a:lnTo>
                    <a:pt x="0" y="270725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4690804" y="1836367"/>
              <a:ext cx="3348394" cy="50491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18678"/>
                  </a:lnTo>
                  <a:lnTo>
                    <a:pt x="3348394" y="418678"/>
                  </a:lnTo>
                  <a:lnTo>
                    <a:pt x="3348394" y="504912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5753286" y="3119510"/>
              <a:ext cx="448630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491"/>
                  </a:lnTo>
                  <a:lnTo>
                    <a:pt x="448630" y="184491"/>
                  </a:lnTo>
                  <a:lnTo>
                    <a:pt x="448630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55187" y="3119510"/>
              <a:ext cx="398098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98098" y="0"/>
                  </a:moveTo>
                  <a:lnTo>
                    <a:pt x="398098" y="184491"/>
                  </a:lnTo>
                  <a:lnTo>
                    <a:pt x="0" y="184491"/>
                  </a:lnTo>
                  <a:lnTo>
                    <a:pt x="0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4274588" y="2630338"/>
              <a:ext cx="1478697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491"/>
                  </a:lnTo>
                  <a:lnTo>
                    <a:pt x="1478697" y="184491"/>
                  </a:lnTo>
                  <a:lnTo>
                    <a:pt x="1478697" y="270725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4422502" y="3104638"/>
              <a:ext cx="91440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4274588" y="2630338"/>
              <a:ext cx="193633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491"/>
                  </a:lnTo>
                  <a:lnTo>
                    <a:pt x="193633" y="184491"/>
                  </a:lnTo>
                  <a:lnTo>
                    <a:pt x="193633" y="270725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3548229" y="3099005"/>
              <a:ext cx="91440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3593949" y="2630338"/>
              <a:ext cx="680639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80639" y="0"/>
                  </a:moveTo>
                  <a:lnTo>
                    <a:pt x="680639" y="184491"/>
                  </a:lnTo>
                  <a:lnTo>
                    <a:pt x="0" y="184491"/>
                  </a:lnTo>
                  <a:lnTo>
                    <a:pt x="0" y="270725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2670037" y="3116632"/>
              <a:ext cx="91440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2715757" y="2630338"/>
              <a:ext cx="1558831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558831" y="0"/>
                  </a:moveTo>
                  <a:lnTo>
                    <a:pt x="1558831" y="184491"/>
                  </a:lnTo>
                  <a:lnTo>
                    <a:pt x="0" y="184491"/>
                  </a:lnTo>
                  <a:lnTo>
                    <a:pt x="0" y="270725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илиния 20"/>
            <p:cNvSpPr/>
            <p:nvPr/>
          </p:nvSpPr>
          <p:spPr>
            <a:xfrm>
              <a:off x="4274588" y="1836367"/>
              <a:ext cx="416215" cy="50491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16215" y="0"/>
                  </a:moveTo>
                  <a:lnTo>
                    <a:pt x="416215" y="418678"/>
                  </a:lnTo>
                  <a:lnTo>
                    <a:pt x="0" y="418678"/>
                  </a:lnTo>
                  <a:lnTo>
                    <a:pt x="0" y="504912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1259632" y="2621259"/>
              <a:ext cx="824411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491"/>
                  </a:lnTo>
                  <a:lnTo>
                    <a:pt x="824411" y="184491"/>
                  </a:lnTo>
                  <a:lnTo>
                    <a:pt x="824411" y="270725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олилиния 22"/>
            <p:cNvSpPr/>
            <p:nvPr/>
          </p:nvSpPr>
          <p:spPr>
            <a:xfrm>
              <a:off x="1372489" y="3142723"/>
              <a:ext cx="91440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олилиния 23"/>
            <p:cNvSpPr/>
            <p:nvPr/>
          </p:nvSpPr>
          <p:spPr>
            <a:xfrm>
              <a:off x="1259632" y="2621259"/>
              <a:ext cx="158577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4491"/>
                  </a:lnTo>
                  <a:lnTo>
                    <a:pt x="158577" y="184491"/>
                  </a:lnTo>
                  <a:lnTo>
                    <a:pt x="158577" y="270725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524537" y="3135009"/>
              <a:ext cx="91440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70725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олилиния 25"/>
            <p:cNvSpPr/>
            <p:nvPr/>
          </p:nvSpPr>
          <p:spPr>
            <a:xfrm>
              <a:off x="570257" y="2621259"/>
              <a:ext cx="689375" cy="2707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89375" y="0"/>
                  </a:moveTo>
                  <a:lnTo>
                    <a:pt x="689375" y="184491"/>
                  </a:lnTo>
                  <a:lnTo>
                    <a:pt x="0" y="184491"/>
                  </a:lnTo>
                  <a:lnTo>
                    <a:pt x="0" y="270725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олилиния 26"/>
            <p:cNvSpPr/>
            <p:nvPr/>
          </p:nvSpPr>
          <p:spPr>
            <a:xfrm>
              <a:off x="1259632" y="1836367"/>
              <a:ext cx="3431171" cy="50491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431171" y="0"/>
                  </a:moveTo>
                  <a:lnTo>
                    <a:pt x="3431171" y="418678"/>
                  </a:lnTo>
                  <a:lnTo>
                    <a:pt x="0" y="418678"/>
                  </a:lnTo>
                  <a:lnTo>
                    <a:pt x="0" y="504912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олилиния 28"/>
            <p:cNvSpPr/>
            <p:nvPr/>
          </p:nvSpPr>
          <p:spPr>
            <a:xfrm>
              <a:off x="2116743" y="1305805"/>
              <a:ext cx="5349109" cy="562293"/>
            </a:xfrm>
            <a:custGeom>
              <a:avLst/>
              <a:gdLst>
                <a:gd name="connsiteX0" fmla="*/ 0 w 5349109"/>
                <a:gd name="connsiteY0" fmla="*/ 56229 h 562293"/>
                <a:gd name="connsiteX1" fmla="*/ 56229 w 5349109"/>
                <a:gd name="connsiteY1" fmla="*/ 0 h 562293"/>
                <a:gd name="connsiteX2" fmla="*/ 5292880 w 5349109"/>
                <a:gd name="connsiteY2" fmla="*/ 0 h 562293"/>
                <a:gd name="connsiteX3" fmla="*/ 5349109 w 5349109"/>
                <a:gd name="connsiteY3" fmla="*/ 56229 h 562293"/>
                <a:gd name="connsiteX4" fmla="*/ 5349109 w 5349109"/>
                <a:gd name="connsiteY4" fmla="*/ 506064 h 562293"/>
                <a:gd name="connsiteX5" fmla="*/ 5292880 w 5349109"/>
                <a:gd name="connsiteY5" fmla="*/ 562293 h 562293"/>
                <a:gd name="connsiteX6" fmla="*/ 56229 w 5349109"/>
                <a:gd name="connsiteY6" fmla="*/ 562293 h 562293"/>
                <a:gd name="connsiteX7" fmla="*/ 0 w 5349109"/>
                <a:gd name="connsiteY7" fmla="*/ 506064 h 562293"/>
                <a:gd name="connsiteX8" fmla="*/ 0 w 5349109"/>
                <a:gd name="connsiteY8" fmla="*/ 56229 h 56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9109" h="562293">
                  <a:moveTo>
                    <a:pt x="0" y="56229"/>
                  </a:moveTo>
                  <a:cubicBezTo>
                    <a:pt x="0" y="25175"/>
                    <a:pt x="25175" y="0"/>
                    <a:pt x="56229" y="0"/>
                  </a:cubicBezTo>
                  <a:lnTo>
                    <a:pt x="5292880" y="0"/>
                  </a:lnTo>
                  <a:cubicBezTo>
                    <a:pt x="5323934" y="0"/>
                    <a:pt x="5349109" y="25175"/>
                    <a:pt x="5349109" y="56229"/>
                  </a:cubicBezTo>
                  <a:lnTo>
                    <a:pt x="5349109" y="506064"/>
                  </a:lnTo>
                  <a:cubicBezTo>
                    <a:pt x="5349109" y="537118"/>
                    <a:pt x="5323934" y="562293"/>
                    <a:pt x="5292880" y="562293"/>
                  </a:cubicBezTo>
                  <a:lnTo>
                    <a:pt x="56229" y="562293"/>
                  </a:lnTo>
                  <a:cubicBezTo>
                    <a:pt x="25175" y="562293"/>
                    <a:pt x="0" y="537118"/>
                    <a:pt x="0" y="506064"/>
                  </a:cubicBezTo>
                  <a:lnTo>
                    <a:pt x="0" y="56229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2189" tIns="62189" rIns="62189" bIns="6218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ПЛАН-ГРАФИК ПО ПРОВЕДЕНИЮ АУДИТА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РАЗРАБОТКЕ ПАСПОРТОВ ПО КОНТРОЛЮ КОРРОЗИИ</a:t>
              </a:r>
              <a:endParaRPr lang="en-US" sz="1200" b="1" kern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895804" y="2350358"/>
              <a:ext cx="727655" cy="279979"/>
            </a:xfrm>
            <a:custGeom>
              <a:avLst/>
              <a:gdLst>
                <a:gd name="connsiteX0" fmla="*/ 0 w 727655"/>
                <a:gd name="connsiteY0" fmla="*/ 27998 h 279979"/>
                <a:gd name="connsiteX1" fmla="*/ 27998 w 727655"/>
                <a:gd name="connsiteY1" fmla="*/ 0 h 279979"/>
                <a:gd name="connsiteX2" fmla="*/ 699657 w 727655"/>
                <a:gd name="connsiteY2" fmla="*/ 0 h 279979"/>
                <a:gd name="connsiteX3" fmla="*/ 727655 w 727655"/>
                <a:gd name="connsiteY3" fmla="*/ 27998 h 279979"/>
                <a:gd name="connsiteX4" fmla="*/ 727655 w 727655"/>
                <a:gd name="connsiteY4" fmla="*/ 251981 h 279979"/>
                <a:gd name="connsiteX5" fmla="*/ 699657 w 727655"/>
                <a:gd name="connsiteY5" fmla="*/ 279979 h 279979"/>
                <a:gd name="connsiteX6" fmla="*/ 27998 w 727655"/>
                <a:gd name="connsiteY6" fmla="*/ 279979 h 279979"/>
                <a:gd name="connsiteX7" fmla="*/ 0 w 727655"/>
                <a:gd name="connsiteY7" fmla="*/ 251981 h 279979"/>
                <a:gd name="connsiteX8" fmla="*/ 0 w 727655"/>
                <a:gd name="connsiteY8" fmla="*/ 27998 h 27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7655" h="279979">
                  <a:moveTo>
                    <a:pt x="0" y="27998"/>
                  </a:moveTo>
                  <a:cubicBezTo>
                    <a:pt x="0" y="12535"/>
                    <a:pt x="12535" y="0"/>
                    <a:pt x="27998" y="0"/>
                  </a:cubicBezTo>
                  <a:lnTo>
                    <a:pt x="699657" y="0"/>
                  </a:lnTo>
                  <a:cubicBezTo>
                    <a:pt x="715120" y="0"/>
                    <a:pt x="727655" y="12535"/>
                    <a:pt x="727655" y="27998"/>
                  </a:cubicBezTo>
                  <a:lnTo>
                    <a:pt x="727655" y="251981"/>
                  </a:lnTo>
                  <a:cubicBezTo>
                    <a:pt x="727655" y="267444"/>
                    <a:pt x="715120" y="279979"/>
                    <a:pt x="699657" y="279979"/>
                  </a:cubicBezTo>
                  <a:lnTo>
                    <a:pt x="27998" y="279979"/>
                  </a:lnTo>
                  <a:cubicBezTo>
                    <a:pt x="12535" y="279979"/>
                    <a:pt x="0" y="267444"/>
                    <a:pt x="0" y="251981"/>
                  </a:cubicBezTo>
                  <a:lnTo>
                    <a:pt x="0" y="27998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920" tIns="53920" rIns="53920" bIns="539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  <a:endParaRPr lang="ru-RU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238042" y="2915238"/>
              <a:ext cx="654461" cy="243023"/>
            </a:xfrm>
            <a:custGeom>
              <a:avLst/>
              <a:gdLst>
                <a:gd name="connsiteX0" fmla="*/ 0 w 654461"/>
                <a:gd name="connsiteY0" fmla="*/ 24302 h 243023"/>
                <a:gd name="connsiteX1" fmla="*/ 24302 w 654461"/>
                <a:gd name="connsiteY1" fmla="*/ 0 h 243023"/>
                <a:gd name="connsiteX2" fmla="*/ 630159 w 654461"/>
                <a:gd name="connsiteY2" fmla="*/ 0 h 243023"/>
                <a:gd name="connsiteX3" fmla="*/ 654461 w 654461"/>
                <a:gd name="connsiteY3" fmla="*/ 24302 h 243023"/>
                <a:gd name="connsiteX4" fmla="*/ 654461 w 654461"/>
                <a:gd name="connsiteY4" fmla="*/ 218721 h 243023"/>
                <a:gd name="connsiteX5" fmla="*/ 630159 w 654461"/>
                <a:gd name="connsiteY5" fmla="*/ 243023 h 243023"/>
                <a:gd name="connsiteX6" fmla="*/ 24302 w 654461"/>
                <a:gd name="connsiteY6" fmla="*/ 243023 h 243023"/>
                <a:gd name="connsiteX7" fmla="*/ 0 w 654461"/>
                <a:gd name="connsiteY7" fmla="*/ 218721 h 243023"/>
                <a:gd name="connsiteX8" fmla="*/ 0 w 654461"/>
                <a:gd name="connsiteY8" fmla="*/ 24302 h 24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461" h="243023">
                  <a:moveTo>
                    <a:pt x="0" y="24302"/>
                  </a:moveTo>
                  <a:cubicBezTo>
                    <a:pt x="0" y="10880"/>
                    <a:pt x="10880" y="0"/>
                    <a:pt x="24302" y="0"/>
                  </a:cubicBezTo>
                  <a:lnTo>
                    <a:pt x="630159" y="0"/>
                  </a:lnTo>
                  <a:cubicBezTo>
                    <a:pt x="643581" y="0"/>
                    <a:pt x="654461" y="10880"/>
                    <a:pt x="654461" y="24302"/>
                  </a:cubicBezTo>
                  <a:lnTo>
                    <a:pt x="654461" y="218721"/>
                  </a:lnTo>
                  <a:cubicBezTo>
                    <a:pt x="654461" y="232143"/>
                    <a:pt x="643581" y="243023"/>
                    <a:pt x="630159" y="243023"/>
                  </a:cubicBezTo>
                  <a:lnTo>
                    <a:pt x="24302" y="243023"/>
                  </a:lnTo>
                  <a:cubicBezTo>
                    <a:pt x="10880" y="243023"/>
                    <a:pt x="0" y="232143"/>
                    <a:pt x="0" y="218721"/>
                  </a:cubicBezTo>
                  <a:lnTo>
                    <a:pt x="0" y="24302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838" tIns="52838" rIns="52838" bIns="5283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ПППН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253494" y="3398830"/>
              <a:ext cx="639009" cy="280706"/>
            </a:xfrm>
            <a:custGeom>
              <a:avLst/>
              <a:gdLst>
                <a:gd name="connsiteX0" fmla="*/ 0 w 639009"/>
                <a:gd name="connsiteY0" fmla="*/ 28071 h 280706"/>
                <a:gd name="connsiteX1" fmla="*/ 28071 w 639009"/>
                <a:gd name="connsiteY1" fmla="*/ 0 h 280706"/>
                <a:gd name="connsiteX2" fmla="*/ 610938 w 639009"/>
                <a:gd name="connsiteY2" fmla="*/ 0 h 280706"/>
                <a:gd name="connsiteX3" fmla="*/ 639009 w 639009"/>
                <a:gd name="connsiteY3" fmla="*/ 28071 h 280706"/>
                <a:gd name="connsiteX4" fmla="*/ 639009 w 639009"/>
                <a:gd name="connsiteY4" fmla="*/ 252635 h 280706"/>
                <a:gd name="connsiteX5" fmla="*/ 610938 w 639009"/>
                <a:gd name="connsiteY5" fmla="*/ 280706 h 280706"/>
                <a:gd name="connsiteX6" fmla="*/ 28071 w 639009"/>
                <a:gd name="connsiteY6" fmla="*/ 280706 h 280706"/>
                <a:gd name="connsiteX7" fmla="*/ 0 w 639009"/>
                <a:gd name="connsiteY7" fmla="*/ 252635 h 280706"/>
                <a:gd name="connsiteX8" fmla="*/ 0 w 639009"/>
                <a:gd name="connsiteY8" fmla="*/ 28071 h 28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9009" h="280706">
                  <a:moveTo>
                    <a:pt x="0" y="28071"/>
                  </a:moveTo>
                  <a:cubicBezTo>
                    <a:pt x="0" y="12568"/>
                    <a:pt x="12568" y="0"/>
                    <a:pt x="28071" y="0"/>
                  </a:cubicBezTo>
                  <a:lnTo>
                    <a:pt x="610938" y="0"/>
                  </a:lnTo>
                  <a:cubicBezTo>
                    <a:pt x="626441" y="0"/>
                    <a:pt x="639009" y="12568"/>
                    <a:pt x="639009" y="28071"/>
                  </a:cubicBezTo>
                  <a:lnTo>
                    <a:pt x="639009" y="252635"/>
                  </a:lnTo>
                  <a:cubicBezTo>
                    <a:pt x="639009" y="268138"/>
                    <a:pt x="626441" y="280706"/>
                    <a:pt x="610938" y="280706"/>
                  </a:cubicBezTo>
                  <a:lnTo>
                    <a:pt x="28071" y="280706"/>
                  </a:lnTo>
                  <a:cubicBezTo>
                    <a:pt x="12568" y="280706"/>
                    <a:pt x="0" y="268138"/>
                    <a:pt x="0" y="252635"/>
                  </a:cubicBezTo>
                  <a:lnTo>
                    <a:pt x="0" y="2807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942" tIns="53942" rIns="53942" bIns="5394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С-400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1087453" y="2884409"/>
              <a:ext cx="646665" cy="250737"/>
            </a:xfrm>
            <a:custGeom>
              <a:avLst/>
              <a:gdLst>
                <a:gd name="connsiteX0" fmla="*/ 0 w 533561"/>
                <a:gd name="connsiteY0" fmla="*/ 25074 h 250737"/>
                <a:gd name="connsiteX1" fmla="*/ 25074 w 533561"/>
                <a:gd name="connsiteY1" fmla="*/ 0 h 250737"/>
                <a:gd name="connsiteX2" fmla="*/ 508487 w 533561"/>
                <a:gd name="connsiteY2" fmla="*/ 0 h 250737"/>
                <a:gd name="connsiteX3" fmla="*/ 533561 w 533561"/>
                <a:gd name="connsiteY3" fmla="*/ 25074 h 250737"/>
                <a:gd name="connsiteX4" fmla="*/ 533561 w 533561"/>
                <a:gd name="connsiteY4" fmla="*/ 225663 h 250737"/>
                <a:gd name="connsiteX5" fmla="*/ 508487 w 533561"/>
                <a:gd name="connsiteY5" fmla="*/ 250737 h 250737"/>
                <a:gd name="connsiteX6" fmla="*/ 25074 w 533561"/>
                <a:gd name="connsiteY6" fmla="*/ 250737 h 250737"/>
                <a:gd name="connsiteX7" fmla="*/ 0 w 533561"/>
                <a:gd name="connsiteY7" fmla="*/ 225663 h 250737"/>
                <a:gd name="connsiteX8" fmla="*/ 0 w 533561"/>
                <a:gd name="connsiteY8" fmla="*/ 25074 h 250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561" h="250737">
                  <a:moveTo>
                    <a:pt x="0" y="25074"/>
                  </a:moveTo>
                  <a:cubicBezTo>
                    <a:pt x="0" y="11226"/>
                    <a:pt x="11226" y="0"/>
                    <a:pt x="25074" y="0"/>
                  </a:cubicBezTo>
                  <a:lnTo>
                    <a:pt x="508487" y="0"/>
                  </a:lnTo>
                  <a:cubicBezTo>
                    <a:pt x="522335" y="0"/>
                    <a:pt x="533561" y="11226"/>
                    <a:pt x="533561" y="25074"/>
                  </a:cubicBezTo>
                  <a:lnTo>
                    <a:pt x="533561" y="225663"/>
                  </a:lnTo>
                  <a:cubicBezTo>
                    <a:pt x="533561" y="239511"/>
                    <a:pt x="522335" y="250737"/>
                    <a:pt x="508487" y="250737"/>
                  </a:cubicBezTo>
                  <a:lnTo>
                    <a:pt x="25074" y="250737"/>
                  </a:lnTo>
                  <a:cubicBezTo>
                    <a:pt x="11226" y="250737"/>
                    <a:pt x="0" y="239511"/>
                    <a:pt x="0" y="225663"/>
                  </a:cubicBezTo>
                  <a:lnTo>
                    <a:pt x="0" y="25074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064" tIns="53064" rIns="53064" bIns="5306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ПСиОЗХ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1099362" y="3406543"/>
              <a:ext cx="643179" cy="276385"/>
            </a:xfrm>
            <a:custGeom>
              <a:avLst/>
              <a:gdLst>
                <a:gd name="connsiteX0" fmla="*/ 0 w 643179"/>
                <a:gd name="connsiteY0" fmla="*/ 27639 h 276385"/>
                <a:gd name="connsiteX1" fmla="*/ 27639 w 643179"/>
                <a:gd name="connsiteY1" fmla="*/ 0 h 276385"/>
                <a:gd name="connsiteX2" fmla="*/ 615541 w 643179"/>
                <a:gd name="connsiteY2" fmla="*/ 0 h 276385"/>
                <a:gd name="connsiteX3" fmla="*/ 643180 w 643179"/>
                <a:gd name="connsiteY3" fmla="*/ 27639 h 276385"/>
                <a:gd name="connsiteX4" fmla="*/ 643179 w 643179"/>
                <a:gd name="connsiteY4" fmla="*/ 248747 h 276385"/>
                <a:gd name="connsiteX5" fmla="*/ 615540 w 643179"/>
                <a:gd name="connsiteY5" fmla="*/ 276386 h 276385"/>
                <a:gd name="connsiteX6" fmla="*/ 27639 w 643179"/>
                <a:gd name="connsiteY6" fmla="*/ 276385 h 276385"/>
                <a:gd name="connsiteX7" fmla="*/ 0 w 643179"/>
                <a:gd name="connsiteY7" fmla="*/ 248746 h 276385"/>
                <a:gd name="connsiteX8" fmla="*/ 0 w 643179"/>
                <a:gd name="connsiteY8" fmla="*/ 27639 h 27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179" h="276385">
                  <a:moveTo>
                    <a:pt x="0" y="27639"/>
                  </a:moveTo>
                  <a:cubicBezTo>
                    <a:pt x="0" y="12374"/>
                    <a:pt x="12374" y="0"/>
                    <a:pt x="27639" y="0"/>
                  </a:cubicBezTo>
                  <a:lnTo>
                    <a:pt x="615541" y="0"/>
                  </a:lnTo>
                  <a:cubicBezTo>
                    <a:pt x="630806" y="0"/>
                    <a:pt x="643180" y="12374"/>
                    <a:pt x="643180" y="27639"/>
                  </a:cubicBezTo>
                  <a:cubicBezTo>
                    <a:pt x="643180" y="101342"/>
                    <a:pt x="643179" y="175044"/>
                    <a:pt x="643179" y="248747"/>
                  </a:cubicBezTo>
                  <a:cubicBezTo>
                    <a:pt x="643179" y="264012"/>
                    <a:pt x="630805" y="276386"/>
                    <a:pt x="615540" y="276386"/>
                  </a:cubicBezTo>
                  <a:lnTo>
                    <a:pt x="27639" y="276385"/>
                  </a:lnTo>
                  <a:cubicBezTo>
                    <a:pt x="12374" y="276385"/>
                    <a:pt x="0" y="264011"/>
                    <a:pt x="0" y="248746"/>
                  </a:cubicBezTo>
                  <a:lnTo>
                    <a:pt x="0" y="27639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815" tIns="53815" rIns="53815" bIns="538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КУПС, ОЗХ</a:t>
              </a:r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1936704" y="2872830"/>
              <a:ext cx="384390" cy="300673"/>
            </a:xfrm>
            <a:custGeom>
              <a:avLst/>
              <a:gdLst>
                <a:gd name="connsiteX0" fmla="*/ 0 w 384390"/>
                <a:gd name="connsiteY0" fmla="*/ 30067 h 300673"/>
                <a:gd name="connsiteX1" fmla="*/ 30067 w 384390"/>
                <a:gd name="connsiteY1" fmla="*/ 0 h 300673"/>
                <a:gd name="connsiteX2" fmla="*/ 354323 w 384390"/>
                <a:gd name="connsiteY2" fmla="*/ 0 h 300673"/>
                <a:gd name="connsiteX3" fmla="*/ 384390 w 384390"/>
                <a:gd name="connsiteY3" fmla="*/ 30067 h 300673"/>
                <a:gd name="connsiteX4" fmla="*/ 384390 w 384390"/>
                <a:gd name="connsiteY4" fmla="*/ 270606 h 300673"/>
                <a:gd name="connsiteX5" fmla="*/ 354323 w 384390"/>
                <a:gd name="connsiteY5" fmla="*/ 300673 h 300673"/>
                <a:gd name="connsiteX6" fmla="*/ 30067 w 384390"/>
                <a:gd name="connsiteY6" fmla="*/ 300673 h 300673"/>
                <a:gd name="connsiteX7" fmla="*/ 0 w 384390"/>
                <a:gd name="connsiteY7" fmla="*/ 270606 h 300673"/>
                <a:gd name="connsiteX8" fmla="*/ 0 w 384390"/>
                <a:gd name="connsiteY8" fmla="*/ 30067 h 3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390" h="300673">
                  <a:moveTo>
                    <a:pt x="0" y="30067"/>
                  </a:moveTo>
                  <a:cubicBezTo>
                    <a:pt x="0" y="13461"/>
                    <a:pt x="13461" y="0"/>
                    <a:pt x="30067" y="0"/>
                  </a:cubicBezTo>
                  <a:lnTo>
                    <a:pt x="354323" y="0"/>
                  </a:lnTo>
                  <a:cubicBezTo>
                    <a:pt x="370929" y="0"/>
                    <a:pt x="384390" y="13461"/>
                    <a:pt x="384390" y="30067"/>
                  </a:cubicBezTo>
                  <a:lnTo>
                    <a:pt x="384390" y="270606"/>
                  </a:lnTo>
                  <a:cubicBezTo>
                    <a:pt x="384390" y="287212"/>
                    <a:pt x="370929" y="300673"/>
                    <a:pt x="354323" y="300673"/>
                  </a:cubicBezTo>
                  <a:lnTo>
                    <a:pt x="30067" y="300673"/>
                  </a:lnTo>
                  <a:cubicBezTo>
                    <a:pt x="13461" y="300673"/>
                    <a:pt x="0" y="287212"/>
                    <a:pt x="0" y="270606"/>
                  </a:cubicBezTo>
                  <a:lnTo>
                    <a:pt x="0" y="30067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526" tIns="54526" rIns="54526" bIns="5452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ВиК</a:t>
              </a:r>
              <a:endParaRPr lang="ru-RU" sz="1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4013334" y="2341279"/>
              <a:ext cx="627066" cy="289058"/>
            </a:xfrm>
            <a:custGeom>
              <a:avLst/>
              <a:gdLst>
                <a:gd name="connsiteX0" fmla="*/ 0 w 627066"/>
                <a:gd name="connsiteY0" fmla="*/ 28906 h 289058"/>
                <a:gd name="connsiteX1" fmla="*/ 28906 w 627066"/>
                <a:gd name="connsiteY1" fmla="*/ 0 h 289058"/>
                <a:gd name="connsiteX2" fmla="*/ 598160 w 627066"/>
                <a:gd name="connsiteY2" fmla="*/ 0 h 289058"/>
                <a:gd name="connsiteX3" fmla="*/ 627066 w 627066"/>
                <a:gd name="connsiteY3" fmla="*/ 28906 h 289058"/>
                <a:gd name="connsiteX4" fmla="*/ 627066 w 627066"/>
                <a:gd name="connsiteY4" fmla="*/ 260152 h 289058"/>
                <a:gd name="connsiteX5" fmla="*/ 598160 w 627066"/>
                <a:gd name="connsiteY5" fmla="*/ 289058 h 289058"/>
                <a:gd name="connsiteX6" fmla="*/ 28906 w 627066"/>
                <a:gd name="connsiteY6" fmla="*/ 289058 h 289058"/>
                <a:gd name="connsiteX7" fmla="*/ 0 w 627066"/>
                <a:gd name="connsiteY7" fmla="*/ 260152 h 289058"/>
                <a:gd name="connsiteX8" fmla="*/ 0 w 627066"/>
                <a:gd name="connsiteY8" fmla="*/ 28906 h 2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066" h="289058">
                  <a:moveTo>
                    <a:pt x="0" y="28906"/>
                  </a:moveTo>
                  <a:cubicBezTo>
                    <a:pt x="0" y="12942"/>
                    <a:pt x="12942" y="0"/>
                    <a:pt x="28906" y="0"/>
                  </a:cubicBezTo>
                  <a:lnTo>
                    <a:pt x="598160" y="0"/>
                  </a:lnTo>
                  <a:cubicBezTo>
                    <a:pt x="614124" y="0"/>
                    <a:pt x="627066" y="12942"/>
                    <a:pt x="627066" y="28906"/>
                  </a:cubicBezTo>
                  <a:lnTo>
                    <a:pt x="627066" y="260152"/>
                  </a:lnTo>
                  <a:cubicBezTo>
                    <a:pt x="627066" y="276116"/>
                    <a:pt x="614124" y="289058"/>
                    <a:pt x="598160" y="289058"/>
                  </a:cubicBezTo>
                  <a:lnTo>
                    <a:pt x="28906" y="289058"/>
                  </a:lnTo>
                  <a:cubicBezTo>
                    <a:pt x="12942" y="289058"/>
                    <a:pt x="0" y="276116"/>
                    <a:pt x="0" y="260152"/>
                  </a:cubicBezTo>
                  <a:lnTo>
                    <a:pt x="0" y="28906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186" tIns="54186" rIns="54186" bIns="5418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lang="ru-RU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2507231" y="2901065"/>
              <a:ext cx="542175" cy="215567"/>
            </a:xfrm>
            <a:custGeom>
              <a:avLst/>
              <a:gdLst>
                <a:gd name="connsiteX0" fmla="*/ 0 w 465319"/>
                <a:gd name="connsiteY0" fmla="*/ 21557 h 215567"/>
                <a:gd name="connsiteX1" fmla="*/ 21557 w 465319"/>
                <a:gd name="connsiteY1" fmla="*/ 0 h 215567"/>
                <a:gd name="connsiteX2" fmla="*/ 443762 w 465319"/>
                <a:gd name="connsiteY2" fmla="*/ 0 h 215567"/>
                <a:gd name="connsiteX3" fmla="*/ 465319 w 465319"/>
                <a:gd name="connsiteY3" fmla="*/ 21557 h 215567"/>
                <a:gd name="connsiteX4" fmla="*/ 465319 w 465319"/>
                <a:gd name="connsiteY4" fmla="*/ 194010 h 215567"/>
                <a:gd name="connsiteX5" fmla="*/ 443762 w 465319"/>
                <a:gd name="connsiteY5" fmla="*/ 215567 h 215567"/>
                <a:gd name="connsiteX6" fmla="*/ 21557 w 465319"/>
                <a:gd name="connsiteY6" fmla="*/ 215567 h 215567"/>
                <a:gd name="connsiteX7" fmla="*/ 0 w 465319"/>
                <a:gd name="connsiteY7" fmla="*/ 194010 h 215567"/>
                <a:gd name="connsiteX8" fmla="*/ 0 w 465319"/>
                <a:gd name="connsiteY8" fmla="*/ 21557 h 215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319" h="215567">
                  <a:moveTo>
                    <a:pt x="0" y="21557"/>
                  </a:moveTo>
                  <a:cubicBezTo>
                    <a:pt x="0" y="9651"/>
                    <a:pt x="9651" y="0"/>
                    <a:pt x="21557" y="0"/>
                  </a:cubicBezTo>
                  <a:lnTo>
                    <a:pt x="443762" y="0"/>
                  </a:lnTo>
                  <a:cubicBezTo>
                    <a:pt x="455668" y="0"/>
                    <a:pt x="465319" y="9651"/>
                    <a:pt x="465319" y="21557"/>
                  </a:cubicBezTo>
                  <a:lnTo>
                    <a:pt x="465319" y="194010"/>
                  </a:lnTo>
                  <a:cubicBezTo>
                    <a:pt x="465319" y="205916"/>
                    <a:pt x="455668" y="215567"/>
                    <a:pt x="443762" y="215567"/>
                  </a:cubicBezTo>
                  <a:lnTo>
                    <a:pt x="21557" y="215567"/>
                  </a:lnTo>
                  <a:cubicBezTo>
                    <a:pt x="9651" y="215567"/>
                    <a:pt x="0" y="205916"/>
                    <a:pt x="0" y="194010"/>
                  </a:cubicBezTo>
                  <a:lnTo>
                    <a:pt x="0" y="21557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034" tIns="52034" rIns="52034" bIns="5203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ПППН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2379675" y="3380452"/>
              <a:ext cx="677649" cy="253309"/>
            </a:xfrm>
            <a:custGeom>
              <a:avLst/>
              <a:gdLst>
                <a:gd name="connsiteX0" fmla="*/ 0 w 677649"/>
                <a:gd name="connsiteY0" fmla="*/ 25331 h 253309"/>
                <a:gd name="connsiteX1" fmla="*/ 25331 w 677649"/>
                <a:gd name="connsiteY1" fmla="*/ 0 h 253309"/>
                <a:gd name="connsiteX2" fmla="*/ 652318 w 677649"/>
                <a:gd name="connsiteY2" fmla="*/ 0 h 253309"/>
                <a:gd name="connsiteX3" fmla="*/ 677649 w 677649"/>
                <a:gd name="connsiteY3" fmla="*/ 25331 h 253309"/>
                <a:gd name="connsiteX4" fmla="*/ 677649 w 677649"/>
                <a:gd name="connsiteY4" fmla="*/ 227978 h 253309"/>
                <a:gd name="connsiteX5" fmla="*/ 652318 w 677649"/>
                <a:gd name="connsiteY5" fmla="*/ 253309 h 253309"/>
                <a:gd name="connsiteX6" fmla="*/ 25331 w 677649"/>
                <a:gd name="connsiteY6" fmla="*/ 253309 h 253309"/>
                <a:gd name="connsiteX7" fmla="*/ 0 w 677649"/>
                <a:gd name="connsiteY7" fmla="*/ 227978 h 253309"/>
                <a:gd name="connsiteX8" fmla="*/ 0 w 677649"/>
                <a:gd name="connsiteY8" fmla="*/ 25331 h 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649" h="253309">
                  <a:moveTo>
                    <a:pt x="0" y="25331"/>
                  </a:moveTo>
                  <a:cubicBezTo>
                    <a:pt x="0" y="11341"/>
                    <a:pt x="11341" y="0"/>
                    <a:pt x="25331" y="0"/>
                  </a:cubicBezTo>
                  <a:lnTo>
                    <a:pt x="652318" y="0"/>
                  </a:lnTo>
                  <a:cubicBezTo>
                    <a:pt x="666308" y="0"/>
                    <a:pt x="677649" y="11341"/>
                    <a:pt x="677649" y="25331"/>
                  </a:cubicBezTo>
                  <a:lnTo>
                    <a:pt x="677649" y="227978"/>
                  </a:lnTo>
                  <a:cubicBezTo>
                    <a:pt x="677649" y="241968"/>
                    <a:pt x="666308" y="253309"/>
                    <a:pt x="652318" y="253309"/>
                  </a:cubicBezTo>
                  <a:lnTo>
                    <a:pt x="25331" y="253309"/>
                  </a:lnTo>
                  <a:cubicBezTo>
                    <a:pt x="11341" y="253309"/>
                    <a:pt x="0" y="241968"/>
                    <a:pt x="0" y="227978"/>
                  </a:cubicBezTo>
                  <a:lnTo>
                    <a:pt x="0" y="2533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139" tIns="53139" rIns="53139" bIns="5313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С-300/2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3316623" y="2908205"/>
              <a:ext cx="582468" cy="197940"/>
            </a:xfrm>
            <a:custGeom>
              <a:avLst/>
              <a:gdLst>
                <a:gd name="connsiteX0" fmla="*/ 0 w 582468"/>
                <a:gd name="connsiteY0" fmla="*/ 19794 h 197940"/>
                <a:gd name="connsiteX1" fmla="*/ 19794 w 582468"/>
                <a:gd name="connsiteY1" fmla="*/ 0 h 197940"/>
                <a:gd name="connsiteX2" fmla="*/ 562674 w 582468"/>
                <a:gd name="connsiteY2" fmla="*/ 0 h 197940"/>
                <a:gd name="connsiteX3" fmla="*/ 582468 w 582468"/>
                <a:gd name="connsiteY3" fmla="*/ 19794 h 197940"/>
                <a:gd name="connsiteX4" fmla="*/ 582468 w 582468"/>
                <a:gd name="connsiteY4" fmla="*/ 178146 h 197940"/>
                <a:gd name="connsiteX5" fmla="*/ 562674 w 582468"/>
                <a:gd name="connsiteY5" fmla="*/ 197940 h 197940"/>
                <a:gd name="connsiteX6" fmla="*/ 19794 w 582468"/>
                <a:gd name="connsiteY6" fmla="*/ 197940 h 197940"/>
                <a:gd name="connsiteX7" fmla="*/ 0 w 582468"/>
                <a:gd name="connsiteY7" fmla="*/ 178146 h 197940"/>
                <a:gd name="connsiteX8" fmla="*/ 0 w 582468"/>
                <a:gd name="connsiteY8" fmla="*/ 19794 h 19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468" h="197940">
                  <a:moveTo>
                    <a:pt x="0" y="19794"/>
                  </a:moveTo>
                  <a:cubicBezTo>
                    <a:pt x="0" y="8862"/>
                    <a:pt x="8862" y="0"/>
                    <a:pt x="19794" y="0"/>
                  </a:cubicBezTo>
                  <a:lnTo>
                    <a:pt x="562674" y="0"/>
                  </a:lnTo>
                  <a:cubicBezTo>
                    <a:pt x="573606" y="0"/>
                    <a:pt x="582468" y="8862"/>
                    <a:pt x="582468" y="19794"/>
                  </a:cubicBezTo>
                  <a:lnTo>
                    <a:pt x="582468" y="178146"/>
                  </a:lnTo>
                  <a:cubicBezTo>
                    <a:pt x="582468" y="189078"/>
                    <a:pt x="573606" y="197940"/>
                    <a:pt x="562674" y="197940"/>
                  </a:cubicBezTo>
                  <a:lnTo>
                    <a:pt x="19794" y="197940"/>
                  </a:lnTo>
                  <a:cubicBezTo>
                    <a:pt x="8862" y="197940"/>
                    <a:pt x="0" y="189078"/>
                    <a:pt x="0" y="178146"/>
                  </a:cubicBezTo>
                  <a:lnTo>
                    <a:pt x="0" y="19794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517" tIns="51517" rIns="51517" bIns="51517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ПСН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3264182" y="3362826"/>
              <a:ext cx="665017" cy="268393"/>
            </a:xfrm>
            <a:custGeom>
              <a:avLst/>
              <a:gdLst>
                <a:gd name="connsiteX0" fmla="*/ 0 w 665017"/>
                <a:gd name="connsiteY0" fmla="*/ 26839 h 268393"/>
                <a:gd name="connsiteX1" fmla="*/ 26839 w 665017"/>
                <a:gd name="connsiteY1" fmla="*/ 0 h 268393"/>
                <a:gd name="connsiteX2" fmla="*/ 638178 w 665017"/>
                <a:gd name="connsiteY2" fmla="*/ 0 h 268393"/>
                <a:gd name="connsiteX3" fmla="*/ 665017 w 665017"/>
                <a:gd name="connsiteY3" fmla="*/ 26839 h 268393"/>
                <a:gd name="connsiteX4" fmla="*/ 665017 w 665017"/>
                <a:gd name="connsiteY4" fmla="*/ 241554 h 268393"/>
                <a:gd name="connsiteX5" fmla="*/ 638178 w 665017"/>
                <a:gd name="connsiteY5" fmla="*/ 268393 h 268393"/>
                <a:gd name="connsiteX6" fmla="*/ 26839 w 665017"/>
                <a:gd name="connsiteY6" fmla="*/ 268393 h 268393"/>
                <a:gd name="connsiteX7" fmla="*/ 0 w 665017"/>
                <a:gd name="connsiteY7" fmla="*/ 241554 h 268393"/>
                <a:gd name="connsiteX8" fmla="*/ 0 w 665017"/>
                <a:gd name="connsiteY8" fmla="*/ 26839 h 26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017" h="268393">
                  <a:moveTo>
                    <a:pt x="0" y="26839"/>
                  </a:moveTo>
                  <a:cubicBezTo>
                    <a:pt x="0" y="12016"/>
                    <a:pt x="12016" y="0"/>
                    <a:pt x="26839" y="0"/>
                  </a:cubicBezTo>
                  <a:lnTo>
                    <a:pt x="638178" y="0"/>
                  </a:lnTo>
                  <a:cubicBezTo>
                    <a:pt x="653001" y="0"/>
                    <a:pt x="665017" y="12016"/>
                    <a:pt x="665017" y="26839"/>
                  </a:cubicBezTo>
                  <a:lnTo>
                    <a:pt x="665017" y="241554"/>
                  </a:lnTo>
                  <a:cubicBezTo>
                    <a:pt x="665017" y="256377"/>
                    <a:pt x="653001" y="268393"/>
                    <a:pt x="638178" y="268393"/>
                  </a:cubicBezTo>
                  <a:lnTo>
                    <a:pt x="26839" y="268393"/>
                  </a:lnTo>
                  <a:cubicBezTo>
                    <a:pt x="12016" y="268393"/>
                    <a:pt x="0" y="256377"/>
                    <a:pt x="0" y="241554"/>
                  </a:cubicBezTo>
                  <a:lnTo>
                    <a:pt x="0" y="26839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581" tIns="53581" rIns="53581" bIns="53581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k-KZ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УИиСН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4182189" y="2908205"/>
              <a:ext cx="579974" cy="203574"/>
            </a:xfrm>
            <a:custGeom>
              <a:avLst/>
              <a:gdLst>
                <a:gd name="connsiteX0" fmla="*/ 0 w 579974"/>
                <a:gd name="connsiteY0" fmla="*/ 20357 h 203574"/>
                <a:gd name="connsiteX1" fmla="*/ 20357 w 579974"/>
                <a:gd name="connsiteY1" fmla="*/ 0 h 203574"/>
                <a:gd name="connsiteX2" fmla="*/ 559617 w 579974"/>
                <a:gd name="connsiteY2" fmla="*/ 0 h 203574"/>
                <a:gd name="connsiteX3" fmla="*/ 579974 w 579974"/>
                <a:gd name="connsiteY3" fmla="*/ 20357 h 203574"/>
                <a:gd name="connsiteX4" fmla="*/ 579974 w 579974"/>
                <a:gd name="connsiteY4" fmla="*/ 183217 h 203574"/>
                <a:gd name="connsiteX5" fmla="*/ 559617 w 579974"/>
                <a:gd name="connsiteY5" fmla="*/ 203574 h 203574"/>
                <a:gd name="connsiteX6" fmla="*/ 20357 w 579974"/>
                <a:gd name="connsiteY6" fmla="*/ 203574 h 203574"/>
                <a:gd name="connsiteX7" fmla="*/ 0 w 579974"/>
                <a:gd name="connsiteY7" fmla="*/ 183217 h 203574"/>
                <a:gd name="connsiteX8" fmla="*/ 0 w 579974"/>
                <a:gd name="connsiteY8" fmla="*/ 20357 h 20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974" h="203574">
                  <a:moveTo>
                    <a:pt x="0" y="20357"/>
                  </a:moveTo>
                  <a:cubicBezTo>
                    <a:pt x="0" y="9114"/>
                    <a:pt x="9114" y="0"/>
                    <a:pt x="20357" y="0"/>
                  </a:cubicBezTo>
                  <a:lnTo>
                    <a:pt x="559617" y="0"/>
                  </a:lnTo>
                  <a:cubicBezTo>
                    <a:pt x="570860" y="0"/>
                    <a:pt x="579974" y="9114"/>
                    <a:pt x="579974" y="20357"/>
                  </a:cubicBezTo>
                  <a:lnTo>
                    <a:pt x="579974" y="183217"/>
                  </a:lnTo>
                  <a:cubicBezTo>
                    <a:pt x="579974" y="194460"/>
                    <a:pt x="570860" y="203574"/>
                    <a:pt x="559617" y="203574"/>
                  </a:cubicBezTo>
                  <a:lnTo>
                    <a:pt x="20357" y="203574"/>
                  </a:lnTo>
                  <a:cubicBezTo>
                    <a:pt x="9114" y="203574"/>
                    <a:pt x="0" y="194460"/>
                    <a:pt x="0" y="183217"/>
                  </a:cubicBezTo>
                  <a:lnTo>
                    <a:pt x="0" y="20357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682" tIns="51682" rIns="51682" bIns="5168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ПГПН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4136058" y="3368459"/>
              <a:ext cx="669811" cy="234659"/>
            </a:xfrm>
            <a:custGeom>
              <a:avLst/>
              <a:gdLst>
                <a:gd name="connsiteX0" fmla="*/ 0 w 669811"/>
                <a:gd name="connsiteY0" fmla="*/ 23466 h 234659"/>
                <a:gd name="connsiteX1" fmla="*/ 23466 w 669811"/>
                <a:gd name="connsiteY1" fmla="*/ 0 h 234659"/>
                <a:gd name="connsiteX2" fmla="*/ 646345 w 669811"/>
                <a:gd name="connsiteY2" fmla="*/ 0 h 234659"/>
                <a:gd name="connsiteX3" fmla="*/ 669811 w 669811"/>
                <a:gd name="connsiteY3" fmla="*/ 23466 h 234659"/>
                <a:gd name="connsiteX4" fmla="*/ 669811 w 669811"/>
                <a:gd name="connsiteY4" fmla="*/ 211193 h 234659"/>
                <a:gd name="connsiteX5" fmla="*/ 646345 w 669811"/>
                <a:gd name="connsiteY5" fmla="*/ 234659 h 234659"/>
                <a:gd name="connsiteX6" fmla="*/ 23466 w 669811"/>
                <a:gd name="connsiteY6" fmla="*/ 234659 h 234659"/>
                <a:gd name="connsiteX7" fmla="*/ 0 w 669811"/>
                <a:gd name="connsiteY7" fmla="*/ 211193 h 234659"/>
                <a:gd name="connsiteX8" fmla="*/ 0 w 669811"/>
                <a:gd name="connsiteY8" fmla="*/ 23466 h 23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811" h="234659">
                  <a:moveTo>
                    <a:pt x="0" y="23466"/>
                  </a:moveTo>
                  <a:cubicBezTo>
                    <a:pt x="0" y="10506"/>
                    <a:pt x="10506" y="0"/>
                    <a:pt x="23466" y="0"/>
                  </a:cubicBezTo>
                  <a:lnTo>
                    <a:pt x="646345" y="0"/>
                  </a:lnTo>
                  <a:cubicBezTo>
                    <a:pt x="659305" y="0"/>
                    <a:pt x="669811" y="10506"/>
                    <a:pt x="669811" y="23466"/>
                  </a:cubicBezTo>
                  <a:lnTo>
                    <a:pt x="669811" y="211193"/>
                  </a:lnTo>
                  <a:cubicBezTo>
                    <a:pt x="669811" y="224153"/>
                    <a:pt x="659305" y="234659"/>
                    <a:pt x="646345" y="234659"/>
                  </a:cubicBezTo>
                  <a:lnTo>
                    <a:pt x="23466" y="234659"/>
                  </a:lnTo>
                  <a:cubicBezTo>
                    <a:pt x="10506" y="234659"/>
                    <a:pt x="0" y="224153"/>
                    <a:pt x="0" y="211193"/>
                  </a:cubicBezTo>
                  <a:lnTo>
                    <a:pt x="0" y="23466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593" tIns="52593" rIns="52593" bIns="5259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С-001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5448401" y="2907318"/>
              <a:ext cx="625586" cy="218446"/>
            </a:xfrm>
            <a:custGeom>
              <a:avLst/>
              <a:gdLst>
                <a:gd name="connsiteX0" fmla="*/ 0 w 625586"/>
                <a:gd name="connsiteY0" fmla="*/ 21845 h 218446"/>
                <a:gd name="connsiteX1" fmla="*/ 21845 w 625586"/>
                <a:gd name="connsiteY1" fmla="*/ 0 h 218446"/>
                <a:gd name="connsiteX2" fmla="*/ 603741 w 625586"/>
                <a:gd name="connsiteY2" fmla="*/ 0 h 218446"/>
                <a:gd name="connsiteX3" fmla="*/ 625586 w 625586"/>
                <a:gd name="connsiteY3" fmla="*/ 21845 h 218446"/>
                <a:gd name="connsiteX4" fmla="*/ 625586 w 625586"/>
                <a:gd name="connsiteY4" fmla="*/ 196601 h 218446"/>
                <a:gd name="connsiteX5" fmla="*/ 603741 w 625586"/>
                <a:gd name="connsiteY5" fmla="*/ 218446 h 218446"/>
                <a:gd name="connsiteX6" fmla="*/ 21845 w 625586"/>
                <a:gd name="connsiteY6" fmla="*/ 218446 h 218446"/>
                <a:gd name="connsiteX7" fmla="*/ 0 w 625586"/>
                <a:gd name="connsiteY7" fmla="*/ 196601 h 218446"/>
                <a:gd name="connsiteX8" fmla="*/ 0 w 625586"/>
                <a:gd name="connsiteY8" fmla="*/ 21845 h 21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5586" h="218446">
                  <a:moveTo>
                    <a:pt x="0" y="21845"/>
                  </a:moveTo>
                  <a:cubicBezTo>
                    <a:pt x="0" y="9780"/>
                    <a:pt x="9780" y="0"/>
                    <a:pt x="21845" y="0"/>
                  </a:cubicBezTo>
                  <a:lnTo>
                    <a:pt x="603741" y="0"/>
                  </a:lnTo>
                  <a:cubicBezTo>
                    <a:pt x="615806" y="0"/>
                    <a:pt x="625586" y="9780"/>
                    <a:pt x="625586" y="21845"/>
                  </a:cubicBezTo>
                  <a:lnTo>
                    <a:pt x="625586" y="196601"/>
                  </a:lnTo>
                  <a:cubicBezTo>
                    <a:pt x="625586" y="208666"/>
                    <a:pt x="615806" y="218446"/>
                    <a:pt x="603741" y="218446"/>
                  </a:cubicBezTo>
                  <a:lnTo>
                    <a:pt x="21845" y="218446"/>
                  </a:lnTo>
                  <a:cubicBezTo>
                    <a:pt x="9780" y="218446"/>
                    <a:pt x="0" y="208666"/>
                    <a:pt x="0" y="196601"/>
                  </a:cubicBezTo>
                  <a:lnTo>
                    <a:pt x="0" y="21845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118" tIns="52118" rIns="52118" bIns="5211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ППТНО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5012728" y="3383331"/>
              <a:ext cx="690402" cy="208799"/>
            </a:xfrm>
            <a:custGeom>
              <a:avLst/>
              <a:gdLst>
                <a:gd name="connsiteX0" fmla="*/ 0 w 690402"/>
                <a:gd name="connsiteY0" fmla="*/ 20880 h 208799"/>
                <a:gd name="connsiteX1" fmla="*/ 20880 w 690402"/>
                <a:gd name="connsiteY1" fmla="*/ 0 h 208799"/>
                <a:gd name="connsiteX2" fmla="*/ 669522 w 690402"/>
                <a:gd name="connsiteY2" fmla="*/ 0 h 208799"/>
                <a:gd name="connsiteX3" fmla="*/ 690402 w 690402"/>
                <a:gd name="connsiteY3" fmla="*/ 20880 h 208799"/>
                <a:gd name="connsiteX4" fmla="*/ 690402 w 690402"/>
                <a:gd name="connsiteY4" fmla="*/ 187919 h 208799"/>
                <a:gd name="connsiteX5" fmla="*/ 669522 w 690402"/>
                <a:gd name="connsiteY5" fmla="*/ 208799 h 208799"/>
                <a:gd name="connsiteX6" fmla="*/ 20880 w 690402"/>
                <a:gd name="connsiteY6" fmla="*/ 208799 h 208799"/>
                <a:gd name="connsiteX7" fmla="*/ 0 w 690402"/>
                <a:gd name="connsiteY7" fmla="*/ 187919 h 208799"/>
                <a:gd name="connsiteX8" fmla="*/ 0 w 690402"/>
                <a:gd name="connsiteY8" fmla="*/ 20880 h 20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0402" h="208799">
                  <a:moveTo>
                    <a:pt x="0" y="20880"/>
                  </a:moveTo>
                  <a:cubicBezTo>
                    <a:pt x="0" y="9348"/>
                    <a:pt x="9348" y="0"/>
                    <a:pt x="20880" y="0"/>
                  </a:cubicBezTo>
                  <a:lnTo>
                    <a:pt x="669522" y="0"/>
                  </a:lnTo>
                  <a:cubicBezTo>
                    <a:pt x="681054" y="0"/>
                    <a:pt x="690402" y="9348"/>
                    <a:pt x="690402" y="20880"/>
                  </a:cubicBezTo>
                  <a:lnTo>
                    <a:pt x="690402" y="187919"/>
                  </a:lnTo>
                  <a:cubicBezTo>
                    <a:pt x="690402" y="199451"/>
                    <a:pt x="681054" y="208799"/>
                    <a:pt x="669522" y="208799"/>
                  </a:cubicBezTo>
                  <a:lnTo>
                    <a:pt x="20880" y="208799"/>
                  </a:lnTo>
                  <a:cubicBezTo>
                    <a:pt x="9348" y="208799"/>
                    <a:pt x="0" y="199451"/>
                    <a:pt x="0" y="187919"/>
                  </a:cubicBezTo>
                  <a:lnTo>
                    <a:pt x="0" y="2088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836" tIns="51836" rIns="51836" bIns="5183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УПБ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5909989" y="3383331"/>
              <a:ext cx="589338" cy="230640"/>
            </a:xfrm>
            <a:custGeom>
              <a:avLst/>
              <a:gdLst>
                <a:gd name="connsiteX0" fmla="*/ 0 w 589338"/>
                <a:gd name="connsiteY0" fmla="*/ 23064 h 230640"/>
                <a:gd name="connsiteX1" fmla="*/ 23064 w 589338"/>
                <a:gd name="connsiteY1" fmla="*/ 0 h 230640"/>
                <a:gd name="connsiteX2" fmla="*/ 566274 w 589338"/>
                <a:gd name="connsiteY2" fmla="*/ 0 h 230640"/>
                <a:gd name="connsiteX3" fmla="*/ 589338 w 589338"/>
                <a:gd name="connsiteY3" fmla="*/ 23064 h 230640"/>
                <a:gd name="connsiteX4" fmla="*/ 589338 w 589338"/>
                <a:gd name="connsiteY4" fmla="*/ 207576 h 230640"/>
                <a:gd name="connsiteX5" fmla="*/ 566274 w 589338"/>
                <a:gd name="connsiteY5" fmla="*/ 230640 h 230640"/>
                <a:gd name="connsiteX6" fmla="*/ 23064 w 589338"/>
                <a:gd name="connsiteY6" fmla="*/ 230640 h 230640"/>
                <a:gd name="connsiteX7" fmla="*/ 0 w 589338"/>
                <a:gd name="connsiteY7" fmla="*/ 207576 h 230640"/>
                <a:gd name="connsiteX8" fmla="*/ 0 w 589338"/>
                <a:gd name="connsiteY8" fmla="*/ 23064 h 23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9338" h="230640">
                  <a:moveTo>
                    <a:pt x="0" y="23064"/>
                  </a:moveTo>
                  <a:cubicBezTo>
                    <a:pt x="0" y="10326"/>
                    <a:pt x="10326" y="0"/>
                    <a:pt x="23064" y="0"/>
                  </a:cubicBezTo>
                  <a:lnTo>
                    <a:pt x="566274" y="0"/>
                  </a:lnTo>
                  <a:cubicBezTo>
                    <a:pt x="579012" y="0"/>
                    <a:pt x="589338" y="10326"/>
                    <a:pt x="589338" y="23064"/>
                  </a:cubicBezTo>
                  <a:lnTo>
                    <a:pt x="589338" y="207576"/>
                  </a:lnTo>
                  <a:cubicBezTo>
                    <a:pt x="589338" y="220314"/>
                    <a:pt x="579012" y="230640"/>
                    <a:pt x="566274" y="230640"/>
                  </a:cubicBezTo>
                  <a:lnTo>
                    <a:pt x="23064" y="230640"/>
                  </a:lnTo>
                  <a:cubicBezTo>
                    <a:pt x="10326" y="230640"/>
                    <a:pt x="0" y="220314"/>
                    <a:pt x="0" y="207576"/>
                  </a:cubicBezTo>
                  <a:lnTo>
                    <a:pt x="0" y="23064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475" tIns="52475" rIns="52475" bIns="5247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АГУ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7682990" y="2352846"/>
              <a:ext cx="745909" cy="259474"/>
            </a:xfrm>
            <a:custGeom>
              <a:avLst/>
              <a:gdLst>
                <a:gd name="connsiteX0" fmla="*/ 0 w 745909"/>
                <a:gd name="connsiteY0" fmla="*/ 25947 h 259474"/>
                <a:gd name="connsiteX1" fmla="*/ 25947 w 745909"/>
                <a:gd name="connsiteY1" fmla="*/ 0 h 259474"/>
                <a:gd name="connsiteX2" fmla="*/ 719962 w 745909"/>
                <a:gd name="connsiteY2" fmla="*/ 0 h 259474"/>
                <a:gd name="connsiteX3" fmla="*/ 745909 w 745909"/>
                <a:gd name="connsiteY3" fmla="*/ 25947 h 259474"/>
                <a:gd name="connsiteX4" fmla="*/ 745909 w 745909"/>
                <a:gd name="connsiteY4" fmla="*/ 233527 h 259474"/>
                <a:gd name="connsiteX5" fmla="*/ 719962 w 745909"/>
                <a:gd name="connsiteY5" fmla="*/ 259474 h 259474"/>
                <a:gd name="connsiteX6" fmla="*/ 25947 w 745909"/>
                <a:gd name="connsiteY6" fmla="*/ 259474 h 259474"/>
                <a:gd name="connsiteX7" fmla="*/ 0 w 745909"/>
                <a:gd name="connsiteY7" fmla="*/ 233527 h 259474"/>
                <a:gd name="connsiteX8" fmla="*/ 0 w 745909"/>
                <a:gd name="connsiteY8" fmla="*/ 25947 h 25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5909" h="259474">
                  <a:moveTo>
                    <a:pt x="0" y="25947"/>
                  </a:moveTo>
                  <a:cubicBezTo>
                    <a:pt x="0" y="11617"/>
                    <a:pt x="11617" y="0"/>
                    <a:pt x="25947" y="0"/>
                  </a:cubicBezTo>
                  <a:lnTo>
                    <a:pt x="719962" y="0"/>
                  </a:lnTo>
                  <a:cubicBezTo>
                    <a:pt x="734292" y="0"/>
                    <a:pt x="745909" y="11617"/>
                    <a:pt x="745909" y="25947"/>
                  </a:cubicBezTo>
                  <a:lnTo>
                    <a:pt x="745909" y="233527"/>
                  </a:lnTo>
                  <a:cubicBezTo>
                    <a:pt x="745909" y="247857"/>
                    <a:pt x="734292" y="259474"/>
                    <a:pt x="719962" y="259474"/>
                  </a:cubicBezTo>
                  <a:lnTo>
                    <a:pt x="25947" y="259474"/>
                  </a:lnTo>
                  <a:cubicBezTo>
                    <a:pt x="11617" y="259474"/>
                    <a:pt x="0" y="247857"/>
                    <a:pt x="0" y="233527"/>
                  </a:cubicBezTo>
                  <a:lnTo>
                    <a:pt x="0" y="25947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20" tIns="53320" rIns="53320" bIns="533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  <a:endParaRPr lang="ru-RU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7274310" y="2871479"/>
              <a:ext cx="725093" cy="260508"/>
            </a:xfrm>
            <a:custGeom>
              <a:avLst/>
              <a:gdLst>
                <a:gd name="connsiteX0" fmla="*/ 0 w 794630"/>
                <a:gd name="connsiteY0" fmla="*/ 26051 h 260508"/>
                <a:gd name="connsiteX1" fmla="*/ 26051 w 794630"/>
                <a:gd name="connsiteY1" fmla="*/ 0 h 260508"/>
                <a:gd name="connsiteX2" fmla="*/ 768579 w 794630"/>
                <a:gd name="connsiteY2" fmla="*/ 0 h 260508"/>
                <a:gd name="connsiteX3" fmla="*/ 794630 w 794630"/>
                <a:gd name="connsiteY3" fmla="*/ 26051 h 260508"/>
                <a:gd name="connsiteX4" fmla="*/ 794630 w 794630"/>
                <a:gd name="connsiteY4" fmla="*/ 234457 h 260508"/>
                <a:gd name="connsiteX5" fmla="*/ 768579 w 794630"/>
                <a:gd name="connsiteY5" fmla="*/ 260508 h 260508"/>
                <a:gd name="connsiteX6" fmla="*/ 26051 w 794630"/>
                <a:gd name="connsiteY6" fmla="*/ 260508 h 260508"/>
                <a:gd name="connsiteX7" fmla="*/ 0 w 794630"/>
                <a:gd name="connsiteY7" fmla="*/ 234457 h 260508"/>
                <a:gd name="connsiteX8" fmla="*/ 0 w 794630"/>
                <a:gd name="connsiteY8" fmla="*/ 26051 h 26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4630" h="260508">
                  <a:moveTo>
                    <a:pt x="0" y="26051"/>
                  </a:moveTo>
                  <a:cubicBezTo>
                    <a:pt x="0" y="11663"/>
                    <a:pt x="11663" y="0"/>
                    <a:pt x="26051" y="0"/>
                  </a:cubicBezTo>
                  <a:lnTo>
                    <a:pt x="768579" y="0"/>
                  </a:lnTo>
                  <a:cubicBezTo>
                    <a:pt x="782967" y="0"/>
                    <a:pt x="794630" y="11663"/>
                    <a:pt x="794630" y="26051"/>
                  </a:cubicBezTo>
                  <a:lnTo>
                    <a:pt x="794630" y="234457"/>
                  </a:lnTo>
                  <a:cubicBezTo>
                    <a:pt x="794630" y="248845"/>
                    <a:pt x="782967" y="260508"/>
                    <a:pt x="768579" y="260508"/>
                  </a:cubicBezTo>
                  <a:lnTo>
                    <a:pt x="26051" y="260508"/>
                  </a:lnTo>
                  <a:cubicBezTo>
                    <a:pt x="11663" y="260508"/>
                    <a:pt x="0" y="248845"/>
                    <a:pt x="0" y="234457"/>
                  </a:cubicBezTo>
                  <a:lnTo>
                    <a:pt x="0" y="26051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50" tIns="53350" rIns="53350" bIns="5335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ПГПН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Полилиния 67"/>
            <p:cNvSpPr/>
            <p:nvPr/>
          </p:nvSpPr>
          <p:spPr>
            <a:xfrm>
              <a:off x="6706186" y="3395809"/>
              <a:ext cx="512123" cy="243142"/>
            </a:xfrm>
            <a:custGeom>
              <a:avLst/>
              <a:gdLst>
                <a:gd name="connsiteX0" fmla="*/ 0 w 512123"/>
                <a:gd name="connsiteY0" fmla="*/ 24314 h 243142"/>
                <a:gd name="connsiteX1" fmla="*/ 24314 w 512123"/>
                <a:gd name="connsiteY1" fmla="*/ 0 h 243142"/>
                <a:gd name="connsiteX2" fmla="*/ 487809 w 512123"/>
                <a:gd name="connsiteY2" fmla="*/ 0 h 243142"/>
                <a:gd name="connsiteX3" fmla="*/ 512123 w 512123"/>
                <a:gd name="connsiteY3" fmla="*/ 24314 h 243142"/>
                <a:gd name="connsiteX4" fmla="*/ 512123 w 512123"/>
                <a:gd name="connsiteY4" fmla="*/ 218828 h 243142"/>
                <a:gd name="connsiteX5" fmla="*/ 487809 w 512123"/>
                <a:gd name="connsiteY5" fmla="*/ 243142 h 243142"/>
                <a:gd name="connsiteX6" fmla="*/ 24314 w 512123"/>
                <a:gd name="connsiteY6" fmla="*/ 243142 h 243142"/>
                <a:gd name="connsiteX7" fmla="*/ 0 w 512123"/>
                <a:gd name="connsiteY7" fmla="*/ 218828 h 243142"/>
                <a:gd name="connsiteX8" fmla="*/ 0 w 512123"/>
                <a:gd name="connsiteY8" fmla="*/ 24314 h 24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2123" h="243142">
                  <a:moveTo>
                    <a:pt x="0" y="24314"/>
                  </a:moveTo>
                  <a:cubicBezTo>
                    <a:pt x="0" y="10886"/>
                    <a:pt x="10886" y="0"/>
                    <a:pt x="24314" y="0"/>
                  </a:cubicBezTo>
                  <a:lnTo>
                    <a:pt x="487809" y="0"/>
                  </a:lnTo>
                  <a:cubicBezTo>
                    <a:pt x="501237" y="0"/>
                    <a:pt x="512123" y="10886"/>
                    <a:pt x="512123" y="24314"/>
                  </a:cubicBezTo>
                  <a:lnTo>
                    <a:pt x="512123" y="218828"/>
                  </a:lnTo>
                  <a:cubicBezTo>
                    <a:pt x="512123" y="232256"/>
                    <a:pt x="501237" y="243142"/>
                    <a:pt x="487809" y="243142"/>
                  </a:cubicBezTo>
                  <a:lnTo>
                    <a:pt x="24314" y="243142"/>
                  </a:lnTo>
                  <a:cubicBezTo>
                    <a:pt x="10886" y="243142"/>
                    <a:pt x="0" y="232256"/>
                    <a:pt x="0" y="218828"/>
                  </a:cubicBezTo>
                  <a:lnTo>
                    <a:pt x="0" y="24314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841" tIns="52841" rIns="52841" bIns="52841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С-100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Полилиния 69"/>
            <p:cNvSpPr/>
            <p:nvPr/>
          </p:nvSpPr>
          <p:spPr>
            <a:xfrm>
              <a:off x="7425168" y="3395809"/>
              <a:ext cx="473548" cy="257594"/>
            </a:xfrm>
            <a:custGeom>
              <a:avLst/>
              <a:gdLst>
                <a:gd name="connsiteX0" fmla="*/ 0 w 473548"/>
                <a:gd name="connsiteY0" fmla="*/ 25759 h 257594"/>
                <a:gd name="connsiteX1" fmla="*/ 25759 w 473548"/>
                <a:gd name="connsiteY1" fmla="*/ 0 h 257594"/>
                <a:gd name="connsiteX2" fmla="*/ 447789 w 473548"/>
                <a:gd name="connsiteY2" fmla="*/ 0 h 257594"/>
                <a:gd name="connsiteX3" fmla="*/ 473548 w 473548"/>
                <a:gd name="connsiteY3" fmla="*/ 25759 h 257594"/>
                <a:gd name="connsiteX4" fmla="*/ 473548 w 473548"/>
                <a:gd name="connsiteY4" fmla="*/ 231835 h 257594"/>
                <a:gd name="connsiteX5" fmla="*/ 447789 w 473548"/>
                <a:gd name="connsiteY5" fmla="*/ 257594 h 257594"/>
                <a:gd name="connsiteX6" fmla="*/ 25759 w 473548"/>
                <a:gd name="connsiteY6" fmla="*/ 257594 h 257594"/>
                <a:gd name="connsiteX7" fmla="*/ 0 w 473548"/>
                <a:gd name="connsiteY7" fmla="*/ 231835 h 257594"/>
                <a:gd name="connsiteX8" fmla="*/ 0 w 473548"/>
                <a:gd name="connsiteY8" fmla="*/ 25759 h 25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548" h="257594">
                  <a:moveTo>
                    <a:pt x="0" y="25759"/>
                  </a:moveTo>
                  <a:cubicBezTo>
                    <a:pt x="0" y="11533"/>
                    <a:pt x="11533" y="0"/>
                    <a:pt x="25759" y="0"/>
                  </a:cubicBezTo>
                  <a:lnTo>
                    <a:pt x="447789" y="0"/>
                  </a:lnTo>
                  <a:cubicBezTo>
                    <a:pt x="462015" y="0"/>
                    <a:pt x="473548" y="11533"/>
                    <a:pt x="473548" y="25759"/>
                  </a:cubicBezTo>
                  <a:lnTo>
                    <a:pt x="473548" y="231835"/>
                  </a:lnTo>
                  <a:cubicBezTo>
                    <a:pt x="473548" y="246061"/>
                    <a:pt x="462015" y="257594"/>
                    <a:pt x="447789" y="257594"/>
                  </a:cubicBezTo>
                  <a:lnTo>
                    <a:pt x="25759" y="257594"/>
                  </a:lnTo>
                  <a:cubicBezTo>
                    <a:pt x="11533" y="257594"/>
                    <a:pt x="0" y="246061"/>
                    <a:pt x="0" y="231835"/>
                  </a:cubicBezTo>
                  <a:lnTo>
                    <a:pt x="0" y="25759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265" tIns="53265" rIns="53265" bIns="5326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С-200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Полилиния 71"/>
            <p:cNvSpPr/>
            <p:nvPr/>
          </p:nvSpPr>
          <p:spPr>
            <a:xfrm>
              <a:off x="8105575" y="3395809"/>
              <a:ext cx="491253" cy="263706"/>
            </a:xfrm>
            <a:custGeom>
              <a:avLst/>
              <a:gdLst>
                <a:gd name="connsiteX0" fmla="*/ 0 w 491253"/>
                <a:gd name="connsiteY0" fmla="*/ 26371 h 263706"/>
                <a:gd name="connsiteX1" fmla="*/ 26371 w 491253"/>
                <a:gd name="connsiteY1" fmla="*/ 0 h 263706"/>
                <a:gd name="connsiteX2" fmla="*/ 464882 w 491253"/>
                <a:gd name="connsiteY2" fmla="*/ 0 h 263706"/>
                <a:gd name="connsiteX3" fmla="*/ 491253 w 491253"/>
                <a:gd name="connsiteY3" fmla="*/ 26371 h 263706"/>
                <a:gd name="connsiteX4" fmla="*/ 491253 w 491253"/>
                <a:gd name="connsiteY4" fmla="*/ 237335 h 263706"/>
                <a:gd name="connsiteX5" fmla="*/ 464882 w 491253"/>
                <a:gd name="connsiteY5" fmla="*/ 263706 h 263706"/>
                <a:gd name="connsiteX6" fmla="*/ 26371 w 491253"/>
                <a:gd name="connsiteY6" fmla="*/ 263706 h 263706"/>
                <a:gd name="connsiteX7" fmla="*/ 0 w 491253"/>
                <a:gd name="connsiteY7" fmla="*/ 237335 h 263706"/>
                <a:gd name="connsiteX8" fmla="*/ 0 w 491253"/>
                <a:gd name="connsiteY8" fmla="*/ 26371 h 26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253" h="263706">
                  <a:moveTo>
                    <a:pt x="0" y="26371"/>
                  </a:moveTo>
                  <a:cubicBezTo>
                    <a:pt x="0" y="11807"/>
                    <a:pt x="11807" y="0"/>
                    <a:pt x="26371" y="0"/>
                  </a:cubicBezTo>
                  <a:lnTo>
                    <a:pt x="464882" y="0"/>
                  </a:lnTo>
                  <a:cubicBezTo>
                    <a:pt x="479446" y="0"/>
                    <a:pt x="491253" y="11807"/>
                    <a:pt x="491253" y="26371"/>
                  </a:cubicBezTo>
                  <a:lnTo>
                    <a:pt x="491253" y="237335"/>
                  </a:lnTo>
                  <a:cubicBezTo>
                    <a:pt x="491253" y="251899"/>
                    <a:pt x="479446" y="263706"/>
                    <a:pt x="464882" y="263706"/>
                  </a:cubicBezTo>
                  <a:lnTo>
                    <a:pt x="26371" y="263706"/>
                  </a:lnTo>
                  <a:cubicBezTo>
                    <a:pt x="11807" y="263706"/>
                    <a:pt x="0" y="251899"/>
                    <a:pt x="0" y="237335"/>
                  </a:cubicBezTo>
                  <a:lnTo>
                    <a:pt x="0" y="26371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444" tIns="53444" rIns="53444" bIns="534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С-300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8244168" y="2882243"/>
              <a:ext cx="574007" cy="260993"/>
            </a:xfrm>
            <a:custGeom>
              <a:avLst/>
              <a:gdLst>
                <a:gd name="connsiteX0" fmla="*/ 0 w 574007"/>
                <a:gd name="connsiteY0" fmla="*/ 26099 h 260993"/>
                <a:gd name="connsiteX1" fmla="*/ 26099 w 574007"/>
                <a:gd name="connsiteY1" fmla="*/ 0 h 260993"/>
                <a:gd name="connsiteX2" fmla="*/ 547908 w 574007"/>
                <a:gd name="connsiteY2" fmla="*/ 0 h 260993"/>
                <a:gd name="connsiteX3" fmla="*/ 574007 w 574007"/>
                <a:gd name="connsiteY3" fmla="*/ 26099 h 260993"/>
                <a:gd name="connsiteX4" fmla="*/ 574007 w 574007"/>
                <a:gd name="connsiteY4" fmla="*/ 234894 h 260993"/>
                <a:gd name="connsiteX5" fmla="*/ 547908 w 574007"/>
                <a:gd name="connsiteY5" fmla="*/ 260993 h 260993"/>
                <a:gd name="connsiteX6" fmla="*/ 26099 w 574007"/>
                <a:gd name="connsiteY6" fmla="*/ 260993 h 260993"/>
                <a:gd name="connsiteX7" fmla="*/ 0 w 574007"/>
                <a:gd name="connsiteY7" fmla="*/ 234894 h 260993"/>
                <a:gd name="connsiteX8" fmla="*/ 0 w 574007"/>
                <a:gd name="connsiteY8" fmla="*/ 26099 h 260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007" h="260993">
                  <a:moveTo>
                    <a:pt x="0" y="26099"/>
                  </a:moveTo>
                  <a:cubicBezTo>
                    <a:pt x="0" y="11685"/>
                    <a:pt x="11685" y="0"/>
                    <a:pt x="26099" y="0"/>
                  </a:cubicBezTo>
                  <a:lnTo>
                    <a:pt x="547908" y="0"/>
                  </a:lnTo>
                  <a:cubicBezTo>
                    <a:pt x="562322" y="0"/>
                    <a:pt x="574007" y="11685"/>
                    <a:pt x="574007" y="26099"/>
                  </a:cubicBezTo>
                  <a:lnTo>
                    <a:pt x="574007" y="234894"/>
                  </a:lnTo>
                  <a:cubicBezTo>
                    <a:pt x="574007" y="249308"/>
                    <a:pt x="562322" y="260993"/>
                    <a:pt x="547908" y="260993"/>
                  </a:cubicBezTo>
                  <a:lnTo>
                    <a:pt x="26099" y="260993"/>
                  </a:lnTo>
                  <a:cubicBezTo>
                    <a:pt x="11685" y="260993"/>
                    <a:pt x="0" y="249308"/>
                    <a:pt x="0" y="234894"/>
                  </a:cubicBezTo>
                  <a:lnTo>
                    <a:pt x="0" y="26099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64" tIns="53364" rIns="53364" bIns="5336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ПКОН</a:t>
              </a:r>
              <a:endParaRPr lang="ru-RU" sz="1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Прямоугольник 75"/>
          <p:cNvSpPr/>
          <p:nvPr/>
        </p:nvSpPr>
        <p:spPr>
          <a:xfrm>
            <a:off x="266972" y="4060810"/>
            <a:ext cx="8578516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Заключен долгосрочный договор по снижению коррозионного износа оборудования ТОО «ПНХЗ» с АО «ИТКЭ им. Д.В. Сокольского» на период 2021-2023гг. от 30.06.2021г.</a:t>
            </a:r>
          </a:p>
          <a:p>
            <a:pPr lvl="0" algn="just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рамках данного договора специалисты АО «ИТКЭ им. Д.В. Сокольского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по результатам проведенного аудита предоставляют ТОО «ПНХЗ»: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отчеты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аудиту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рекомендациями </a:t>
            </a:r>
          </a:p>
          <a:p>
            <a:pPr marL="214313" indent="-214313" algn="just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паспорта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коррозии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технологических установок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3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27"/>
            <a:ext cx="7560842" cy="787997"/>
          </a:xfrm>
        </p:spPr>
        <p:txBody>
          <a:bodyPr>
            <a:noAutofit/>
          </a:bodyPr>
          <a:lstStyle/>
          <a:p>
            <a:r>
              <a:rPr lang="ru-RU" sz="2000" dirty="0"/>
              <a:t>Практика применения купонов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для </a:t>
            </a:r>
            <a:r>
              <a:rPr lang="ru-RU" sz="2000" dirty="0"/>
              <a:t>мониторинга коррозии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61510" y="965014"/>
            <a:ext cx="8802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ТОО «ПНХЗ» проводится анализ оборотной воды систем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IIa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Е- 901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1510" y="3722745"/>
            <a:ext cx="879111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содержания количества биологических отложений в системах БОВ привело к уменьшению скорости коррозии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5228" y="4348821"/>
            <a:ext cx="878926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после обработки поверхности купонов (1 система)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03" y="5094859"/>
            <a:ext cx="1844982" cy="44678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899" y="5111062"/>
            <a:ext cx="2019193" cy="42298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929083" y="4816112"/>
            <a:ext cx="198473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8470" y="4809667"/>
            <a:ext cx="170919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год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66450" y="4809667"/>
            <a:ext cx="184327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год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7103" y="5099410"/>
            <a:ext cx="1833263" cy="446283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2677104" y="4809667"/>
            <a:ext cx="168191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год</a:t>
            </a:r>
          </a:p>
        </p:txBody>
      </p:sp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743687"/>
              </p:ext>
            </p:extLst>
          </p:nvPr>
        </p:nvGraphicFramePr>
        <p:xfrm>
          <a:off x="92294" y="1437814"/>
          <a:ext cx="8946511" cy="2161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0021">
                  <a:extLst>
                    <a:ext uri="{9D8B030D-6E8A-4147-A177-3AD203B41FA5}">
                      <a16:colId xmlns:a16="http://schemas.microsoft.com/office/drawing/2014/main" val="4150054227"/>
                    </a:ext>
                  </a:extLst>
                </a:gridCol>
                <a:gridCol w="2009273">
                  <a:extLst>
                    <a:ext uri="{9D8B030D-6E8A-4147-A177-3AD203B41FA5}">
                      <a16:colId xmlns:a16="http://schemas.microsoft.com/office/drawing/2014/main" val="1922247223"/>
                    </a:ext>
                  </a:extLst>
                </a:gridCol>
                <a:gridCol w="2033337">
                  <a:extLst>
                    <a:ext uri="{9D8B030D-6E8A-4147-A177-3AD203B41FA5}">
                      <a16:colId xmlns:a16="http://schemas.microsoft.com/office/drawing/2014/main" val="3091317382"/>
                    </a:ext>
                  </a:extLst>
                </a:gridCol>
                <a:gridCol w="2021306">
                  <a:extLst>
                    <a:ext uri="{9D8B030D-6E8A-4147-A177-3AD203B41FA5}">
                      <a16:colId xmlns:a16="http://schemas.microsoft.com/office/drawing/2014/main" val="3937286967"/>
                    </a:ext>
                  </a:extLst>
                </a:gridCol>
                <a:gridCol w="2112574">
                  <a:extLst>
                    <a:ext uri="{9D8B030D-6E8A-4147-A177-3AD203B41FA5}">
                      <a16:colId xmlns:a16="http://schemas.microsoft.com/office/drawing/2014/main" val="2545875265"/>
                    </a:ext>
                  </a:extLst>
                </a:gridCol>
              </a:tblGrid>
              <a:tr h="329126"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Система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Система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2а Система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Е-901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064911"/>
                  </a:ext>
                </a:extLst>
              </a:tr>
              <a:tr h="45818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13439054"/>
                  </a:ext>
                </a:extLst>
              </a:tr>
              <a:tr h="45818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51472847"/>
                  </a:ext>
                </a:extLst>
              </a:tr>
              <a:tr h="45818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51579045"/>
                  </a:ext>
                </a:extLst>
              </a:tr>
              <a:tr h="45818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87836150"/>
                  </a:ext>
                </a:extLst>
              </a:tr>
            </a:tbl>
          </a:graphicData>
        </a:graphic>
      </p:graphicFrame>
      <p:sp>
        <p:nvSpPr>
          <p:cNvPr id="73" name="TextBox 72"/>
          <p:cNvSpPr txBox="1"/>
          <p:nvPr/>
        </p:nvSpPr>
        <p:spPr>
          <a:xfrm>
            <a:off x="175227" y="5705776"/>
            <a:ext cx="886032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ct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анализа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фотофиксации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купонов отмечено улучшение состояния поверхности металла купонов.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166450" y="5111061"/>
            <a:ext cx="1843271" cy="366455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76" t="34925" r="25820" b="44941"/>
          <a:stretch/>
        </p:blipFill>
        <p:spPr>
          <a:xfrm>
            <a:off x="909853" y="1826246"/>
            <a:ext cx="1913608" cy="3433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853" y="2284172"/>
            <a:ext cx="1913608" cy="3541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2" descr="93972653742634747141449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47292" r="3816" b="42042"/>
          <a:stretch/>
        </p:blipFill>
        <p:spPr bwMode="auto">
          <a:xfrm>
            <a:off x="879774" y="2728137"/>
            <a:ext cx="1973766" cy="3823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170" y="1799142"/>
            <a:ext cx="2002124" cy="394009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635" y="1796816"/>
            <a:ext cx="1905868" cy="37275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140" y="1796456"/>
            <a:ext cx="1988483" cy="396695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475" y="2261534"/>
            <a:ext cx="1919884" cy="37680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171" y="2249312"/>
            <a:ext cx="2002124" cy="389025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140" y="2731154"/>
            <a:ext cx="1988483" cy="379358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475" y="2730154"/>
            <a:ext cx="1927028" cy="380358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170" y="2716517"/>
            <a:ext cx="2002124" cy="34676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140" y="2229708"/>
            <a:ext cx="1988483" cy="446979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853" y="3155962"/>
            <a:ext cx="1913608" cy="41692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635" y="3164599"/>
            <a:ext cx="1898724" cy="38562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010" y="3192730"/>
            <a:ext cx="1917984" cy="35748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140" y="3181881"/>
            <a:ext cx="1988483" cy="38964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0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4627"/>
            <a:ext cx="7056786" cy="787997"/>
          </a:xfrm>
        </p:spPr>
        <p:txBody>
          <a:bodyPr>
            <a:noAutofit/>
          </a:bodyPr>
          <a:lstStyle/>
          <a:p>
            <a:r>
              <a:rPr lang="ru-RU" sz="2000" dirty="0"/>
              <a:t>На ТОО «ПНХЗ» проводится анализ оборотной воды систем I,  II, </a:t>
            </a:r>
            <a:r>
              <a:rPr lang="ru-RU" sz="2000" dirty="0" err="1"/>
              <a:t>IIa</a:t>
            </a:r>
            <a:r>
              <a:rPr lang="ru-RU" sz="2000" dirty="0"/>
              <a:t> и Е- 901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22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l="6548" t="17143" r="57291" b="8286"/>
          <a:stretch/>
        </p:blipFill>
        <p:spPr>
          <a:xfrm>
            <a:off x="219685" y="1124744"/>
            <a:ext cx="4457700" cy="28727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/>
          <a:srcRect l="8690" t="20285" r="59702" b="10572"/>
          <a:stretch/>
        </p:blipFill>
        <p:spPr>
          <a:xfrm>
            <a:off x="4746582" y="1107464"/>
            <a:ext cx="4224008" cy="28875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151944" y="4227002"/>
            <a:ext cx="8818646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spcBef>
                <a:spcPct val="20000"/>
              </a:spcBef>
              <a:defRPr sz="1600" b="1">
                <a:solidFill>
                  <a:srgbClr val="002060"/>
                </a:solidFill>
                <a:cs typeface="Arial" panose="020B0604020202020204" pitchFamily="34" charset="0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ru-RU" sz="1400" b="0" dirty="0">
                <a:solidFill>
                  <a:schemeClr val="tx1"/>
                </a:solidFill>
                <a:latin typeface="Arial" panose="020B0604020202020204" pitchFamily="34" charset="0"/>
              </a:rPr>
              <a:t>Начиная с 2018 года осуществляется мониторинг скорости коррозии при помощи купонов коррозии. Благодаря полученным данным можно наглядно убедиться в эффективности применяемых методов снижения скорости коррозии в оборотной воде. </a:t>
            </a:r>
            <a:endParaRPr lang="ru-RU" sz="1400" b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ru-RU" sz="1400" b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400" b="0" dirty="0">
                <a:solidFill>
                  <a:schemeClr val="tx1"/>
                </a:solidFill>
                <a:latin typeface="Arial" panose="020B0604020202020204" pitchFamily="34" charset="0"/>
              </a:rPr>
              <a:t>На сегодняшний день удается обеспечивать нахождение систем водооборотного снабжения в пределах нормальной скорости коррозии (0,1 мм/год). </a:t>
            </a:r>
          </a:p>
        </p:txBody>
      </p:sp>
    </p:spTree>
    <p:extLst>
      <p:ext uri="{BB962C8B-B14F-4D97-AF65-F5344CB8AC3E}">
        <p14:creationId xmlns:p14="http://schemas.microsoft.com/office/powerpoint/2010/main" val="20218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27"/>
            <a:ext cx="7560842" cy="787997"/>
          </a:xfrm>
        </p:spPr>
        <p:txBody>
          <a:bodyPr>
            <a:noAutofit/>
          </a:bodyPr>
          <a:lstStyle/>
          <a:p>
            <a:r>
              <a:rPr lang="ru-RU" sz="2000" dirty="0"/>
              <a:t>Контроль коррозии в режиме </a:t>
            </a:r>
            <a:r>
              <a:rPr lang="ru-RU" sz="2000" dirty="0" err="1"/>
              <a:t>on-line</a:t>
            </a:r>
            <a:r>
              <a:rPr lang="ru-RU" sz="2000" dirty="0"/>
              <a:t> 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7655" t="9053" r="7564" b="49024"/>
          <a:stretch/>
        </p:blipFill>
        <p:spPr>
          <a:xfrm>
            <a:off x="197817" y="1052736"/>
            <a:ext cx="5962492" cy="22459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91638" y="1113900"/>
            <a:ext cx="312615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В рамках договора с компанией ТОО «А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VC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Групп» были установлены 59 датчиков мониторинга скорости коррозии в реальном времени на оборудовании ПППН.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Согласно получаемых данных инженерами по коррозии отдела МЦО на постоянной основе проводится анализ коррозионной активности сред и воздействие на металл технологического оборудования.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3789039"/>
            <a:ext cx="2917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Датчики по мониторингу коррозии устанавливаются в местах наиболее критичных позиций оборудования - согласно рекомендаций указанных в паспортах контроля коррозии разработанных институтом АО «ИТКЭ им. Д.В. Сокольского». </a:t>
            </a:r>
            <a:endParaRPr lang="kk-KZ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настоящий момент проводится синхронизация показаний датчиков с системой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MES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-218" r="34932" b="589"/>
          <a:stretch/>
        </p:blipFill>
        <p:spPr>
          <a:xfrm>
            <a:off x="188152" y="3771105"/>
            <a:ext cx="2204624" cy="21633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/>
          <a:stretch/>
        </p:blipFill>
        <p:spPr>
          <a:xfrm>
            <a:off x="4332553" y="3771105"/>
            <a:ext cx="1355572" cy="21633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2594682" y="3771105"/>
            <a:ext cx="1535965" cy="216185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253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27"/>
            <a:ext cx="7560842" cy="787997"/>
          </a:xfrm>
        </p:spPr>
        <p:txBody>
          <a:bodyPr>
            <a:noAutofit/>
          </a:bodyPr>
          <a:lstStyle/>
          <a:p>
            <a:r>
              <a:rPr lang="ru-RU" sz="1700" dirty="0"/>
              <a:t>Сравнительный анализ ремонтов по техническому состоянию (действует сейчас)  и по графику ППР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(</a:t>
            </a:r>
            <a:r>
              <a:rPr lang="ru-RU" sz="1700" dirty="0"/>
              <a:t>если бы мы использовали метод ППР ) за 2021г. 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24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8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926499"/>
              </p:ext>
            </p:extLst>
          </p:nvPr>
        </p:nvGraphicFramePr>
        <p:xfrm>
          <a:off x="362493" y="1945078"/>
          <a:ext cx="3545588" cy="2120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06399823"/>
              </p:ext>
            </p:extLst>
          </p:nvPr>
        </p:nvGraphicFramePr>
        <p:xfrm>
          <a:off x="4707914" y="1707506"/>
          <a:ext cx="4040549" cy="2471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1"/>
          <p:cNvSpPr txBox="1"/>
          <p:nvPr/>
        </p:nvSpPr>
        <p:spPr>
          <a:xfrm>
            <a:off x="270192" y="4877224"/>
            <a:ext cx="40137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2021г. проведено ремонтов НКО по техническому состоянию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347 ед.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что в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2,87 раза меньше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по сравнению с обслуживанием по графику ППР (отменено в ТОО «ПНХЗ») – 996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896" y="1399396"/>
            <a:ext cx="1860501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54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</a:t>
            </a:r>
            <a:r>
              <a:rPr lang="kk-KZ" sz="112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ремонтов</a:t>
            </a:r>
            <a:r>
              <a:rPr lang="ru-RU" sz="112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ед.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088" y="1330738"/>
            <a:ext cx="2880319" cy="28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254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</a:t>
            </a:r>
            <a:r>
              <a:rPr lang="kk-KZ" sz="1128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ремонты, млн.тг</a:t>
            </a:r>
            <a:endParaRPr lang="ru-RU" sz="1128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7936" y="3902152"/>
            <a:ext cx="1067181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3" b="1" dirty="0">
                <a:latin typeface="Arial" panose="020B0604020202020204" pitchFamily="34" charset="0"/>
                <a:cs typeface="Arial" panose="020B0604020202020204" pitchFamily="34" charset="0"/>
              </a:rPr>
              <a:t>Ремонты по графику ППР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513" y="4372887"/>
            <a:ext cx="399851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1125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компрессоров                  ремонт насосов</a:t>
            </a:r>
          </a:p>
        </p:txBody>
      </p:sp>
      <p:sp>
        <p:nvSpPr>
          <p:cNvPr id="19" name="Блок-схема: узел 18"/>
          <p:cNvSpPr/>
          <p:nvPr/>
        </p:nvSpPr>
        <p:spPr>
          <a:xfrm>
            <a:off x="2691290" y="4434642"/>
            <a:ext cx="153520" cy="157536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437413" y="4457078"/>
            <a:ext cx="141641" cy="150568"/>
          </a:xfrm>
          <a:prstGeom prst="flowChartConnec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3097" y="3917084"/>
            <a:ext cx="121203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Ремонты по </a:t>
            </a:r>
          </a:p>
          <a:p>
            <a:r>
              <a:rPr lang="ru-RU" sz="100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тех. состоянию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4524" y="3984504"/>
            <a:ext cx="1385727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3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Ремонты по </a:t>
            </a:r>
          </a:p>
          <a:p>
            <a:r>
              <a:rPr lang="ru-RU" sz="1003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тех. состоянию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71328" y="3915943"/>
            <a:ext cx="1033593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3" b="1" dirty="0">
                <a:latin typeface="Arial" panose="020B0604020202020204" pitchFamily="34" charset="0"/>
                <a:cs typeface="Arial" panose="020B0604020202020204" pitchFamily="34" charset="0"/>
              </a:rPr>
              <a:t>Ремонты по </a:t>
            </a:r>
          </a:p>
          <a:p>
            <a:r>
              <a:rPr lang="ru-RU" sz="1003" b="1" dirty="0">
                <a:latin typeface="Arial" panose="020B0604020202020204" pitchFamily="34" charset="0"/>
                <a:cs typeface="Arial" panose="020B0604020202020204" pitchFamily="34" charset="0"/>
              </a:rPr>
              <a:t>графику ППР</a:t>
            </a:r>
          </a:p>
        </p:txBody>
      </p:sp>
      <p:sp>
        <p:nvSpPr>
          <p:cNvPr id="27" name="TextBox 31"/>
          <p:cNvSpPr txBox="1"/>
          <p:nvPr/>
        </p:nvSpPr>
        <p:spPr>
          <a:xfrm>
            <a:off x="5007847" y="4769501"/>
            <a:ext cx="3686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Затраты на ремонт НКО в 2021г. составили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590 000 тыс. тнг.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что 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1,8 раза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меньше по сравнению с обслуживанием по графику ППР (отменено в ТОО «ПНХЗ») –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1 070 000 тыс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тнг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Экономия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– 480 000 тыс. тнг.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7936" y="1921463"/>
            <a:ext cx="8197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 ед.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882404" y="2239459"/>
            <a:ext cx="545486" cy="722030"/>
          </a:xfrm>
          <a:prstGeom prst="straightConnector1">
            <a:avLst/>
          </a:prstGeom>
          <a:ln w="57150">
            <a:solidFill>
              <a:srgbClr val="2DC8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63792" y="2891445"/>
            <a:ext cx="903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347 ед.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9947" y="4370818"/>
            <a:ext cx="399851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5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1125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компрессоров                  ремонт насосов</a:t>
            </a:r>
          </a:p>
        </p:txBody>
      </p:sp>
      <p:sp>
        <p:nvSpPr>
          <p:cNvPr id="32" name="Блок-схема: узел 31"/>
          <p:cNvSpPr/>
          <p:nvPr/>
        </p:nvSpPr>
        <p:spPr>
          <a:xfrm>
            <a:off x="7261724" y="4432573"/>
            <a:ext cx="153520" cy="157536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Блок-схема: узел 32"/>
          <p:cNvSpPr/>
          <p:nvPr/>
        </p:nvSpPr>
        <p:spPr>
          <a:xfrm>
            <a:off x="5007847" y="4455009"/>
            <a:ext cx="141641" cy="150568"/>
          </a:xfrm>
          <a:prstGeom prst="flowChartConnec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89618" y="6356097"/>
            <a:ext cx="2133600" cy="365125"/>
          </a:xfrm>
        </p:spPr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260648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>
                <a:ln w="3175" cmpd="sng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Потребление энергоресурсов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42479" y="964438"/>
            <a:ext cx="8091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ln w="3175" cmpd="sng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Потребление энергоресурсов ТОО «ПНХЗ»</a:t>
            </a:r>
            <a:endParaRPr lang="ru-RU" sz="2000" dirty="0">
              <a:solidFill>
                <a:srgbClr val="C00000"/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236537"/>
              </p:ext>
            </p:extLst>
          </p:nvPr>
        </p:nvGraphicFramePr>
        <p:xfrm>
          <a:off x="630117" y="3202741"/>
          <a:ext cx="8021608" cy="2833804"/>
        </p:xfrm>
        <a:graphic>
          <a:graphicData uri="http://schemas.openxmlformats.org/drawingml/2006/table">
            <a:tbl>
              <a:tblPr firstRow="1"/>
              <a:tblGrid>
                <a:gridCol w="395947">
                  <a:extLst>
                    <a:ext uri="{9D8B030D-6E8A-4147-A177-3AD203B41FA5}">
                      <a16:colId xmlns:a16="http://schemas.microsoft.com/office/drawing/2014/main" val="2492729567"/>
                    </a:ext>
                  </a:extLst>
                </a:gridCol>
                <a:gridCol w="3711437">
                  <a:extLst>
                    <a:ext uri="{9D8B030D-6E8A-4147-A177-3AD203B41FA5}">
                      <a16:colId xmlns:a16="http://schemas.microsoft.com/office/drawing/2014/main" val="3052751148"/>
                    </a:ext>
                  </a:extLst>
                </a:gridCol>
                <a:gridCol w="1422660">
                  <a:extLst>
                    <a:ext uri="{9D8B030D-6E8A-4147-A177-3AD203B41FA5}">
                      <a16:colId xmlns:a16="http://schemas.microsoft.com/office/drawing/2014/main" val="2433426398"/>
                    </a:ext>
                  </a:extLst>
                </a:gridCol>
                <a:gridCol w="1138128">
                  <a:extLst>
                    <a:ext uri="{9D8B030D-6E8A-4147-A177-3AD203B41FA5}">
                      <a16:colId xmlns:a16="http://schemas.microsoft.com/office/drawing/2014/main" val="1911151879"/>
                    </a:ext>
                  </a:extLst>
                </a:gridCol>
                <a:gridCol w="1353436">
                  <a:extLst>
                    <a:ext uri="{9D8B030D-6E8A-4147-A177-3AD203B41FA5}">
                      <a16:colId xmlns:a16="http://schemas.microsoft.com/office/drawing/2014/main" val="143674280"/>
                    </a:ext>
                  </a:extLst>
                </a:gridCol>
              </a:tblGrid>
              <a:tr h="62730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нергоресурса</a:t>
                      </a: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Динамика потребления, %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576904"/>
                  </a:ext>
                </a:extLst>
              </a:tr>
              <a:tr h="145441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переработки нефти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тонн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5 003 570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406 569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713692"/>
                  </a:ext>
                </a:extLst>
              </a:tr>
              <a:tr h="145441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Тепловая энергия, Гкал, в том числе: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1 631 232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1 697 469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4,1 %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656982"/>
                  </a:ext>
                </a:extLst>
              </a:tr>
              <a:tr h="26564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от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ТЭЦ-3, УПВ «ЭЛМТГ»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826 072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224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854030"/>
                  </a:ext>
                </a:extLst>
              </a:tr>
              <a:tr h="26564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собственной выработки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804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774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865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925323"/>
                  </a:ext>
                </a:extLst>
              </a:tr>
              <a:tr h="26892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Топливо технологических печей, тут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367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418 707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3,2 %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333597"/>
                  </a:ext>
                </a:extLst>
              </a:tr>
              <a:tr h="296014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Электроэнергия,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МВт*ч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453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464 053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346494"/>
                  </a:ext>
                </a:extLst>
              </a:tr>
              <a:tr h="30368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ТЭР, тут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147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594 794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076980"/>
                  </a:ext>
                </a:extLst>
              </a:tr>
              <a:tr h="303682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Удельное потребление ТЭР на тонну нефти, тут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121,1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9,2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427" marR="76427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8" name="Диаграмма 27"/>
          <p:cNvGraphicFramePr/>
          <p:nvPr>
            <p:extLst/>
          </p:nvPr>
        </p:nvGraphicFramePr>
        <p:xfrm>
          <a:off x="1089857" y="1243519"/>
          <a:ext cx="7200800" cy="203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7652639" y="4129095"/>
            <a:ext cx="2902" cy="979302"/>
            <a:chOff x="7738899" y="4220168"/>
            <a:chExt cx="2902" cy="979302"/>
          </a:xfrm>
        </p:grpSpPr>
        <p:cxnSp>
          <p:nvCxnSpPr>
            <p:cNvPr id="20" name="Прямая со стрелкой 19"/>
            <p:cNvCxnSpPr/>
            <p:nvPr/>
          </p:nvCxnSpPr>
          <p:spPr>
            <a:xfrm flipV="1">
              <a:off x="7740352" y="4220168"/>
              <a:ext cx="1" cy="18412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V="1">
              <a:off x="7740350" y="4723848"/>
              <a:ext cx="1" cy="18556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7738899" y="5013111"/>
              <a:ext cx="2902" cy="18635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93004" y="5728002"/>
            <a:ext cx="8157393" cy="297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1200" b="0" i="1" dirty="0" smtClean="0">
                <a:solidFill>
                  <a:schemeClr val="tx1"/>
                </a:solidFill>
              </a:rPr>
              <a:t> </a:t>
            </a:r>
            <a:endParaRPr lang="ru-RU" sz="1200" b="0" i="1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86828" y="606202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>
              <a:spcAft>
                <a:spcPts val="0"/>
              </a:spcAft>
            </a:pPr>
            <a:r>
              <a:rPr lang="ru-RU" sz="12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Несмотря на увеличение объёма переработки нефти на 8,1 %, общий объём потребления топливно-энергетических ресурсов снизился на 1,9%. При этом в 2021 году значительно снизилось удельное потребление энергоресурсов на переработку одной тонны нефти – на 9,2 %.</a:t>
            </a:r>
            <a:endParaRPr lang="ru-RU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7654091" y="4380215"/>
            <a:ext cx="1" cy="18556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7659059" y="3868335"/>
            <a:ext cx="1" cy="18412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659059" y="5182940"/>
            <a:ext cx="1" cy="18556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652639" y="5497026"/>
            <a:ext cx="2902" cy="1863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657608" y="5804003"/>
            <a:ext cx="2902" cy="1863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156176" y="1386531"/>
            <a:ext cx="288032" cy="1303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TextBox 1"/>
          <p:cNvSpPr txBox="1"/>
          <p:nvPr/>
        </p:nvSpPr>
        <p:spPr>
          <a:xfrm>
            <a:off x="3995936" y="1998899"/>
            <a:ext cx="500167" cy="288024"/>
          </a:xfrm>
          <a:prstGeom prst="rect">
            <a:avLst/>
          </a:prstGeom>
          <a:ln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0,7%</a:t>
            </a:r>
            <a:endParaRPr lang="ru-RU" sz="12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1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982987"/>
              </p:ext>
            </p:extLst>
          </p:nvPr>
        </p:nvGraphicFramePr>
        <p:xfrm>
          <a:off x="123221" y="969917"/>
          <a:ext cx="3358660" cy="227390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51040">
                  <a:extLst>
                    <a:ext uri="{9D8B030D-6E8A-4147-A177-3AD203B41FA5}">
                      <a16:colId xmlns:a16="http://schemas.microsoft.com/office/drawing/2014/main" val="3804136378"/>
                    </a:ext>
                  </a:extLst>
                </a:gridCol>
                <a:gridCol w="1407620">
                  <a:extLst>
                    <a:ext uri="{9D8B030D-6E8A-4147-A177-3AD203B41FA5}">
                      <a16:colId xmlns:a16="http://schemas.microsoft.com/office/drawing/2014/main" val="630293024"/>
                    </a:ext>
                  </a:extLst>
                </a:gridCol>
              </a:tblGrid>
              <a:tr h="36104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Производство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8852" marR="18852" marT="72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852" marR="18852" marT="725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770355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ПППН</a:t>
                      </a:r>
                    </a:p>
                  </a:txBody>
                  <a:tcPr marL="52206" marR="52206" marT="725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06" marR="52206" marT="725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453183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ПКОН</a:t>
                      </a:r>
                    </a:p>
                  </a:txBody>
                  <a:tcPr marL="52206" marR="52206" marT="725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206" marR="52206" marT="725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738161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ПГПН</a:t>
                      </a: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361903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ППТНО</a:t>
                      </a:r>
                      <a:endParaRPr lang="ru-RU" sz="1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819944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ПСиОЗХ</a:t>
                      </a: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55587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ПСН</a:t>
                      </a: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949051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ВиК ТОО «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ES PVL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161390"/>
                  </a:ext>
                </a:extLst>
              </a:tr>
              <a:tr h="2703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ПВС ТОО «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ES PVL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90333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00" y="964572"/>
            <a:ext cx="2389529" cy="22601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35592"/>
            <a:ext cx="8229600" cy="787997"/>
          </a:xfrm>
        </p:spPr>
        <p:txBody>
          <a:bodyPr/>
          <a:lstStyle/>
          <a:p>
            <a:r>
              <a:rPr lang="ru-RU" dirty="0"/>
              <a:t>Технические решения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48" y="949671"/>
            <a:ext cx="2629049" cy="221271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444327" y="3255554"/>
            <a:ext cx="2412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контроля потребления азота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9273" y="3255554"/>
            <a:ext cx="295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Замена приводов электрозадвижек на интеллектуальные приводы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0" y="3752615"/>
            <a:ext cx="3207222" cy="24573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372" y="6206711"/>
            <a:ext cx="334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Прием фракции &gt;</a:t>
            </a: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340</a:t>
            </a:r>
            <a:r>
              <a:rPr lang="en-US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en-US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УЗК </a:t>
            </a:r>
            <a:endParaRPr lang="ru-RU" sz="12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топливной станции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0"/>
          <a:stretch/>
        </p:blipFill>
        <p:spPr>
          <a:xfrm rot="5400000">
            <a:off x="3602713" y="3727191"/>
            <a:ext cx="2410906" cy="246552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3451456" y="6169794"/>
            <a:ext cx="2789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Изменение схемы приготовления высокооктановых бензинов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48" y="3749017"/>
            <a:ext cx="2629049" cy="240391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6180406" y="6217852"/>
            <a:ext cx="27894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биопрудов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0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1691680" y="44626"/>
            <a:ext cx="7344818" cy="787997"/>
          </a:xfrm>
        </p:spPr>
        <p:txBody>
          <a:bodyPr>
            <a:normAutofit/>
          </a:bodyPr>
          <a:lstStyle/>
          <a:p>
            <a:r>
              <a:rPr lang="kk-KZ" dirty="0" smtClean="0"/>
              <a:t>Итоги по внедрению программы </a:t>
            </a:r>
            <a:r>
              <a:rPr lang="en-US" dirty="0" smtClean="0"/>
              <a:t>LEAN SIX SIGMA</a:t>
            </a:r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677445"/>
              </p:ext>
            </p:extLst>
          </p:nvPr>
        </p:nvGraphicFramePr>
        <p:xfrm>
          <a:off x="92049" y="961476"/>
          <a:ext cx="894445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3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Реализация проектов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начатых тем проектов - 18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тем внедренных проектов – </a:t>
                      </a:r>
                      <a:r>
                        <a:rPr kumimoji="0" lang="kk-KZ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текущему статусу программы «</a:t>
                      </a:r>
                      <a:r>
                        <a:rPr lang="en-US" sz="12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Lean Six Sigma</a:t>
                      </a:r>
                      <a:r>
                        <a:rPr lang="ru-RU" sz="12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b="1" u="sng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Сертификация «Мастеров Черного пояса» - 1 работник. В процессе сертификации – 2 работника.</a:t>
                      </a:r>
                      <a:endParaRPr kumimoji="0" lang="ru-RU" sz="12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 приказы о старте в 2021 году 13-ти проектов «Зеленых/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Черных поясов»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Коучинг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проектов «Зеленых/ Черных поясов» «Мастерами Черного пояса» – 15 тем проектов;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Получен сертификат на «Мастера Черного пояса» - 1 работник.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6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внедрению методологии в борьбе с </a:t>
                      </a:r>
                      <a:r>
                        <a:rPr lang="kk-KZ" sz="12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пандемией </a:t>
                      </a:r>
                      <a:r>
                        <a:rPr lang="en-US" sz="12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COVID-19</a:t>
                      </a:r>
                      <a:endParaRPr lang="ru-RU" sz="1200" b="1" u="sng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целью предотвращения</a:t>
                      </a:r>
                      <a:r>
                        <a:rPr lang="kk-KZ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случаев влияния пандемии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COVID-19</a:t>
                      </a:r>
                      <a:r>
                        <a:rPr lang="kk-KZ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производственную деятельность ТОО «ПНХЗ» - внедрение программы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HikVision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контроля социального дистанциирования. В качестве пилотного проекта выбрана центральная проходная предприятия.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Данные мероприятия необходимы для сбора данных и применения инструментов </a:t>
                      </a: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Lean Six </a:t>
                      </a:r>
                      <a:r>
                        <a:rPr kumimoji="0" lang="en-US" sz="12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Sigm</a:t>
                      </a:r>
                      <a:r>
                        <a:rPr kumimoji="0" lang="kk-KZ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для разработки действенных мероприятий против пандемии </a:t>
                      </a: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COVID-</a:t>
                      </a:r>
                      <a:r>
                        <a:rPr kumimoji="0" lang="kk-KZ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</a:t>
                      </a:r>
                      <a:endParaRPr kumimoji="0" lang="ru-RU" sz="12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24" y="3585105"/>
            <a:ext cx="9001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Эффект</a:t>
            </a:r>
            <a:r>
              <a:rPr kumimoji="0" lang="ru-RU" sz="14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внедренных проектов «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Lean Six Sigma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Количество проектов, принесших прямой экономический эффект –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08968"/>
              </p:ext>
            </p:extLst>
          </p:nvPr>
        </p:nvGraphicFramePr>
        <p:xfrm>
          <a:off x="118491" y="4324629"/>
          <a:ext cx="892534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9862">
                  <a:extLst>
                    <a:ext uri="{9D8B030D-6E8A-4147-A177-3AD203B41FA5}">
                      <a16:colId xmlns:a16="http://schemas.microsoft.com/office/drawing/2014/main" val="2678908090"/>
                    </a:ext>
                  </a:extLst>
                </a:gridCol>
                <a:gridCol w="1540956">
                  <a:extLst>
                    <a:ext uri="{9D8B030D-6E8A-4147-A177-3AD203B41FA5}">
                      <a16:colId xmlns:a16="http://schemas.microsoft.com/office/drawing/2014/main" val="3171350967"/>
                    </a:ext>
                  </a:extLst>
                </a:gridCol>
                <a:gridCol w="1827893">
                  <a:extLst>
                    <a:ext uri="{9D8B030D-6E8A-4147-A177-3AD203B41FA5}">
                      <a16:colId xmlns:a16="http://schemas.microsoft.com/office/drawing/2014/main" val="3144256852"/>
                    </a:ext>
                  </a:extLst>
                </a:gridCol>
                <a:gridCol w="1806637">
                  <a:extLst>
                    <a:ext uri="{9D8B030D-6E8A-4147-A177-3AD203B41FA5}">
                      <a16:colId xmlns:a16="http://schemas.microsoft.com/office/drawing/2014/main" val="3644584810"/>
                    </a:ext>
                  </a:extLst>
                </a:gridCol>
              </a:tblGrid>
              <a:tr h="1973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926505"/>
                  </a:ext>
                </a:extLst>
              </a:tr>
              <a:tr h="237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Выгоды (экономия от внедренных проектов)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107 932 000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64 470 000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43 462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6171073"/>
                  </a:ext>
                </a:extLst>
              </a:tr>
              <a:tr h="149840"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Затраты на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обучение, командировки и</a:t>
                      </a:r>
                    </a:p>
                    <a:p>
                      <a:pPr marL="0" indent="0" algn="l" fontAlgn="t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премирование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40 863 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kk-KZ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462 000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32 401 000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6537163"/>
                  </a:ext>
                </a:extLst>
              </a:tr>
              <a:tr h="270042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Чистые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выгоды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67 069 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r>
                        <a:rPr lang="kk-KZ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008 000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+11 061 000</a:t>
                      </a:r>
                      <a:endParaRPr lang="ru-RU" sz="12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2606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41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1691680" y="44626"/>
            <a:ext cx="7344818" cy="787997"/>
          </a:xfrm>
        </p:spPr>
        <p:txBody>
          <a:bodyPr>
            <a:normAutofit/>
          </a:bodyPr>
          <a:lstStyle/>
          <a:p>
            <a:r>
              <a:rPr lang="kk-KZ" dirty="0" smtClean="0"/>
              <a:t>Научно–исследовательские работы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858569"/>
            <a:ext cx="87856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«ИТКЭ им. Д.В.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Сокольского» на тему: </a:t>
            </a:r>
            <a:r>
              <a:rPr lang="kk-K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200" b="1" dirty="0">
                <a:latin typeface="Arial" panose="020B0604020202020204" pitchFamily="34" charset="0"/>
                <a:cs typeface="Arial" panose="020B0604020202020204" pitchFamily="34" charset="0"/>
              </a:rPr>
              <a:t>Испытание новой системы двухступенчатой очистки на основе катализатора на первой ступени и реагентной очистки на основе щелочного поглотитля на второй, для проверки эффективности очистки дымового газа на КУ-101 УПП ППТНО №4</a:t>
            </a:r>
            <a:r>
              <a:rPr lang="kk-K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r>
              <a:rPr lang="kk-KZ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- разработана схема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двухступенчатой очистки дымовых газов на основе моделирования и визуализации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процессов;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изготовлен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скруббер мокрой очистки с дополнительным оборудованием для его работы (емкость для раствора щелочи, циркуляционный насос, рН метр для контроля среды, дополнительные коммуникации и т.д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роведены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испытания по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двухступенчатой схем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 очистки дымовых газов и оценка эффективности в процессе ее работы при различных режимах (работа скруббера без катализатора, работа с катализатором с пустым скруббером,  совместная работа с катализатором и скруббером).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- схема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двухступенчатой очистки на основе катализатора на первой ступени и реагентной очистки на основе щелочного поглотителя кислых газов на второй, показала себя с положительной стороны при работе на реальных газах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котл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 утилизатор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 КУ-101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установки прокалки нефтяного кокса производства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переработки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тяжелых </a:t>
            </a:r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нефтяных остатков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ТОО "ПНХЗ".</a:t>
            </a:r>
          </a:p>
          <a:p>
            <a:pPr indent="177800"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    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ИХН им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А.Б. Бектурова» на тему: </a:t>
            </a:r>
            <a:r>
              <a:rPr lang="kk-K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200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длительных испытаний по снижению жесткости и содержания железа в паровом конденсате в процессе обратноосмотической очистки</a:t>
            </a:r>
            <a:r>
              <a:rPr lang="kk-K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kk-K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- Спроектирована, п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остроена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и установлена на территории установки Е-909 Система очистки конденсата пилотная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установка для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проведения длительных испытаний. 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- Проведены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установки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Е-909 Система очистки конденсата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испытания 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заводском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паровом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конденсате.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- Удалось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обеспечить длительные испытания при минимальном объеме сбрасываемого концентрата (рассола) не более 10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- Достигнута эффективность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изготовленной пилотной установки по снижению жесткости и содержанию железа в паровом конденсате ТОО «ПНХЗ». 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2) По рационализаторским предложениям в 20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kk-K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году.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Отобраны и зарегистрированы в Банке Идей –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тем.</a:t>
            </a: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Подготовлены к защитам и рассмотрены на заседании инновационного комитета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- 6 те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Признаны инновационным комитетом рационализаторскими и принятым к внедрению 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- 3 темы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Признаны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инновационным комитетом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 перспективная идея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- 2 тема.</a:t>
            </a:r>
          </a:p>
          <a:p>
            <a:pPr algn="just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Возвращено авторам на доработку 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целью повторного рассмотрения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1 темы.</a:t>
            </a:r>
          </a:p>
        </p:txBody>
      </p:sp>
    </p:spTree>
    <p:extLst>
      <p:ext uri="{BB962C8B-B14F-4D97-AF65-F5344CB8AC3E}">
        <p14:creationId xmlns:p14="http://schemas.microsoft.com/office/powerpoint/2010/main" val="1742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63327" y="6492875"/>
            <a:ext cx="2133600" cy="365125"/>
          </a:xfrm>
        </p:spPr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dirty="0" smtClean="0"/>
              <a:t>Рационализаторство</a:t>
            </a:r>
            <a:endParaRPr lang="ru-RU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218718"/>
              </p:ext>
            </p:extLst>
          </p:nvPr>
        </p:nvGraphicFramePr>
        <p:xfrm>
          <a:off x="251520" y="1110147"/>
          <a:ext cx="8671828" cy="3823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7235">
                  <a:extLst>
                    <a:ext uri="{9D8B030D-6E8A-4147-A177-3AD203B41FA5}">
                      <a16:colId xmlns:a16="http://schemas.microsoft.com/office/drawing/2014/main" val="2097616820"/>
                    </a:ext>
                  </a:extLst>
                </a:gridCol>
                <a:gridCol w="1676068">
                  <a:extLst>
                    <a:ext uri="{9D8B030D-6E8A-4147-A177-3AD203B41FA5}">
                      <a16:colId xmlns:a16="http://schemas.microsoft.com/office/drawing/2014/main" val="3882305930"/>
                    </a:ext>
                  </a:extLst>
                </a:gridCol>
                <a:gridCol w="4398285">
                  <a:extLst>
                    <a:ext uri="{9D8B030D-6E8A-4147-A177-3AD203B41FA5}">
                      <a16:colId xmlns:a16="http://schemas.microsoft.com/office/drawing/2014/main" val="294584962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059996190"/>
                    </a:ext>
                  </a:extLst>
                </a:gridCol>
              </a:tblGrid>
              <a:tr h="4798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Ф.И.О. автора/соавтора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предложения</a:t>
                      </a:r>
                      <a:r>
                        <a:rPr lang="kk-KZ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/идеи, поступившей на рассмотрение Инновационного комитета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 Инновационного комитета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642017"/>
                  </a:ext>
                </a:extLst>
              </a:tr>
              <a:tr h="4329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Павленко Н.А.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Автоматизированное создание в программе 1С документа «Заявка на расходование средств»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признана</a:t>
                      </a:r>
                      <a:r>
                        <a:rPr lang="kk-KZ" sz="11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перспективной идеей</a:t>
                      </a:r>
                      <a:endParaRPr lang="ru-RU" sz="11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424858"/>
                  </a:ext>
                </a:extLst>
              </a:tr>
              <a:tr h="622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80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Гасанов И.К., </a:t>
                      </a:r>
                    </a:p>
                    <a:p>
                      <a:pPr marL="0" marR="0" lvl="0" indent="0" algn="l" defTabSz="780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Шаимов А.Б.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80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Использование возврата очищенных стоков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</a:t>
                      </a:r>
                      <a:r>
                        <a:rPr lang="en-US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системы после биологической очистки на хозяйственные нужды технологических установок ТОО «ПНХЗ»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признано рационализаторским</a:t>
                      </a:r>
                      <a:endParaRPr lang="ru-RU" sz="1100" b="1" dirty="0" smtClean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0143694"/>
                  </a:ext>
                </a:extLst>
              </a:tr>
              <a:tr h="622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80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Гасанов И.К.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канализационной насосной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станции для откачки хозяйственно-фекальных стоков с привязкой к существующей системе ТОО «ПНХЗ»</a:t>
                      </a: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признано рационализаторским</a:t>
                      </a:r>
                      <a:endParaRPr lang="ru-RU" sz="1100" b="1" dirty="0" smtClean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295381"/>
                  </a:ext>
                </a:extLst>
              </a:tr>
              <a:tr h="6253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Райле В.В., 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Кабылкенов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Б.Т.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80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Перевод АВО с приводом через редуктор с перпендикулярными валами на АВО с прямой насадкой вентилятора на вал электродвигателя на технологических установках ТОО «ПНХЗ»</a:t>
                      </a: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признана</a:t>
                      </a:r>
                      <a:r>
                        <a:rPr lang="kk-KZ" sz="11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перспективной идеей</a:t>
                      </a:r>
                      <a:endParaRPr lang="ru-RU" sz="11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5684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Райле В.В.,</a:t>
                      </a:r>
                      <a:r>
                        <a:rPr lang="kk-KZ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kk-KZ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Алсеитов О.Б., Омаров Д.А.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80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выработки котлов утилизаторов и сокращение расхода пара 12 от ТЭЦ-3 на ТОО «ПНХЗ»</a:t>
                      </a: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признано рационализаторским</a:t>
                      </a:r>
                      <a:endParaRPr lang="ru-RU" sz="1100" b="1" dirty="0" smtClean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645513"/>
                  </a:ext>
                </a:extLst>
              </a:tr>
              <a:tr h="4449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kk-KZ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Райле</a:t>
                      </a:r>
                      <a:r>
                        <a:rPr lang="kk-KZ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В.В.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780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Сокращение расхода и</a:t>
                      </a:r>
                      <a:r>
                        <a:rPr lang="kk-KZ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регулировка согласно графика СТФ (отопительной воды) от ТЭЦ-3 на ТОО «ПНХЗ»</a:t>
                      </a:r>
                      <a:endParaRPr lang="ru-RU" sz="11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возвращено</a:t>
                      </a:r>
                      <a:r>
                        <a:rPr lang="kk-KZ" sz="11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доработку</a:t>
                      </a:r>
                      <a:endParaRPr lang="ru-RU" sz="1100" b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53191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4933582"/>
            <a:ext cx="907301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8000" algn="just"/>
            <a:r>
              <a:rPr lang="kk-KZ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декабре 2021 г. проведен конкурс «Лучший технолог».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итогам рассмотрения конкурсных заявок, победителями конкурса признаны:</a:t>
            </a:r>
          </a:p>
          <a:p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Лучший </a:t>
            </a:r>
            <a:r>
              <a:rPr lang="kk-K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технолог 1-ой степени» - </a:t>
            </a:r>
            <a:r>
              <a:rPr lang="kk-KZ" sz="1200" i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С-100 ПППН Кайдагулов О.Т.;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kk-KZ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Лучший технолог 2-ой степени» </a:t>
            </a:r>
            <a:r>
              <a:rPr lang="kk-KZ" sz="1200" i="1" dirty="0">
                <a:latin typeface="Arial" panose="020B0604020202020204" pitchFamily="34" charset="0"/>
                <a:cs typeface="Arial" panose="020B0604020202020204" pitchFamily="34" charset="0"/>
              </a:rPr>
              <a:t>- оператор товарный ПСГ ПКОН Сембин М.К</a:t>
            </a:r>
            <a:r>
              <a:rPr lang="kk-KZ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kk-KZ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Лучший технолог 3-ей степени» </a:t>
            </a:r>
            <a:r>
              <a:rPr lang="kk-KZ" sz="1200" i="1" dirty="0">
                <a:latin typeface="Arial" panose="020B0604020202020204" pitchFamily="34" charset="0"/>
                <a:cs typeface="Arial" panose="020B0604020202020204" pitchFamily="34" charset="0"/>
              </a:rPr>
              <a:t>- начальник смены ПППН Файзуллин К.Ж</a:t>
            </a:r>
            <a:r>
              <a:rPr lang="kk-KZ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Лучшее технологическое решение»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- начальник С-100 ПППН Кайдагулов О.Т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.;</a:t>
            </a:r>
          </a:p>
          <a:p>
            <a:pPr marL="171450" indent="-171450">
              <a:buFontTx/>
              <a:buChar char="-"/>
            </a:pPr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Лучшее новаторское решение» -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машинист к/у ГФХ ППТНО Сулейменов Р.Б., оператор товарный ГФХ ППТНО </a:t>
            </a:r>
            <a:r>
              <a:rPr lang="ru-RU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Лизько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С.А.</a:t>
            </a:r>
          </a:p>
          <a:p>
            <a:pPr indent="288000" algn="just"/>
            <a:endParaRPr lang="ru-RU" sz="1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88000" algn="just"/>
            <a:endParaRPr lang="kk-KZ" sz="1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6032D-EC8D-4443-958F-D204527614EA}" type="slidenum">
              <a:rPr lang="ru-RU" smtClean="0">
                <a:solidFill>
                  <a:prstClr val="white"/>
                </a:solidFill>
              </a:rPr>
              <a:pPr/>
              <a:t>3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28044"/>
            <a:ext cx="6840760" cy="494053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	Выполнение основных производственных показателей за 20</a:t>
            </a:r>
            <a:r>
              <a:rPr lang="en-US" sz="2000" dirty="0" smtClean="0">
                <a:solidFill>
                  <a:srgbClr val="0070C0"/>
                </a:solidFill>
              </a:rPr>
              <a:t>2</a:t>
            </a:r>
            <a:r>
              <a:rPr lang="ru-RU" sz="2000" dirty="0" smtClean="0">
                <a:solidFill>
                  <a:srgbClr val="0070C0"/>
                </a:solidFill>
              </a:rPr>
              <a:t>1 года           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6138174" y="5630231"/>
            <a:ext cx="1600200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A67695-2F55-4DB6-A928-2106AF90514A}" type="slidenum">
              <a:rPr lang="ru-RU" sz="90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sz="90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793973"/>
              </p:ext>
            </p:extLst>
          </p:nvPr>
        </p:nvGraphicFramePr>
        <p:xfrm>
          <a:off x="529502" y="1258235"/>
          <a:ext cx="8147248" cy="4241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7059">
                  <a:extLst>
                    <a:ext uri="{9D8B030D-6E8A-4147-A177-3AD203B41FA5}">
                      <a16:colId xmlns:a16="http://schemas.microsoft.com/office/drawing/2014/main" val="3211243061"/>
                    </a:ext>
                  </a:extLst>
                </a:gridCol>
                <a:gridCol w="1416912">
                  <a:extLst>
                    <a:ext uri="{9D8B030D-6E8A-4147-A177-3AD203B41FA5}">
                      <a16:colId xmlns:a16="http://schemas.microsoft.com/office/drawing/2014/main" val="629859277"/>
                    </a:ext>
                  </a:extLst>
                </a:gridCol>
                <a:gridCol w="1346067">
                  <a:extLst>
                    <a:ext uri="{9D8B030D-6E8A-4147-A177-3AD203B41FA5}">
                      <a16:colId xmlns:a16="http://schemas.microsoft.com/office/drawing/2014/main" val="3952526180"/>
                    </a:ext>
                  </a:extLst>
                </a:gridCol>
                <a:gridCol w="1062684">
                  <a:extLst>
                    <a:ext uri="{9D8B030D-6E8A-4147-A177-3AD203B41FA5}">
                      <a16:colId xmlns:a16="http://schemas.microsoft.com/office/drawing/2014/main" val="1055463530"/>
                    </a:ext>
                  </a:extLst>
                </a:gridCol>
                <a:gridCol w="920993">
                  <a:extLst>
                    <a:ext uri="{9D8B030D-6E8A-4147-A177-3AD203B41FA5}">
                      <a16:colId xmlns:a16="http://schemas.microsoft.com/office/drawing/2014/main" val="1951483509"/>
                    </a:ext>
                  </a:extLst>
                </a:gridCol>
                <a:gridCol w="1133533">
                  <a:extLst>
                    <a:ext uri="{9D8B030D-6E8A-4147-A177-3AD203B41FA5}">
                      <a16:colId xmlns:a16="http://schemas.microsoft.com/office/drawing/2014/main" val="4033056423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МЭ РК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</a:t>
                      </a:r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+/-</a:t>
                      </a:r>
                      <a:b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(факт – 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</a:t>
                      </a:r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563572"/>
                  </a:ext>
                </a:extLst>
              </a:tr>
              <a:tr h="400534">
                <a:tc vMerge="1">
                  <a:txBody>
                    <a:bodyPr/>
                    <a:lstStyle/>
                    <a:p>
                      <a:pPr algn="l" rtl="0" fontAlgn="ctr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82" marR="8482" marT="84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тонн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тонн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тонн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от плана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260524"/>
                  </a:ext>
                </a:extLst>
              </a:tr>
              <a:tr h="25806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Переработка сырья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5 300 000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5 406 569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106 569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2,01%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102,01%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214539"/>
                  </a:ext>
                </a:extLst>
              </a:tr>
              <a:tr h="235744"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236660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Автобензины</a:t>
                      </a:r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1 466 991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1 526 450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59 459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4,05%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104,05%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883891"/>
                  </a:ext>
                </a:extLst>
              </a:tr>
              <a:tr h="2433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АИ-92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1 186 991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1 198 882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11 891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1,00%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101,00%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665096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АИ-95/98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280 000</a:t>
                      </a:r>
                      <a:endParaRPr lang="ru-RU" sz="1200" b="0" i="1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327 568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47 568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16,99%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116,99%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459046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Авиатопливо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142 000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170 842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28 842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20,31%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120,31%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20862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Дизельное топливо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1 653 761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1 718 710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64 949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3,93%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103,93%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64912"/>
                  </a:ext>
                </a:extLst>
              </a:tr>
              <a:tr h="2748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Печное топливо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2 663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2 663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017641"/>
                  </a:ext>
                </a:extLst>
              </a:tr>
              <a:tr h="2748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для </a:t>
                      </a:r>
                      <a:r>
                        <a:rPr lang="ru-RU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техуглерода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26 023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26 023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575267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Мазут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689 276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557 311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-131 965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-19,15%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80,85%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23365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Битум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300 000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304 646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4 646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1,55%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101,55%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196668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Кокс нефтяной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225 611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256 381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30 770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13,64%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113,64%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74796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Сера техническая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49 725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r>
                        <a:rPr lang="ru-RU" sz="12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1 811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3,64%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103,64%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832028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Сжиженный газ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293 774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320 225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26 451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9,00%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109,00%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390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33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1547664" y="44626"/>
            <a:ext cx="7488834" cy="787997"/>
          </a:xfrm>
        </p:spPr>
        <p:txBody>
          <a:bodyPr>
            <a:normAutofit/>
          </a:bodyPr>
          <a:lstStyle/>
          <a:p>
            <a:r>
              <a:rPr lang="kk-KZ" dirty="0" smtClean="0">
                <a:solidFill>
                  <a:srgbClr val="0070C0"/>
                </a:solidFill>
              </a:rPr>
              <a:t>Работа с тепловизорами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9975" y="1147163"/>
            <a:ext cx="578931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Инженерами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технического отдела продолжается мониторинг работы печей производств, в особенности установки замедленного коксования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разработанным графиком, а также по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запросу производств завода.</a:t>
            </a:r>
          </a:p>
          <a:p>
            <a:pPr marL="571500" indent="-571500" algn="just">
              <a:buFontTx/>
              <a:buChar char="-"/>
            </a:pPr>
            <a:endParaRPr lang="ru-RU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Была разработана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-форма для внесения данных по результатам контроля, позволяющая прогнозировать рост температуры змеевика по мере </a:t>
            </a:r>
            <a:r>
              <a:rPr lang="ru-RU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закоксовывания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ноябре 2021 г. успешно обучены основам пользования </a:t>
            </a:r>
            <a:r>
              <a:rPr lang="ru-RU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тепловизором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FLIR-309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(контроль печей),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FLIR-320 (</a:t>
            </a:r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утечек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следующие сотрудники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buFontTx/>
              <a:buChar char="-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Сатыбалдин А.Д. (ТО)</a:t>
            </a:r>
          </a:p>
          <a:p>
            <a:pPr marL="571500" indent="-571500" algn="just">
              <a:buFontTx/>
              <a:buChar char="-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Абанин Е.А. (ТО)</a:t>
            </a:r>
          </a:p>
          <a:p>
            <a:pPr marL="571500" indent="-571500" algn="just">
              <a:buFontTx/>
              <a:buChar char="-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Денден А.К. (С-200 ПППН№1)</a:t>
            </a:r>
          </a:p>
          <a:p>
            <a:pPr marL="571500" indent="-571500" algn="just">
              <a:buFontTx/>
              <a:buChar char="-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Григорьев А.О. (ПСиОЗХ№5)</a:t>
            </a:r>
          </a:p>
          <a:p>
            <a:pPr marL="571500" indent="-571500" algn="just">
              <a:buFontTx/>
              <a:buChar char="-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Нургалиев Н.Е. (С-400 ПГПН№3) </a:t>
            </a:r>
          </a:p>
          <a:p>
            <a:pPr marL="571500" indent="-571500" algn="just">
              <a:buFontTx/>
              <a:buChar char="-"/>
            </a:pP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D:\sergeevs\usb\images\IR_2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20300"/>
            <a:ext cx="2348441" cy="158417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sergeevs\usb\images\IR_2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42" y="2762990"/>
            <a:ext cx="2317499" cy="154540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2305" y="4725836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ТОО «ПНХЗ» успешно внедрены практики поиска утечек УВГ (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LDAR).</a:t>
            </a:r>
          </a:p>
          <a:p>
            <a:pPr algn="just"/>
            <a:endParaRPr lang="en-US" sz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2021 г. обнаружено и устранено более 50 утечек углеводородов.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Отчеты по обнаруженным утечкам направляются в структурные подразделения для проработки. </a:t>
            </a:r>
          </a:p>
          <a:p>
            <a:pPr algn="just"/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ноябре 2021 г. получена специализированная система для количественной обработки измеренных утечек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FLIR QL320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k-KZ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позволяющая оценить количество утечки в тоннах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859364"/>
            <a:ext cx="160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 smtClean="0">
                <a:solidFill>
                  <a:srgbClr val="0070C0"/>
                </a:solidFill>
              </a:rPr>
              <a:t>Съемка </a:t>
            </a:r>
            <a:r>
              <a:rPr lang="kk-KZ" dirty="0">
                <a:solidFill>
                  <a:srgbClr val="0070C0"/>
                </a:solidFill>
              </a:rPr>
              <a:t>печей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4297284"/>
            <a:ext cx="147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 smtClean="0">
                <a:solidFill>
                  <a:srgbClr val="0070C0"/>
                </a:solidFill>
              </a:rPr>
              <a:t>Поиск </a:t>
            </a:r>
            <a:r>
              <a:rPr lang="kk-KZ" dirty="0">
                <a:solidFill>
                  <a:srgbClr val="0070C0"/>
                </a:solidFill>
              </a:rPr>
              <a:t>утечек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57" y="4557249"/>
            <a:ext cx="2294984" cy="209149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618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44626"/>
            <a:ext cx="7128794" cy="787997"/>
          </a:xfrm>
        </p:spPr>
        <p:txBody>
          <a:bodyPr>
            <a:normAutofit/>
          </a:bodyPr>
          <a:lstStyle/>
          <a:p>
            <a:r>
              <a:rPr lang="ru-RU" dirty="0"/>
              <a:t>Реализуемые Проекты  по </a:t>
            </a:r>
            <a:r>
              <a:rPr lang="ru-RU" dirty="0" err="1"/>
              <a:t>цифровизации</a:t>
            </a:r>
            <a:r>
              <a:rPr lang="ru-RU" dirty="0"/>
              <a:t> на ПНХЗ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340768"/>
            <a:ext cx="545522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ЦИФРОВИЗАЦИИ:</a:t>
            </a:r>
          </a:p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 В январе 2021 года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проект по внедрению компьютерно-тренажерного комплекса установки гидроочистки дизельного топлива и керосина ПППН.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 В апреле 2021 года учебный класс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ПЕРЕЕХАЛ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новое здание Инженерного корпуса в класс большей площади согласно правилам ПР-XII-ЦА-07.02-06 (Правила применения КТК в процессе тренинга и проверки знаний технологического персонала в ТОО ПНХЗ).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 В декабре 2021 года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проект по внедрению компьютерно-тренажерного комплекса на производстве серы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ПСиОЗХ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70" y="3894894"/>
            <a:ext cx="3069230" cy="2154555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47" y="1340768"/>
            <a:ext cx="3060353" cy="2289193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74441" y="4655152"/>
            <a:ext cx="54045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Font typeface="+mj-lt"/>
              <a:buAutoNum type="arabicPeriod" startAt="3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kk-K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включение в адаптационную программу для вновь принятого персонала ознакомление с 3Д Генпланом предприятия.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7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9125"/>
            <a:fld id="{DB36032D-EC8D-4443-958F-D204527614EA}" type="slidenum">
              <a:rPr lang="ru-RU">
                <a:solidFill>
                  <a:prstClr val="white"/>
                </a:solidFill>
                <a:latin typeface="Calibri"/>
              </a:rPr>
              <a:pPr defTabSz="739125"/>
              <a:t>32</a:t>
            </a:fld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4626"/>
            <a:ext cx="7488834" cy="787997"/>
          </a:xfrm>
        </p:spPr>
        <p:txBody>
          <a:bodyPr/>
          <a:lstStyle/>
          <a:p>
            <a:r>
              <a:rPr lang="ru-RU" dirty="0" smtClean="0"/>
              <a:t>Анализ заболеваемости и травматизма</a:t>
            </a:r>
            <a:endParaRPr lang="ru-RU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35321" y="813812"/>
            <a:ext cx="7545362" cy="32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ТРАВМАТИЗМА за 12 месяцев 2021 года</a:t>
            </a:r>
            <a:endParaRPr lang="ru-RU" alt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6801612" y="638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defPPr>
              <a:defRPr lang="ru-RU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0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41F1153-0364-4F93-BF57-E7F5F07F56BF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835321" y="2214255"/>
            <a:ext cx="754536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ЗАБОЛЕВАЕМОСТИ за 12 месяцев 2021 года</a:t>
            </a:r>
            <a:endParaRPr lang="ru-RU" alt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270218" y="2583106"/>
          <a:ext cx="8648225" cy="2266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2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39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42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7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2404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работников</a:t>
                      </a: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случаев заболеваний на 100 раб.</a:t>
                      </a: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случаев заболеваний</a:t>
                      </a: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дней нетрудоспособности на 100 раб.</a:t>
                      </a: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дней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нетрудоспо-собности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4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т.ч.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женщин</a:t>
                      </a:r>
                    </a:p>
                  </a:txBody>
                  <a:tcPr marL="8490" marR="8490" marT="63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89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2020 г.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1 572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358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76,87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1209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910,41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14312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89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2021 г.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1 466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341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77,76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1140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825,10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12096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403953"/>
                  </a:ext>
                </a:extLst>
              </a:tr>
              <a:tr h="35190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Показатели заболеваемости 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за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6 месяцев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2021 года 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относительно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уровня 2020 года: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-106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-17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0,89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- 69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85,31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2 216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620" marR="762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283889" y="5089962"/>
          <a:ext cx="8634554" cy="12055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7727">
                  <a:extLst>
                    <a:ext uri="{9D8B030D-6E8A-4147-A177-3AD203B41FA5}">
                      <a16:colId xmlns:a16="http://schemas.microsoft.com/office/drawing/2014/main" val="1012008391"/>
                    </a:ext>
                  </a:extLst>
                </a:gridCol>
                <a:gridCol w="3376827">
                  <a:extLst>
                    <a:ext uri="{9D8B030D-6E8A-4147-A177-3AD203B41FA5}">
                      <a16:colId xmlns:a16="http://schemas.microsoft.com/office/drawing/2014/main" val="1067155699"/>
                    </a:ext>
                  </a:extLst>
                </a:gridCol>
              </a:tblGrid>
              <a:tr h="34100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людей,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прошедших периодический медицинский осмотр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247852">
                <a:tc vMerge="1">
                  <a:txBody>
                    <a:bodyPr/>
                    <a:lstStyle/>
                    <a:p>
                      <a:pPr algn="ctr"/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365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277269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женщин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  <a:tr h="312912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Выявлено профессиональных заболеваний 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27136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286987" y="1166813"/>
          <a:ext cx="8648225" cy="935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8844">
                  <a:extLst>
                    <a:ext uri="{9D8B030D-6E8A-4147-A177-3AD203B41FA5}">
                      <a16:colId xmlns:a16="http://schemas.microsoft.com/office/drawing/2014/main" val="1012008391"/>
                    </a:ext>
                  </a:extLst>
                </a:gridCol>
                <a:gridCol w="2878844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2890537">
                  <a:extLst>
                    <a:ext uri="{9D8B030D-6E8A-4147-A177-3AD203B41FA5}">
                      <a16:colId xmlns:a16="http://schemas.microsoft.com/office/drawing/2014/main" val="373837775"/>
                    </a:ext>
                  </a:extLst>
                </a:gridCol>
              </a:tblGrid>
              <a:tr h="279182"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2791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Несчастные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случаи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37738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 количество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дней без несчастных случаев по состоянию на 31 декабря 2021 года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1 236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0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F1153-0364-4F93-BF57-E7F5F07F56BF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700486"/>
              </p:ext>
            </p:extLst>
          </p:nvPr>
        </p:nvGraphicFramePr>
        <p:xfrm>
          <a:off x="386983" y="4604489"/>
          <a:ext cx="8299817" cy="1760991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1717">
                  <a:extLst>
                    <a:ext uri="{9D8B030D-6E8A-4147-A177-3AD203B41FA5}">
                      <a16:colId xmlns:a16="http://schemas.microsoft.com/office/drawing/2014/main" val="3160278758"/>
                    </a:ext>
                  </a:extLst>
                </a:gridCol>
                <a:gridCol w="1180491">
                  <a:extLst>
                    <a:ext uri="{9D8B030D-6E8A-4147-A177-3AD203B41FA5}">
                      <a16:colId xmlns:a16="http://schemas.microsoft.com/office/drawing/2014/main" val="2393035717"/>
                    </a:ext>
                  </a:extLst>
                </a:gridCol>
                <a:gridCol w="656809">
                  <a:extLst>
                    <a:ext uri="{9D8B030D-6E8A-4147-A177-3AD203B41FA5}">
                      <a16:colId xmlns:a16="http://schemas.microsoft.com/office/drawing/2014/main" val="3806592542"/>
                    </a:ext>
                  </a:extLst>
                </a:gridCol>
                <a:gridCol w="918650">
                  <a:extLst>
                    <a:ext uri="{9D8B030D-6E8A-4147-A177-3AD203B41FA5}">
                      <a16:colId xmlns:a16="http://schemas.microsoft.com/office/drawing/2014/main" val="4012730556"/>
                    </a:ext>
                  </a:extLst>
                </a:gridCol>
                <a:gridCol w="955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2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Численность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Количество работников,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получивших вакцинацию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Мед.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отвод</a:t>
                      </a: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26031"/>
                  </a:ext>
                </a:extLst>
              </a:tr>
              <a:tr h="22917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компонент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компонент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 «ПНХЗ»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1363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Сервисные компании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2494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2486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97,2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2471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96,9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283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ИТОГО: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210" marR="442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3797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96,9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3779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96,5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87643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6983" y="1112297"/>
            <a:ext cx="54726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8000"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апреля 2021 года отделом охраны труда на базе здравпункта организована вакцинация сотрудников предприятия и сервисных организаций. </a:t>
            </a:r>
          </a:p>
          <a:p>
            <a:pPr indent="288000"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29 апреля посредством видеоконференцсвязи на совещании со специалистом Департамента санитарно-эпидемиологического контроля Павлодарской области и работниками ТОО «ПНХЗ» была проведена разъяснительная работа по вопросам вакцинации.</a:t>
            </a:r>
          </a:p>
          <a:p>
            <a:pPr indent="288000"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мае 2021 года, с целью информирования сотрудников предприятия работниками отдела охраны труда совместно с цеховым врачом-терапевтом, согласно графику, проводилась выездная разъяснительная работа о безопасности вакцинации от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47664" y="44626"/>
            <a:ext cx="7488834" cy="787997"/>
          </a:xfrm>
        </p:spPr>
        <p:txBody>
          <a:bodyPr/>
          <a:lstStyle/>
          <a:p>
            <a:r>
              <a:rPr lang="ru-RU" dirty="0" smtClean="0"/>
              <a:t>Вакцинация</a:t>
            </a:r>
            <a:endParaRPr lang="ru-RU" dirty="0"/>
          </a:p>
        </p:txBody>
      </p:sp>
      <p:pic>
        <p:nvPicPr>
          <p:cNvPr id="2050" name="Picture 2" descr="https://im0-tub-ru.yandex.net/i?id=20d446f7d95da7f6913974e4fd140c4d-l&amp;ref=rim&amp;n=13&amp;w=1080&amp;h=7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63237"/>
            <a:ext cx="2877046" cy="201393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7135" y="4190962"/>
            <a:ext cx="2231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88000" algn="ctr"/>
            <a:r>
              <a:rPr 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На данный момент:</a:t>
            </a:r>
            <a:endParaRPr lang="en-US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6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861" y="957498"/>
            <a:ext cx="9144000" cy="55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КОМПЛЕКСНЫЕ ПРОВЕРКИ ПОСТОЯННО-ДЕЙСТВУЮЩИМИ </a:t>
            </a: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ПОЖАРНО-ТЕХНИЧЕСКИМИ КОМИССИЯМИ</a:t>
            </a:r>
            <a:endParaRPr lang="ru-RU" alt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341F1153-0364-4F93-BF57-E7F5F07F56BF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57377"/>
              </p:ext>
            </p:extLst>
          </p:nvPr>
        </p:nvGraphicFramePr>
        <p:xfrm>
          <a:off x="299311" y="1601261"/>
          <a:ext cx="8520948" cy="9434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04724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41779084"/>
                    </a:ext>
                  </a:extLst>
                </a:gridCol>
              </a:tblGrid>
              <a:tr h="244515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месяцев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28882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Проведено 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  <a:tr h="3802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несоответствий, выявленных при комплексных проверках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287939"/>
                  </a:ext>
                </a:extLst>
              </a:tr>
            </a:tbl>
          </a:graphicData>
        </a:graphic>
      </p:graphicFrame>
      <p:sp>
        <p:nvSpPr>
          <p:cNvPr id="7" name="Прямоугольник 8"/>
          <p:cNvSpPr/>
          <p:nvPr/>
        </p:nvSpPr>
        <p:spPr>
          <a:xfrm>
            <a:off x="57361" y="2879621"/>
            <a:ext cx="9125396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ВНУТРЕННИЕ</a:t>
            </a:r>
            <a:r>
              <a:rPr lang="ru-RU" sz="1400" b="1" i="0" u="none" strike="noStrike" kern="1200" cap="none" spc="0" dirty="0" smtClean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ЦЕ</a:t>
            </a:r>
            <a:r>
              <a:rPr lang="ru-RU" sz="1400" b="1" i="0" u="none" strike="noStrike" kern="1200" cap="none" spc="0" baseline="0" dirty="0" smtClean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ЛЕВЫЕ ПРОВЕРКИ В ОБЛАСТИ БЕЗОПАСНОСТИ И ОХРАНЫ ТРУДА</a:t>
            </a:r>
            <a:endParaRPr lang="ru-RU" sz="1400" b="1" i="0" u="none" strike="noStrike" kern="1200" cap="none" spc="0" baseline="0" dirty="0">
              <a:solidFill>
                <a:srgbClr val="C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290811"/>
              </p:ext>
            </p:extLst>
          </p:nvPr>
        </p:nvGraphicFramePr>
        <p:xfrm>
          <a:off x="300202" y="3356992"/>
          <a:ext cx="8520948" cy="912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04724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41779084"/>
                    </a:ext>
                  </a:extLst>
                </a:gridCol>
              </a:tblGrid>
              <a:tr h="139751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месяцев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714556"/>
                  </a:ext>
                </a:extLst>
              </a:tr>
              <a:tr h="25695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Выдано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указаний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36423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количество несоответствий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</a:tbl>
          </a:graphicData>
        </a:graphic>
      </p:graphicFrame>
      <p:sp>
        <p:nvSpPr>
          <p:cNvPr id="11" name="Прямоугольник 8"/>
          <p:cNvSpPr/>
          <p:nvPr/>
        </p:nvSpPr>
        <p:spPr>
          <a:xfrm>
            <a:off x="-12215" y="4512865"/>
            <a:ext cx="914400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ПРОВЕДЕНИЕ ВВОДНОГО ИНСТРУКТАЖА</a:t>
            </a:r>
            <a:endParaRPr lang="ru-RU" sz="1400" b="1" i="0" u="none" strike="noStrike" kern="1200" cap="none" spc="0" baseline="0" dirty="0">
              <a:solidFill>
                <a:srgbClr val="C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089745"/>
              </p:ext>
            </p:extLst>
          </p:nvPr>
        </p:nvGraphicFramePr>
        <p:xfrm>
          <a:off x="299311" y="5019095"/>
          <a:ext cx="8737191" cy="10854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0863">
                  <a:extLst>
                    <a:ext uri="{9D8B030D-6E8A-4147-A177-3AD203B41FA5}">
                      <a16:colId xmlns:a16="http://schemas.microsoft.com/office/drawing/2014/main" val="3154145268"/>
                    </a:ext>
                  </a:extLst>
                </a:gridCol>
                <a:gridCol w="485102">
                  <a:extLst>
                    <a:ext uri="{9D8B030D-6E8A-4147-A177-3AD203B41FA5}">
                      <a16:colId xmlns:a16="http://schemas.microsoft.com/office/drawing/2014/main" val="241779084"/>
                    </a:ext>
                  </a:extLst>
                </a:gridCol>
                <a:gridCol w="485103">
                  <a:extLst>
                    <a:ext uri="{9D8B030D-6E8A-4147-A177-3AD203B41FA5}">
                      <a16:colId xmlns:a16="http://schemas.microsoft.com/office/drawing/2014/main" val="3604118151"/>
                    </a:ext>
                  </a:extLst>
                </a:gridCol>
                <a:gridCol w="485102">
                  <a:extLst>
                    <a:ext uri="{9D8B030D-6E8A-4147-A177-3AD203B41FA5}">
                      <a16:colId xmlns:a16="http://schemas.microsoft.com/office/drawing/2014/main" val="1831187304"/>
                    </a:ext>
                  </a:extLst>
                </a:gridCol>
                <a:gridCol w="485102">
                  <a:extLst>
                    <a:ext uri="{9D8B030D-6E8A-4147-A177-3AD203B41FA5}">
                      <a16:colId xmlns:a16="http://schemas.microsoft.com/office/drawing/2014/main" val="307934405"/>
                    </a:ext>
                  </a:extLst>
                </a:gridCol>
                <a:gridCol w="485102">
                  <a:extLst>
                    <a:ext uri="{9D8B030D-6E8A-4147-A177-3AD203B41FA5}">
                      <a16:colId xmlns:a16="http://schemas.microsoft.com/office/drawing/2014/main" val="3984232168"/>
                    </a:ext>
                  </a:extLst>
                </a:gridCol>
                <a:gridCol w="485103">
                  <a:extLst>
                    <a:ext uri="{9D8B030D-6E8A-4147-A177-3AD203B41FA5}">
                      <a16:colId xmlns:a16="http://schemas.microsoft.com/office/drawing/2014/main" val="644947982"/>
                    </a:ext>
                  </a:extLst>
                </a:gridCol>
                <a:gridCol w="485102">
                  <a:extLst>
                    <a:ext uri="{9D8B030D-6E8A-4147-A177-3AD203B41FA5}">
                      <a16:colId xmlns:a16="http://schemas.microsoft.com/office/drawing/2014/main" val="2901790796"/>
                    </a:ext>
                  </a:extLst>
                </a:gridCol>
                <a:gridCol w="485102">
                  <a:extLst>
                    <a:ext uri="{9D8B030D-6E8A-4147-A177-3AD203B41FA5}">
                      <a16:colId xmlns:a16="http://schemas.microsoft.com/office/drawing/2014/main" val="21775556"/>
                    </a:ext>
                  </a:extLst>
                </a:gridCol>
                <a:gridCol w="485102">
                  <a:extLst>
                    <a:ext uri="{9D8B030D-6E8A-4147-A177-3AD203B41FA5}">
                      <a16:colId xmlns:a16="http://schemas.microsoft.com/office/drawing/2014/main" val="3631139570"/>
                    </a:ext>
                  </a:extLst>
                </a:gridCol>
                <a:gridCol w="485102">
                  <a:extLst>
                    <a:ext uri="{9D8B030D-6E8A-4147-A177-3AD203B41FA5}">
                      <a16:colId xmlns:a16="http://schemas.microsoft.com/office/drawing/2014/main" val="3691713913"/>
                    </a:ext>
                  </a:extLst>
                </a:gridCol>
                <a:gridCol w="485102">
                  <a:extLst>
                    <a:ext uri="{9D8B030D-6E8A-4147-A177-3AD203B41FA5}">
                      <a16:colId xmlns:a16="http://schemas.microsoft.com/office/drawing/2014/main" val="544266104"/>
                    </a:ext>
                  </a:extLst>
                </a:gridCol>
                <a:gridCol w="394134">
                  <a:extLst>
                    <a:ext uri="{9D8B030D-6E8A-4147-A177-3AD203B41FA5}">
                      <a16:colId xmlns:a16="http://schemas.microsoft.com/office/drawing/2014/main" val="321038821"/>
                    </a:ext>
                  </a:extLst>
                </a:gridCol>
                <a:gridCol w="576070">
                  <a:extLst>
                    <a:ext uri="{9D8B030D-6E8A-4147-A177-3AD203B41FA5}">
                      <a16:colId xmlns:a16="http://schemas.microsoft.com/office/drawing/2014/main" val="4001477261"/>
                    </a:ext>
                  </a:extLst>
                </a:gridCol>
              </a:tblGrid>
              <a:tr h="32583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месяц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38549"/>
                  </a:ext>
                </a:extLst>
              </a:tr>
              <a:tr h="30239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«ПНХЗ» (чел.)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46291"/>
                  </a:ext>
                </a:extLst>
              </a:tr>
              <a:tr h="37988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Сторонние организации (чел.)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31339"/>
                  </a:ext>
                </a:extLst>
              </a:tr>
            </a:tbl>
          </a:graphicData>
        </a:graphic>
      </p:graphicFrame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547664" y="44626"/>
            <a:ext cx="7488834" cy="787997"/>
          </a:xfrm>
        </p:spPr>
        <p:txBody>
          <a:bodyPr/>
          <a:lstStyle/>
          <a:p>
            <a:r>
              <a:rPr lang="ru-RU" dirty="0" smtClean="0"/>
              <a:t>Охрана труда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09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Нарушение требований </a:t>
            </a:r>
            <a:r>
              <a:rPr lang="ru-RU" dirty="0" err="1">
                <a:solidFill>
                  <a:srgbClr val="0070C0"/>
                </a:solidFill>
              </a:rPr>
              <a:t>БиОТ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подрядными </a:t>
            </a:r>
            <a:r>
              <a:rPr lang="ru-RU" dirty="0">
                <a:solidFill>
                  <a:srgbClr val="0070C0"/>
                </a:solidFill>
              </a:rPr>
              <a:t>организациями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107192"/>
              </p:ext>
            </p:extLst>
          </p:nvPr>
        </p:nvGraphicFramePr>
        <p:xfrm>
          <a:off x="395536" y="908722"/>
          <a:ext cx="8352928" cy="266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5536" y="3649115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часто встречающиеся нарушения: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работ без оформления разрешающих документов, без применения необходимых средств защиты, отсутствие на месте производства работ ответственного за проведение. Общая сумма штрафов, взысканная за отчетный период с подрядных и сервисных организаций,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составила: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92209"/>
              </p:ext>
            </p:extLst>
          </p:nvPr>
        </p:nvGraphicFramePr>
        <p:xfrm>
          <a:off x="395537" y="4699180"/>
          <a:ext cx="8352927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4309">
                  <a:extLst>
                    <a:ext uri="{9D8B030D-6E8A-4147-A177-3AD203B41FA5}">
                      <a16:colId xmlns:a16="http://schemas.microsoft.com/office/drawing/2014/main" val="1445714561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val="305381024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val="1446306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885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течении года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5 084 930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3 792 100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611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Остановочный ремонт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4 917 060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6 563 250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11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10 001 990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10 355 350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024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591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296" y="945013"/>
            <a:ext cx="3919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10 сентября 2021 года на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ежегодном Форуме генеральных директоров АО НК «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КазМунайГаз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в области охраны труда и окружающей среды «На пути к безопасному устойчивому развитию» председатель правления КМГ А.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Айдарбаев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вручил ТОО «ПНХЗ» награду в номинации «Лучшая работа в области охраны труда».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341F1153-0364-4F93-BF57-E7F5F07F56BF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Охрана труда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49745"/>
            <a:ext cx="2674482" cy="315087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27985" y="945013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Реализуется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по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обеспечению работников предприятия (в том числе практикантов дуального обучения и работников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аутстаффинга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специальной одеждой, специальной обувью, другими средствами индивидуальной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защиты и 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этих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процессов.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ТОО «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ASTANA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ЮТАРИЯ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ltd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производит весь объем работ от пошива до утилизации (стирка, химическая чистка, ремонт, хранение, выдача, утилизация). 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6" y="3249745"/>
            <a:ext cx="2460202" cy="161594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4850" r="9400" b="1701"/>
          <a:stretch/>
        </p:blipFill>
        <p:spPr>
          <a:xfrm>
            <a:off x="7044318" y="3261840"/>
            <a:ext cx="1860236" cy="313878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4923653"/>
            <a:ext cx="2460202" cy="147697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03953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16632"/>
            <a:ext cx="7488834" cy="787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 smtClean="0"/>
              <a:t>                                  Экология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9" y="1260807"/>
            <a:ext cx="3707904" cy="261768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9" y="3890530"/>
            <a:ext cx="3707904" cy="278054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860032" y="904629"/>
            <a:ext cx="36358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недропользования, окружающей среды и водных ресурсов Павлодарской области в честь Всемирного дня охраны окружающей среды направило Благодарственное письмо на имя Генерального директора ТОО «ПНХЗ» за активное участие в экологических мероприятиях и значимый вклад в дело охраны окружающей среды нашего региона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ТОО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«Павлодарский нефтехимический завод» приняло участие в Спецпроекте «Үнем – қоғам қуаты» создание инсталляции «Монстр из пластика» среди организаций образования, государственных учреждений, промышленных предприятий Павлодарской области. ТОО «Павлодарский нефтехимический завод» заняло I место среди промышленных предприятий Павлодарской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247272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88834" cy="787997"/>
          </a:xfrm>
        </p:spPr>
        <p:txBody>
          <a:bodyPr>
            <a:normAutofit/>
          </a:bodyPr>
          <a:lstStyle/>
          <a:p>
            <a:r>
              <a:rPr lang="ru-RU" spc="-13" dirty="0" smtClean="0">
                <a:latin typeface="Arial"/>
                <a:cs typeface="Arial"/>
              </a:rPr>
              <a:t>Интегрированная</a:t>
            </a:r>
            <a:r>
              <a:rPr lang="ru-RU" spc="-9" dirty="0" smtClean="0">
                <a:latin typeface="Arial"/>
                <a:cs typeface="Arial"/>
              </a:rPr>
              <a:t> система</a:t>
            </a:r>
            <a:r>
              <a:rPr lang="ru-RU" spc="-17" dirty="0" smtClean="0">
                <a:latin typeface="Arial"/>
                <a:cs typeface="Arial"/>
              </a:rPr>
              <a:t> </a:t>
            </a:r>
            <a:r>
              <a:rPr lang="ru-RU" spc="-13" dirty="0">
                <a:latin typeface="Arial"/>
                <a:cs typeface="Arial"/>
              </a:rPr>
              <a:t>м</a:t>
            </a:r>
            <a:r>
              <a:rPr lang="ru-RU" spc="-13" dirty="0" smtClean="0">
                <a:latin typeface="Arial"/>
                <a:cs typeface="Arial"/>
              </a:rPr>
              <a:t>енеджмента</a:t>
            </a:r>
            <a:r>
              <a:rPr lang="ru-RU" dirty="0" smtClean="0">
                <a:latin typeface="Arial"/>
                <a:cs typeface="Arial"/>
              </a:rPr>
              <a:t/>
            </a:r>
            <a:br>
              <a:rPr lang="ru-RU" dirty="0" smtClean="0"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1F1153-0364-4F93-BF57-E7F5F07F56BF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8" name="object 5"/>
          <p:cNvSpPr txBox="1"/>
          <p:nvPr/>
        </p:nvSpPr>
        <p:spPr>
          <a:xfrm>
            <a:off x="1301367" y="2144014"/>
            <a:ext cx="6638088" cy="242337"/>
          </a:xfrm>
          <a:prstGeom prst="rect">
            <a:avLst/>
          </a:prstGeom>
          <a:solidFill>
            <a:srgbClr val="C6D9F1"/>
          </a:solidFill>
        </p:spPr>
        <p:txBody>
          <a:bodyPr vert="horz" wrap="square" lIns="0" tIns="57557" rIns="0" bIns="0" rtlCol="0">
            <a:spAutoFit/>
          </a:bodyPr>
          <a:lstStyle/>
          <a:p>
            <a:pPr marL="491405">
              <a:spcBef>
                <a:spcPts val="453"/>
              </a:spcBef>
            </a:pPr>
            <a:r>
              <a:rPr sz="1197" b="1" spc="-9" dirty="0">
                <a:latin typeface="Arial"/>
                <a:cs typeface="Arial"/>
              </a:rPr>
              <a:t>Система</a:t>
            </a:r>
            <a:r>
              <a:rPr sz="1197" b="1" spc="21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«5S» «Организации</a:t>
            </a:r>
            <a:r>
              <a:rPr sz="1197" b="1" spc="21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рабочего пространства»</a:t>
            </a:r>
            <a:endParaRPr sz="1197" dirty="0">
              <a:latin typeface="Arial"/>
              <a:cs typeface="Arial"/>
            </a:endParaRPr>
          </a:p>
        </p:txBody>
      </p:sp>
      <p:sp>
        <p:nvSpPr>
          <p:cNvPr id="13" name="object 6"/>
          <p:cNvSpPr txBox="1"/>
          <p:nvPr/>
        </p:nvSpPr>
        <p:spPr>
          <a:xfrm>
            <a:off x="1301367" y="2651458"/>
            <a:ext cx="6638088" cy="242337"/>
          </a:xfrm>
          <a:prstGeom prst="rect">
            <a:avLst/>
          </a:prstGeom>
          <a:solidFill>
            <a:srgbClr val="C6D9F1"/>
          </a:solidFill>
        </p:spPr>
        <p:txBody>
          <a:bodyPr vert="horz" wrap="square" lIns="0" tIns="57557" rIns="0" bIns="0" rtlCol="0">
            <a:spAutoFit/>
          </a:bodyPr>
          <a:lstStyle/>
          <a:p>
            <a:pPr marL="533758">
              <a:spcBef>
                <a:spcPts val="453"/>
              </a:spcBef>
            </a:pPr>
            <a:r>
              <a:rPr sz="1197" b="1" spc="-4" dirty="0">
                <a:latin typeface="Arial"/>
                <a:cs typeface="Arial"/>
              </a:rPr>
              <a:t>СТ РК</a:t>
            </a:r>
            <a:r>
              <a:rPr sz="1197" b="1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ИСО</a:t>
            </a:r>
            <a:r>
              <a:rPr sz="1197" b="1" spc="9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9001-2016/МС </a:t>
            </a:r>
            <a:r>
              <a:rPr sz="1197" b="1" spc="-4" dirty="0">
                <a:latin typeface="Arial"/>
                <a:cs typeface="Arial"/>
              </a:rPr>
              <a:t>ISO</a:t>
            </a:r>
            <a:r>
              <a:rPr sz="1197" b="1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9001:2015</a:t>
            </a:r>
            <a:r>
              <a:rPr sz="1197" b="1" spc="-13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«Системы</a:t>
            </a:r>
            <a:r>
              <a:rPr sz="1197" b="1" spc="26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менеджмента</a:t>
            </a:r>
            <a:r>
              <a:rPr sz="1197" b="1" spc="26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качества»</a:t>
            </a:r>
            <a:endParaRPr sz="1197" dirty="0">
              <a:latin typeface="Arial"/>
              <a:cs typeface="Arial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1301367" y="3200894"/>
            <a:ext cx="6647862" cy="242337"/>
          </a:xfrm>
          <a:prstGeom prst="rect">
            <a:avLst/>
          </a:prstGeom>
          <a:solidFill>
            <a:srgbClr val="C6D9F1"/>
          </a:solidFill>
        </p:spPr>
        <p:txBody>
          <a:bodyPr vert="horz" wrap="square" lIns="0" tIns="57557" rIns="0" bIns="0" rtlCol="0">
            <a:spAutoFit/>
          </a:bodyPr>
          <a:lstStyle/>
          <a:p>
            <a:pPr marL="492491">
              <a:spcBef>
                <a:spcPts val="453"/>
              </a:spcBef>
            </a:pPr>
            <a:r>
              <a:rPr sz="1197" b="1" spc="-4" dirty="0">
                <a:latin typeface="Arial"/>
                <a:cs typeface="Arial"/>
              </a:rPr>
              <a:t>ISO</a:t>
            </a:r>
            <a:r>
              <a:rPr sz="1197" b="1" spc="13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14001:2015 «Системы</a:t>
            </a:r>
            <a:r>
              <a:rPr sz="1197" b="1" spc="34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экологического</a:t>
            </a:r>
            <a:r>
              <a:rPr sz="1197" b="1" spc="4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менеджмента»</a:t>
            </a:r>
            <a:endParaRPr sz="1197" dirty="0">
              <a:latin typeface="Arial"/>
              <a:cs typeface="Arial"/>
            </a:endParaRPr>
          </a:p>
        </p:txBody>
      </p:sp>
      <p:sp>
        <p:nvSpPr>
          <p:cNvPr id="17" name="object 8"/>
          <p:cNvSpPr txBox="1"/>
          <p:nvPr/>
        </p:nvSpPr>
        <p:spPr>
          <a:xfrm>
            <a:off x="1301367" y="3747537"/>
            <a:ext cx="6663609" cy="426553"/>
          </a:xfrm>
          <a:prstGeom prst="rect">
            <a:avLst/>
          </a:prstGeom>
          <a:solidFill>
            <a:srgbClr val="C6D9F1"/>
          </a:solidFill>
        </p:spPr>
        <p:txBody>
          <a:bodyPr vert="horz" wrap="square" lIns="0" tIns="57557" rIns="0" bIns="0" rtlCol="0">
            <a:spAutoFit/>
          </a:bodyPr>
          <a:lstStyle/>
          <a:p>
            <a:pPr marL="492491" marR="1474214">
              <a:spcBef>
                <a:spcPts val="453"/>
              </a:spcBef>
            </a:pPr>
            <a:r>
              <a:rPr sz="1197" b="1" spc="-4" dirty="0">
                <a:latin typeface="Arial"/>
                <a:cs typeface="Arial"/>
              </a:rPr>
              <a:t>ISO</a:t>
            </a:r>
            <a:r>
              <a:rPr sz="1197" b="1" spc="4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45001:2018</a:t>
            </a:r>
            <a:r>
              <a:rPr sz="1197" b="1" spc="-17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«Системы</a:t>
            </a:r>
            <a:r>
              <a:rPr sz="1197" b="1" spc="26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менеджмента</a:t>
            </a:r>
            <a:r>
              <a:rPr sz="1197" b="1" spc="17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безопасности</a:t>
            </a:r>
            <a:r>
              <a:rPr sz="1197" b="1" spc="17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труда</a:t>
            </a:r>
            <a:r>
              <a:rPr sz="1197" b="1" spc="17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и </a:t>
            </a:r>
            <a:r>
              <a:rPr sz="1197" b="1" spc="-321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охраны</a:t>
            </a:r>
            <a:r>
              <a:rPr sz="1197" b="1" spc="-9" dirty="0">
                <a:latin typeface="Arial"/>
                <a:cs typeface="Arial"/>
              </a:rPr>
              <a:t> здоровья»</a:t>
            </a:r>
            <a:endParaRPr sz="1197" dirty="0">
              <a:latin typeface="Arial"/>
              <a:cs typeface="Arial"/>
            </a:endParaRPr>
          </a:p>
        </p:txBody>
      </p:sp>
      <p:sp>
        <p:nvSpPr>
          <p:cNvPr id="18" name="object 11"/>
          <p:cNvSpPr txBox="1"/>
          <p:nvPr/>
        </p:nvSpPr>
        <p:spPr>
          <a:xfrm>
            <a:off x="1301367" y="4435633"/>
            <a:ext cx="6665238" cy="242337"/>
          </a:xfrm>
          <a:prstGeom prst="rect">
            <a:avLst/>
          </a:prstGeom>
          <a:solidFill>
            <a:srgbClr val="C6D9F1"/>
          </a:solidFill>
        </p:spPr>
        <p:txBody>
          <a:bodyPr vert="horz" wrap="square" lIns="0" tIns="57557" rIns="0" bIns="0" rtlCol="0">
            <a:spAutoFit/>
          </a:bodyPr>
          <a:lstStyle/>
          <a:p>
            <a:pPr marL="492491">
              <a:spcBef>
                <a:spcPts val="453"/>
              </a:spcBef>
            </a:pPr>
            <a:r>
              <a:rPr sz="1197" b="1" spc="-4" dirty="0">
                <a:latin typeface="Arial"/>
                <a:cs typeface="Arial"/>
              </a:rPr>
              <a:t>ISO</a:t>
            </a:r>
            <a:r>
              <a:rPr sz="1197" b="1" spc="9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50001:2018 «Системы</a:t>
            </a:r>
            <a:r>
              <a:rPr sz="1197" b="1" spc="30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энергоменеджмента»</a:t>
            </a:r>
            <a:endParaRPr sz="1197" dirty="0">
              <a:latin typeface="Arial"/>
              <a:cs typeface="Arial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1312382" y="4939513"/>
            <a:ext cx="6618540" cy="242337"/>
          </a:xfrm>
          <a:prstGeom prst="rect">
            <a:avLst/>
          </a:prstGeom>
          <a:solidFill>
            <a:srgbClr val="C6D9F1"/>
          </a:solidFill>
        </p:spPr>
        <p:txBody>
          <a:bodyPr vert="horz" wrap="square" lIns="0" tIns="57557" rIns="0" bIns="0" rtlCol="0">
            <a:spAutoFit/>
          </a:bodyPr>
          <a:lstStyle/>
          <a:p>
            <a:pPr marL="491405">
              <a:spcBef>
                <a:spcPts val="453"/>
              </a:spcBef>
            </a:pPr>
            <a:r>
              <a:rPr sz="1197" b="1" spc="-4" dirty="0">
                <a:latin typeface="Arial"/>
                <a:cs typeface="Arial"/>
              </a:rPr>
              <a:t>СТ</a:t>
            </a:r>
            <a:r>
              <a:rPr sz="1197" b="1" spc="4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РК</a:t>
            </a:r>
            <a:r>
              <a:rPr sz="1197" b="1" spc="13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1352-2012 «Социальная</a:t>
            </a:r>
            <a:r>
              <a:rPr sz="1197" b="1" spc="9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ответственность»</a:t>
            </a:r>
            <a:endParaRPr sz="1197" dirty="0">
              <a:latin typeface="Arial"/>
              <a:cs typeface="Arial"/>
            </a:endParaRPr>
          </a:p>
        </p:txBody>
      </p:sp>
      <p:sp>
        <p:nvSpPr>
          <p:cNvPr id="20" name="object 10"/>
          <p:cNvSpPr txBox="1"/>
          <p:nvPr/>
        </p:nvSpPr>
        <p:spPr>
          <a:xfrm>
            <a:off x="1314127" y="5490260"/>
            <a:ext cx="6638088" cy="242337"/>
          </a:xfrm>
          <a:prstGeom prst="rect">
            <a:avLst/>
          </a:prstGeom>
          <a:solidFill>
            <a:srgbClr val="C6D9F1"/>
          </a:solidFill>
        </p:spPr>
        <p:txBody>
          <a:bodyPr vert="horz" wrap="square" lIns="0" tIns="57557" rIns="0" bIns="0" rtlCol="0">
            <a:spAutoFit/>
          </a:bodyPr>
          <a:lstStyle/>
          <a:p>
            <a:pPr marL="491405">
              <a:spcBef>
                <a:spcPts val="453"/>
              </a:spcBef>
            </a:pPr>
            <a:r>
              <a:rPr sz="1197" b="1" spc="-4" dirty="0">
                <a:latin typeface="Arial"/>
                <a:cs typeface="Arial"/>
              </a:rPr>
              <a:t>ISO</a:t>
            </a:r>
            <a:r>
              <a:rPr sz="1197" b="1" spc="13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55001:2014 «Управление</a:t>
            </a:r>
            <a:r>
              <a:rPr sz="1197" b="1" spc="4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активами.</a:t>
            </a:r>
            <a:r>
              <a:rPr sz="1197" b="1" spc="30" dirty="0">
                <a:latin typeface="Arial"/>
                <a:cs typeface="Arial"/>
              </a:rPr>
              <a:t> </a:t>
            </a:r>
            <a:r>
              <a:rPr sz="1197" b="1" spc="-9" dirty="0">
                <a:latin typeface="Arial"/>
                <a:cs typeface="Arial"/>
              </a:rPr>
              <a:t>Системы</a:t>
            </a:r>
            <a:r>
              <a:rPr sz="1197" b="1" spc="34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менеджмента.</a:t>
            </a:r>
            <a:r>
              <a:rPr sz="1197" b="1" spc="21" dirty="0">
                <a:latin typeface="Arial"/>
                <a:cs typeface="Arial"/>
              </a:rPr>
              <a:t> </a:t>
            </a:r>
            <a:r>
              <a:rPr sz="1197" b="1" spc="-4" dirty="0">
                <a:latin typeface="Arial"/>
                <a:cs typeface="Arial"/>
              </a:rPr>
              <a:t>Требования»</a:t>
            </a:r>
            <a:endParaRPr sz="1197" dirty="0"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04686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60" marR="4344">
              <a:spcBef>
                <a:spcPts val="1035"/>
              </a:spcBef>
            </a:pPr>
            <a:r>
              <a:rPr lang="ru-RU" sz="1600" b="1" spc="-4" dirty="0">
                <a:solidFill>
                  <a:srgbClr val="17375E"/>
                </a:solidFill>
                <a:latin typeface="Arial"/>
                <a:cs typeface="Arial"/>
              </a:rPr>
              <a:t>В</a:t>
            </a:r>
            <a:r>
              <a:rPr lang="ru-RU" sz="1600" b="1" spc="1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13" dirty="0">
                <a:solidFill>
                  <a:srgbClr val="17375E"/>
                </a:solidFill>
                <a:latin typeface="Arial"/>
                <a:cs typeface="Arial"/>
              </a:rPr>
              <a:t>ТОО</a:t>
            </a:r>
            <a:r>
              <a:rPr lang="ru-RU" sz="1600" b="1" spc="1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4" dirty="0">
                <a:solidFill>
                  <a:srgbClr val="17375E"/>
                </a:solidFill>
                <a:latin typeface="Arial"/>
                <a:cs typeface="Arial"/>
              </a:rPr>
              <a:t>«ПНХЗ»</a:t>
            </a:r>
            <a:r>
              <a:rPr lang="ru-RU" sz="1600" b="1" spc="128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4" dirty="0">
                <a:solidFill>
                  <a:srgbClr val="17375E"/>
                </a:solidFill>
                <a:latin typeface="Arial"/>
                <a:cs typeface="Arial"/>
              </a:rPr>
              <a:t>внедрена</a:t>
            </a:r>
            <a:r>
              <a:rPr lang="ru-RU" sz="1600" b="1" spc="1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4" dirty="0">
                <a:solidFill>
                  <a:srgbClr val="17375E"/>
                </a:solidFill>
                <a:latin typeface="Arial"/>
                <a:cs typeface="Arial"/>
              </a:rPr>
              <a:t>и</a:t>
            </a:r>
            <a:r>
              <a:rPr lang="ru-RU" sz="1600" b="1" spc="120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4" dirty="0">
                <a:solidFill>
                  <a:srgbClr val="17375E"/>
                </a:solidFill>
                <a:latin typeface="Arial"/>
                <a:cs typeface="Arial"/>
              </a:rPr>
              <a:t>сертифицирована</a:t>
            </a:r>
            <a:r>
              <a:rPr lang="ru-RU" sz="1600" b="1" spc="128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4" dirty="0">
                <a:solidFill>
                  <a:srgbClr val="17375E"/>
                </a:solidFill>
                <a:latin typeface="Arial"/>
                <a:cs typeface="Arial"/>
              </a:rPr>
              <a:t>интегрированная</a:t>
            </a:r>
            <a:r>
              <a:rPr lang="ru-RU" sz="1600" b="1" spc="115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9" dirty="0">
                <a:solidFill>
                  <a:srgbClr val="17375E"/>
                </a:solidFill>
                <a:latin typeface="Arial"/>
                <a:cs typeface="Arial"/>
              </a:rPr>
              <a:t>система</a:t>
            </a:r>
            <a:r>
              <a:rPr lang="ru-RU" sz="1600" b="1" spc="124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4" dirty="0">
                <a:solidFill>
                  <a:srgbClr val="17375E"/>
                </a:solidFill>
                <a:latin typeface="Arial"/>
                <a:cs typeface="Arial"/>
              </a:rPr>
              <a:t>менеджмента </a:t>
            </a:r>
            <a:r>
              <a:rPr lang="ru-RU" sz="1600" b="1" spc="-321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4" dirty="0">
                <a:solidFill>
                  <a:srgbClr val="17375E"/>
                </a:solidFill>
                <a:latin typeface="Arial"/>
                <a:cs typeface="Arial"/>
              </a:rPr>
              <a:t>на </a:t>
            </a:r>
            <a:r>
              <a:rPr lang="ru-RU" sz="1600" b="1" spc="-13" dirty="0">
                <a:solidFill>
                  <a:srgbClr val="17375E"/>
                </a:solidFill>
                <a:latin typeface="Arial"/>
                <a:cs typeface="Arial"/>
              </a:rPr>
              <a:t>соответствие</a:t>
            </a:r>
            <a:r>
              <a:rPr lang="ru-RU" sz="1600" b="1" spc="26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9" dirty="0">
                <a:solidFill>
                  <a:srgbClr val="17375E"/>
                </a:solidFill>
                <a:latin typeface="Arial"/>
                <a:cs typeface="Arial"/>
              </a:rPr>
              <a:t>требованиям</a:t>
            </a:r>
            <a:r>
              <a:rPr lang="ru-RU" sz="1600" b="1" spc="17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9" dirty="0">
                <a:solidFill>
                  <a:srgbClr val="17375E"/>
                </a:solidFill>
                <a:latin typeface="Arial"/>
                <a:cs typeface="Arial"/>
              </a:rPr>
              <a:t>международных</a:t>
            </a:r>
            <a:r>
              <a:rPr lang="ru-RU" sz="1600" b="1" spc="9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4" dirty="0" smtClean="0">
                <a:solidFill>
                  <a:srgbClr val="17375E"/>
                </a:solidFill>
                <a:latin typeface="Arial"/>
                <a:cs typeface="Arial"/>
              </a:rPr>
              <a:t>и</a:t>
            </a:r>
            <a:r>
              <a:rPr lang="ru-RU" sz="1600" b="1" spc="4" dirty="0" smtClean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4" dirty="0">
                <a:solidFill>
                  <a:srgbClr val="17375E"/>
                </a:solidFill>
                <a:latin typeface="Arial"/>
                <a:cs typeface="Arial"/>
              </a:rPr>
              <a:t>национальных</a:t>
            </a:r>
            <a:r>
              <a:rPr lang="ru-RU" sz="1600" b="1" spc="13" dirty="0">
                <a:solidFill>
                  <a:srgbClr val="17375E"/>
                </a:solidFill>
                <a:latin typeface="Arial"/>
                <a:cs typeface="Arial"/>
              </a:rPr>
              <a:t> </a:t>
            </a:r>
            <a:r>
              <a:rPr lang="ru-RU" sz="1600" b="1" spc="-9" dirty="0">
                <a:solidFill>
                  <a:srgbClr val="17375E"/>
                </a:solidFill>
                <a:latin typeface="Arial"/>
                <a:cs typeface="Arial"/>
              </a:rPr>
              <a:t>стандартов</a:t>
            </a:r>
            <a:endParaRPr lang="ru-RU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5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88834" cy="787997"/>
          </a:xfrm>
        </p:spPr>
        <p:txBody>
          <a:bodyPr>
            <a:normAutofit/>
          </a:bodyPr>
          <a:lstStyle/>
          <a:p>
            <a:r>
              <a:rPr lang="ru-RU" spc="-13" dirty="0" smtClean="0">
                <a:latin typeface="Arial"/>
                <a:cs typeface="Arial"/>
              </a:rPr>
              <a:t>Интегрированная</a:t>
            </a:r>
            <a:r>
              <a:rPr lang="ru-RU" spc="-9" dirty="0" smtClean="0">
                <a:latin typeface="Arial"/>
                <a:cs typeface="Arial"/>
              </a:rPr>
              <a:t> система</a:t>
            </a:r>
            <a:r>
              <a:rPr lang="ru-RU" spc="-17" dirty="0" smtClean="0">
                <a:latin typeface="Arial"/>
                <a:cs typeface="Arial"/>
              </a:rPr>
              <a:t> </a:t>
            </a:r>
            <a:r>
              <a:rPr lang="ru-RU" spc="-13" dirty="0">
                <a:latin typeface="Arial"/>
                <a:cs typeface="Arial"/>
              </a:rPr>
              <a:t>м</a:t>
            </a:r>
            <a:r>
              <a:rPr lang="ru-RU" spc="-13" dirty="0" smtClean="0">
                <a:latin typeface="Arial"/>
                <a:cs typeface="Arial"/>
              </a:rPr>
              <a:t>енеджмента</a:t>
            </a:r>
            <a:r>
              <a:rPr lang="ru-RU" dirty="0" smtClean="0">
                <a:latin typeface="Arial"/>
                <a:cs typeface="Arial"/>
              </a:rPr>
              <a:t/>
            </a:r>
            <a:br>
              <a:rPr lang="ru-RU" dirty="0" smtClean="0"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1F1153-0364-4F93-BF57-E7F5F07F56BF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14" name="object 7"/>
          <p:cNvSpPr/>
          <p:nvPr/>
        </p:nvSpPr>
        <p:spPr>
          <a:xfrm>
            <a:off x="3187487" y="2253312"/>
            <a:ext cx="1246712" cy="210680"/>
          </a:xfrm>
          <a:custGeom>
            <a:avLst/>
            <a:gdLst/>
            <a:ahLst/>
            <a:cxnLst/>
            <a:rect l="l" t="t" r="r" b="b"/>
            <a:pathLst>
              <a:path w="1457960" h="246380">
                <a:moveTo>
                  <a:pt x="1457706" y="246125"/>
                </a:moveTo>
                <a:lnTo>
                  <a:pt x="1457706" y="0"/>
                </a:lnTo>
                <a:lnTo>
                  <a:pt x="0" y="0"/>
                </a:lnTo>
                <a:lnTo>
                  <a:pt x="0" y="246125"/>
                </a:lnTo>
                <a:lnTo>
                  <a:pt x="1457706" y="2461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5" name="object 9"/>
          <p:cNvSpPr/>
          <p:nvPr/>
        </p:nvSpPr>
        <p:spPr>
          <a:xfrm>
            <a:off x="642075" y="962975"/>
            <a:ext cx="7659857" cy="851955"/>
          </a:xfrm>
          <a:custGeom>
            <a:avLst/>
            <a:gdLst/>
            <a:ahLst/>
            <a:cxnLst/>
            <a:rect l="l" t="t" r="r" b="b"/>
            <a:pathLst>
              <a:path w="1968500" h="410844">
                <a:moveTo>
                  <a:pt x="1968245" y="410718"/>
                </a:moveTo>
                <a:lnTo>
                  <a:pt x="1968245" y="0"/>
                </a:lnTo>
                <a:lnTo>
                  <a:pt x="0" y="0"/>
                </a:lnTo>
                <a:lnTo>
                  <a:pt x="0" y="410718"/>
                </a:lnTo>
                <a:lnTo>
                  <a:pt x="1968245" y="4107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lang="ru-RU" sz="1368" b="1" dirty="0" smtClean="0">
              <a:solidFill>
                <a:srgbClr val="006CB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ru-RU" sz="1368" b="1" dirty="0" smtClean="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</a:t>
            </a:r>
            <a:r>
              <a:rPr lang="ru-RU" sz="1368" b="1" dirty="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настоящее время ТОО «Павлодарский нефтехимический завод» обладатель сертификатов соответствия на  6 систем менеджмента</a:t>
            </a:r>
            <a:endParaRPr sz="1368" b="1" dirty="0">
              <a:solidFill>
                <a:srgbClr val="006CB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object 10"/>
          <p:cNvSpPr txBox="1"/>
          <p:nvPr/>
        </p:nvSpPr>
        <p:spPr>
          <a:xfrm>
            <a:off x="620923" y="2067645"/>
            <a:ext cx="1434587" cy="27411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ISO</a:t>
            </a:r>
            <a:r>
              <a:rPr sz="855" b="1" spc="-2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9001:2015,</a:t>
            </a:r>
            <a:r>
              <a:rPr sz="855" b="1" spc="-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ISO</a:t>
            </a:r>
            <a:r>
              <a:rPr sz="855" b="1" spc="-2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14001:2015</a:t>
            </a:r>
            <a:endParaRPr sz="855" dirty="0">
              <a:latin typeface="Calibri"/>
              <a:cs typeface="Calibri"/>
            </a:endParaRPr>
          </a:p>
          <a:p>
            <a:pPr marL="420273"/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ISO</a:t>
            </a:r>
            <a:r>
              <a:rPr sz="855" b="1" spc="-3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45001:2018</a:t>
            </a:r>
            <a:endParaRPr sz="855" dirty="0">
              <a:latin typeface="Calibri"/>
              <a:cs typeface="Calibri"/>
            </a:endParaRPr>
          </a:p>
        </p:txBody>
      </p:sp>
      <p:sp>
        <p:nvSpPr>
          <p:cNvPr id="22" name="object 11"/>
          <p:cNvSpPr/>
          <p:nvPr/>
        </p:nvSpPr>
        <p:spPr>
          <a:xfrm>
            <a:off x="5236978" y="2172113"/>
            <a:ext cx="1246712" cy="210680"/>
          </a:xfrm>
          <a:custGeom>
            <a:avLst/>
            <a:gdLst/>
            <a:ahLst/>
            <a:cxnLst/>
            <a:rect l="l" t="t" r="r" b="b"/>
            <a:pathLst>
              <a:path w="1457959" h="246380">
                <a:moveTo>
                  <a:pt x="1457705" y="246125"/>
                </a:moveTo>
                <a:lnTo>
                  <a:pt x="1457705" y="0"/>
                </a:lnTo>
                <a:lnTo>
                  <a:pt x="0" y="0"/>
                </a:lnTo>
                <a:lnTo>
                  <a:pt x="0" y="246125"/>
                </a:lnTo>
                <a:lnTo>
                  <a:pt x="1457705" y="2461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3" name="object 12"/>
          <p:cNvSpPr txBox="1"/>
          <p:nvPr/>
        </p:nvSpPr>
        <p:spPr>
          <a:xfrm>
            <a:off x="2634296" y="2062120"/>
            <a:ext cx="728696" cy="1425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ISO</a:t>
            </a:r>
            <a:r>
              <a:rPr sz="855" b="1" spc="-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50001:2018</a:t>
            </a:r>
            <a:endParaRPr sz="855" dirty="0">
              <a:latin typeface="Calibri"/>
              <a:cs typeface="Calibri"/>
            </a:endParaRPr>
          </a:p>
        </p:txBody>
      </p:sp>
      <p:sp>
        <p:nvSpPr>
          <p:cNvPr id="24" name="object 13"/>
          <p:cNvSpPr/>
          <p:nvPr/>
        </p:nvSpPr>
        <p:spPr>
          <a:xfrm>
            <a:off x="7602665" y="2214702"/>
            <a:ext cx="1246712" cy="216654"/>
          </a:xfrm>
          <a:custGeom>
            <a:avLst/>
            <a:gdLst/>
            <a:ahLst/>
            <a:cxnLst/>
            <a:rect l="l" t="t" r="r" b="b"/>
            <a:pathLst>
              <a:path w="1457959" h="253364">
                <a:moveTo>
                  <a:pt x="1457705" y="252983"/>
                </a:moveTo>
                <a:lnTo>
                  <a:pt x="1457705" y="0"/>
                </a:lnTo>
                <a:lnTo>
                  <a:pt x="0" y="0"/>
                </a:lnTo>
                <a:lnTo>
                  <a:pt x="0" y="252983"/>
                </a:lnTo>
                <a:lnTo>
                  <a:pt x="1457705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5" name="object 14"/>
          <p:cNvSpPr txBox="1"/>
          <p:nvPr/>
        </p:nvSpPr>
        <p:spPr>
          <a:xfrm>
            <a:off x="7721699" y="2095822"/>
            <a:ext cx="777565" cy="1425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СТ</a:t>
            </a:r>
            <a:r>
              <a:rPr sz="855" b="1" spc="-3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РК</a:t>
            </a:r>
            <a:r>
              <a:rPr sz="855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1352‐2012</a:t>
            </a:r>
            <a:endParaRPr sz="855" dirty="0">
              <a:latin typeface="Calibri"/>
              <a:cs typeface="Calibri"/>
            </a:endParaRPr>
          </a:p>
        </p:txBody>
      </p:sp>
      <p:sp>
        <p:nvSpPr>
          <p:cNvPr id="26" name="Заголовок 16"/>
          <p:cNvSpPr txBox="1">
            <a:spLocks/>
          </p:cNvSpPr>
          <p:nvPr/>
        </p:nvSpPr>
        <p:spPr>
          <a:xfrm>
            <a:off x="1115941" y="1331627"/>
            <a:ext cx="7297019" cy="42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1368" dirty="0"/>
          </a:p>
        </p:txBody>
      </p:sp>
      <p:sp>
        <p:nvSpPr>
          <p:cNvPr id="27" name="object 12"/>
          <p:cNvSpPr txBox="1"/>
          <p:nvPr/>
        </p:nvSpPr>
        <p:spPr>
          <a:xfrm>
            <a:off x="4164792" y="2057186"/>
            <a:ext cx="728696" cy="1425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ISO</a:t>
            </a:r>
            <a:r>
              <a:rPr sz="855" b="1" spc="-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5</a:t>
            </a:r>
            <a:r>
              <a:rPr lang="ru-RU" sz="855" b="1" dirty="0">
                <a:solidFill>
                  <a:srgbClr val="C00000"/>
                </a:solidFill>
                <a:latin typeface="Calibri"/>
                <a:cs typeface="Calibri"/>
              </a:rPr>
              <a:t>5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001:20</a:t>
            </a:r>
            <a:r>
              <a:rPr lang="ru-RU" sz="855" b="1" dirty="0">
                <a:solidFill>
                  <a:srgbClr val="C00000"/>
                </a:solidFill>
                <a:latin typeface="Calibri"/>
                <a:cs typeface="Calibri"/>
              </a:rPr>
              <a:t>14</a:t>
            </a:r>
            <a:endParaRPr sz="855" dirty="0">
              <a:latin typeface="Calibri"/>
              <a:cs typeface="Calibri"/>
            </a:endParaRPr>
          </a:p>
        </p:txBody>
      </p:sp>
      <p:sp>
        <p:nvSpPr>
          <p:cNvPr id="28" name="object 12"/>
          <p:cNvSpPr txBox="1"/>
          <p:nvPr/>
        </p:nvSpPr>
        <p:spPr>
          <a:xfrm>
            <a:off x="5793424" y="2073858"/>
            <a:ext cx="1019972" cy="14254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lang="ru-RU" sz="855" b="1" dirty="0">
                <a:solidFill>
                  <a:srgbClr val="C00000"/>
                </a:solidFill>
                <a:latin typeface="Calibri"/>
                <a:cs typeface="Calibri"/>
              </a:rPr>
              <a:t> СТ РК </a:t>
            </a:r>
            <a:r>
              <a:rPr sz="855" b="1" dirty="0">
                <a:solidFill>
                  <a:srgbClr val="C00000"/>
                </a:solidFill>
                <a:latin typeface="Calibri"/>
                <a:cs typeface="Calibri"/>
              </a:rPr>
              <a:t>ISO</a:t>
            </a:r>
            <a:r>
              <a:rPr sz="855" b="1" spc="-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ru-RU" sz="855" b="1" dirty="0">
                <a:solidFill>
                  <a:srgbClr val="C00000"/>
                </a:solidFill>
                <a:latin typeface="Calibri"/>
                <a:cs typeface="Calibri"/>
              </a:rPr>
              <a:t>9001-2016</a:t>
            </a:r>
            <a:endParaRPr sz="855" dirty="0">
              <a:latin typeface="Calibri"/>
              <a:cs typeface="Calibri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/>
          <a:srcRect l="65584" t="13261" r="15976" b="3982"/>
          <a:stretch/>
        </p:blipFill>
        <p:spPr>
          <a:xfrm>
            <a:off x="4001006" y="2419211"/>
            <a:ext cx="1437040" cy="2135877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/>
          <a:srcRect l="17053" t="17634" r="66792" b="4117"/>
          <a:stretch/>
        </p:blipFill>
        <p:spPr>
          <a:xfrm>
            <a:off x="7256313" y="2439887"/>
            <a:ext cx="1555250" cy="2150252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/>
          <a:srcRect l="17188" t="17242" r="66284" b="4483"/>
          <a:stretch/>
        </p:blipFill>
        <p:spPr>
          <a:xfrm>
            <a:off x="5619605" y="2436344"/>
            <a:ext cx="1452353" cy="2149481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/>
          <a:srcRect l="18358" t="24428" r="68099" b="9446"/>
          <a:stretch/>
        </p:blipFill>
        <p:spPr>
          <a:xfrm>
            <a:off x="2384708" y="2425944"/>
            <a:ext cx="1434740" cy="2140877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object 10"/>
          <p:cNvSpPr txBox="1"/>
          <p:nvPr/>
        </p:nvSpPr>
        <p:spPr>
          <a:xfrm>
            <a:off x="775284" y="4797342"/>
            <a:ext cx="1434587" cy="826061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algn="ctr">
              <a:spcBef>
                <a:spcPts val="86"/>
              </a:spcBef>
            </a:pPr>
            <a:r>
              <a:rPr lang="ru-RU" sz="855" b="1" dirty="0">
                <a:solidFill>
                  <a:srgbClr val="C00000"/>
                </a:solidFill>
                <a:latin typeface="Calibri"/>
                <a:cs typeface="Calibri"/>
              </a:rPr>
              <a:t>Система менеджмента качества</a:t>
            </a:r>
          </a:p>
          <a:p>
            <a:pPr marL="10860" algn="ctr">
              <a:spcBef>
                <a:spcPts val="86"/>
              </a:spcBef>
            </a:pPr>
            <a:r>
              <a:rPr lang="ru-RU" sz="855" b="1" spc="-26" dirty="0">
                <a:solidFill>
                  <a:srgbClr val="C00000"/>
                </a:solidFill>
                <a:latin typeface="Calibri"/>
                <a:cs typeface="Calibri"/>
              </a:rPr>
              <a:t>Система экологического менеджмента</a:t>
            </a:r>
            <a:endParaRPr lang="ru-RU" sz="855" dirty="0">
              <a:latin typeface="Calibri"/>
              <a:cs typeface="Calibri"/>
            </a:endParaRPr>
          </a:p>
          <a:p>
            <a:pPr marL="10860" algn="ctr">
              <a:spcBef>
                <a:spcPts val="86"/>
              </a:spcBef>
            </a:pPr>
            <a:r>
              <a:rPr lang="ru-RU" sz="855" b="1" spc="-26" dirty="0">
                <a:solidFill>
                  <a:srgbClr val="C00000"/>
                </a:solidFill>
                <a:latin typeface="Calibri"/>
                <a:cs typeface="Calibri"/>
              </a:rPr>
              <a:t>Система менеджмента охраны здоровья и охраны труда</a:t>
            </a:r>
          </a:p>
        </p:txBody>
      </p:sp>
      <p:sp>
        <p:nvSpPr>
          <p:cNvPr id="34" name="object 10"/>
          <p:cNvSpPr txBox="1"/>
          <p:nvPr/>
        </p:nvSpPr>
        <p:spPr>
          <a:xfrm>
            <a:off x="2369456" y="4797343"/>
            <a:ext cx="1434587" cy="28693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algn="ctr">
              <a:spcBef>
                <a:spcPts val="86"/>
              </a:spcBef>
            </a:pPr>
            <a:r>
              <a:rPr lang="ru-RU" sz="855" b="1" dirty="0">
                <a:solidFill>
                  <a:srgbClr val="C00000"/>
                </a:solidFill>
                <a:latin typeface="Calibri"/>
                <a:cs typeface="Calibri"/>
              </a:rPr>
              <a:t>Система </a:t>
            </a:r>
          </a:p>
          <a:p>
            <a:pPr marL="10860" algn="ctr">
              <a:spcBef>
                <a:spcPts val="86"/>
              </a:spcBef>
            </a:pPr>
            <a:r>
              <a:rPr lang="ru-RU" sz="855" b="1" dirty="0" err="1">
                <a:solidFill>
                  <a:srgbClr val="C00000"/>
                </a:solidFill>
                <a:latin typeface="Calibri"/>
                <a:cs typeface="Calibri"/>
              </a:rPr>
              <a:t>энергоменеджмента</a:t>
            </a:r>
            <a:endParaRPr sz="855" dirty="0">
              <a:latin typeface="Calibri"/>
              <a:cs typeface="Calibri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3992148" y="4797343"/>
            <a:ext cx="1434587" cy="27411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algn="ctr">
              <a:spcBef>
                <a:spcPts val="86"/>
              </a:spcBef>
            </a:pPr>
            <a:r>
              <a:rPr lang="ru-RU" sz="855" b="1" dirty="0">
                <a:solidFill>
                  <a:srgbClr val="C00000"/>
                </a:solidFill>
                <a:latin typeface="Calibri"/>
                <a:cs typeface="Calibri"/>
              </a:rPr>
              <a:t>Система менеджмента управления активами</a:t>
            </a:r>
            <a:endParaRPr sz="855" dirty="0">
              <a:latin typeface="Calibri"/>
              <a:cs typeface="Calibri"/>
            </a:endParaRPr>
          </a:p>
        </p:txBody>
      </p:sp>
      <p:sp>
        <p:nvSpPr>
          <p:cNvPr id="36" name="object 10"/>
          <p:cNvSpPr txBox="1"/>
          <p:nvPr/>
        </p:nvSpPr>
        <p:spPr>
          <a:xfrm>
            <a:off x="5586117" y="4805569"/>
            <a:ext cx="1434587" cy="27411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algn="ctr">
              <a:spcBef>
                <a:spcPts val="86"/>
              </a:spcBef>
            </a:pPr>
            <a:r>
              <a:rPr lang="ru-RU" sz="855" b="1" dirty="0">
                <a:solidFill>
                  <a:srgbClr val="C00000"/>
                </a:solidFill>
                <a:latin typeface="Calibri"/>
                <a:cs typeface="Calibri"/>
              </a:rPr>
              <a:t>Система менеджмента качества</a:t>
            </a:r>
          </a:p>
        </p:txBody>
      </p:sp>
      <p:sp>
        <p:nvSpPr>
          <p:cNvPr id="37" name="object 10"/>
          <p:cNvSpPr txBox="1"/>
          <p:nvPr/>
        </p:nvSpPr>
        <p:spPr>
          <a:xfrm>
            <a:off x="7307423" y="4797343"/>
            <a:ext cx="1434587" cy="27411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algn="ctr">
              <a:spcBef>
                <a:spcPts val="86"/>
              </a:spcBef>
            </a:pPr>
            <a:r>
              <a:rPr lang="ru-RU" sz="855" b="1" dirty="0">
                <a:solidFill>
                  <a:srgbClr val="C00000"/>
                </a:solidFill>
                <a:latin typeface="Calibri"/>
                <a:cs typeface="Calibri"/>
              </a:rPr>
              <a:t>Система менеджмента </a:t>
            </a:r>
            <a:r>
              <a:rPr lang="ru-RU" sz="855" b="1">
                <a:solidFill>
                  <a:srgbClr val="C00000"/>
                </a:solidFill>
                <a:latin typeface="Calibri"/>
                <a:cs typeface="Calibri"/>
              </a:rPr>
              <a:t>социальной ответственности</a:t>
            </a:r>
            <a:endParaRPr lang="ru-RU" sz="855" b="1" spc="-26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/>
          <a:srcRect l="17575" t="23161" r="65825" b="4329"/>
          <a:stretch/>
        </p:blipFill>
        <p:spPr>
          <a:xfrm>
            <a:off x="584550" y="2429086"/>
            <a:ext cx="1511402" cy="2134636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19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54492"/>
            <a:fld id="{DB36032D-EC8D-4443-958F-D204527614EA}" type="slidenum">
              <a:rPr lang="ru-RU">
                <a:solidFill>
                  <a:prstClr val="white"/>
                </a:solidFill>
                <a:latin typeface="Calibri"/>
              </a:rPr>
              <a:pPr defTabSz="554492"/>
              <a:t>4</a:t>
            </a:fld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44626"/>
            <a:ext cx="6984778" cy="78799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Основные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производственные показатели за 2021 год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12082" y="1268760"/>
            <a:ext cx="6588919" cy="2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sz="1500" b="1" kern="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205028"/>
              </p:ext>
            </p:extLst>
          </p:nvPr>
        </p:nvGraphicFramePr>
        <p:xfrm>
          <a:off x="971599" y="1477472"/>
          <a:ext cx="7272809" cy="1745856"/>
        </p:xfrm>
        <a:graphic>
          <a:graphicData uri="http://schemas.openxmlformats.org/drawingml/2006/table">
            <a:tbl>
              <a:tblPr/>
              <a:tblGrid>
                <a:gridCol w="2395748">
                  <a:extLst>
                    <a:ext uri="{9D8B030D-6E8A-4147-A177-3AD203B41FA5}">
                      <a16:colId xmlns:a16="http://schemas.microsoft.com/office/drawing/2014/main" val="2351998583"/>
                    </a:ext>
                  </a:extLst>
                </a:gridCol>
                <a:gridCol w="1796812">
                  <a:extLst>
                    <a:ext uri="{9D8B030D-6E8A-4147-A177-3AD203B41FA5}">
                      <a16:colId xmlns:a16="http://schemas.microsoft.com/office/drawing/2014/main" val="3321083589"/>
                    </a:ext>
                  </a:extLst>
                </a:gridCol>
                <a:gridCol w="1558035">
                  <a:extLst>
                    <a:ext uri="{9D8B030D-6E8A-4147-A177-3AD203B41FA5}">
                      <a16:colId xmlns:a16="http://schemas.microsoft.com/office/drawing/2014/main" val="1525374680"/>
                    </a:ext>
                  </a:extLst>
                </a:gridCol>
                <a:gridCol w="1522214">
                  <a:extLst>
                    <a:ext uri="{9D8B030D-6E8A-4147-A177-3AD203B41FA5}">
                      <a16:colId xmlns:a16="http://schemas.microsoft.com/office/drawing/2014/main" val="1983797661"/>
                    </a:ext>
                  </a:extLst>
                </a:gridCol>
              </a:tblGrid>
              <a:tr h="26267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4505" marR="4505" marT="4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МЭ РК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5" marR="4505" marT="4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4505" marR="4505" marT="4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 </a:t>
                      </a:r>
                      <a:endParaRPr lang="en-US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(факт – 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5" marR="4505" marT="4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651057"/>
                  </a:ext>
                </a:extLst>
              </a:tr>
              <a:tr h="2805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Топливо и потери </a:t>
                      </a:r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5" marR="4505" marT="4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250289"/>
                  </a:ext>
                </a:extLst>
              </a:tr>
              <a:tr h="2805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</a:t>
                      </a:r>
                      <a:r>
                        <a:rPr lang="ru-RU" sz="12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топливо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5" marR="4505" marT="4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892824"/>
                  </a:ext>
                </a:extLst>
              </a:tr>
              <a:tr h="2805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потери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5" marR="4505" marT="4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86399"/>
                  </a:ext>
                </a:extLst>
              </a:tr>
              <a:tr h="2535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Глубина переработки,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5" marR="4505" marT="4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795085"/>
                  </a:ext>
                </a:extLst>
              </a:tr>
              <a:tr h="2805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светлых,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5" marR="4505" marT="4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330811"/>
                  </a:ext>
                </a:extLst>
              </a:tr>
            </a:tbl>
          </a:graphicData>
        </a:graphic>
      </p:graphicFrame>
      <p:sp>
        <p:nvSpPr>
          <p:cNvPr id="8" name="Номер слайда 3"/>
          <p:cNvSpPr txBox="1">
            <a:spLocks/>
          </p:cNvSpPr>
          <p:nvPr/>
        </p:nvSpPr>
        <p:spPr>
          <a:xfrm>
            <a:off x="6138174" y="5630231"/>
            <a:ext cx="1600200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A67695-2F55-4DB6-A928-2106AF90514A}" type="slidenum">
              <a:rPr lang="ru-RU" sz="90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sz="900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094657"/>
              </p:ext>
            </p:extLst>
          </p:nvPr>
        </p:nvGraphicFramePr>
        <p:xfrm>
          <a:off x="522076" y="3839238"/>
          <a:ext cx="1948982" cy="199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282015"/>
              </p:ext>
            </p:extLst>
          </p:nvPr>
        </p:nvGraphicFramePr>
        <p:xfrm>
          <a:off x="2550604" y="3839237"/>
          <a:ext cx="1983149" cy="199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256016"/>
              </p:ext>
            </p:extLst>
          </p:nvPr>
        </p:nvGraphicFramePr>
        <p:xfrm>
          <a:off x="4536214" y="3839237"/>
          <a:ext cx="1921736" cy="199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48705"/>
              </p:ext>
            </p:extLst>
          </p:nvPr>
        </p:nvGraphicFramePr>
        <p:xfrm>
          <a:off x="6639536" y="3818520"/>
          <a:ext cx="2101693" cy="2017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V="1">
            <a:off x="1227541" y="4453879"/>
            <a:ext cx="540344" cy="3731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377356" y="4217524"/>
            <a:ext cx="496312" cy="28277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373707" y="4268095"/>
            <a:ext cx="561515" cy="33991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486650" y="4226155"/>
            <a:ext cx="649104" cy="27414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1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47664" y="44626"/>
            <a:ext cx="7488834" cy="787997"/>
          </a:xfrm>
        </p:spPr>
        <p:txBody>
          <a:bodyPr/>
          <a:lstStyle/>
          <a:p>
            <a:r>
              <a:rPr lang="ru-RU" dirty="0" smtClean="0"/>
              <a:t>Социально-бытовая сфера</a:t>
            </a:r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1F1153-0364-4F93-BF57-E7F5F07F56BF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860876"/>
              </p:ext>
            </p:extLst>
          </p:nvPr>
        </p:nvGraphicFramePr>
        <p:xfrm>
          <a:off x="327804" y="974784"/>
          <a:ext cx="8358996" cy="529850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23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5486">
                  <a:extLst>
                    <a:ext uri="{9D8B030D-6E8A-4147-A177-3AD203B41FA5}">
                      <a16:colId xmlns:a16="http://schemas.microsoft.com/office/drawing/2014/main" val="1098337719"/>
                    </a:ext>
                  </a:extLst>
                </a:gridCol>
              </a:tblGrid>
              <a:tr h="22310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Услуги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Формы контроля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67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1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Клининговые</a:t>
                      </a:r>
                      <a:r>
                        <a:rPr lang="ru-RU" sz="11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услуги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 rtl="0" fontAlgn="t">
                        <a:buFont typeface="Wingdings" panose="05000000000000000000" pitchFamily="2" charset="2"/>
                        <a:buChar char="ü"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   ДП-ХI-60.12-01   "Контроль   качества   оказания   клининговых    услуг    ТОО «ПНХЗ» производятся   комиссионные проверки,   в  2021 году   заполнено 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245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контрольных листов.</a:t>
                      </a:r>
                      <a:endParaRPr lang="en-US" sz="110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ru-RU" sz="11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Проверки были проведены во всех АБК завода.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075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питанием работников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Согласно ДП-XХI-ЗУ-01.06-38  «Проведение контроля оказания услуг по обеспечению питанием ТОО «ПНХЗ» работниками отдела инфраструктурного обслуживания производится контроль качества оказания услуг по обеспечению питанием, а именно:</a:t>
                      </a:r>
                    </a:p>
                    <a:p>
                      <a:pPr marL="171450" marR="0" lvl="0" indent="-17145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 менее 1 раза в месяц производится контроль качества готовой пищи методом контрольного взвешивания и органолептического анализа - бракераж. По результатам бракеража заполняется акт бракеража;</a:t>
                      </a:r>
                    </a:p>
                    <a:p>
                      <a:pPr marL="171450" marR="0" lvl="0" indent="-17145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производится контроль оказания услуг во всех столовых предприятия. В ходе проверки осуществляется строгий контроль за работниками столовых: за использованием </a:t>
                      </a: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ими одноразовых масок и перчаток и своевременностью их смены;  контроль за своевременностью наполнения </a:t>
                      </a:r>
                      <a:r>
                        <a:rPr lang="ru-RU" sz="11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санитайзеров</a:t>
                      </a: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антисептиками для рук; контроль за ведением графиков обработки дезинфицирующим раствором поверхностей, столов, ручек дверей, пола.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результатам проверок заполняется оценочный лист, всего заполнено 59 оценочных листов;</a:t>
                      </a:r>
                    </a:p>
                    <a:p>
                      <a:pPr marL="171450" marR="0" lvl="0" indent="-17145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согласно распоряжению № 10 от 26.01.2021г проводятся еженедельные комиссионные проверки. Всего проведено 22 комиссионных проверки за 2021 год. согласно Приказу № 794-П «Об усилении мер по недопущению распространения </a:t>
                      </a:r>
                      <a:r>
                        <a:rPr lang="ru-RU" sz="11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коронавирусной</a:t>
                      </a: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инфекции среди работников ТОО «ПНХЗ и во время капитального ремонта комиссионные проверки временно не проводились, при этом,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группа из представителей отдела инфраструктурного обслуживания проводила п</a:t>
                      </a:r>
                      <a:r>
                        <a:rPr lang="ru-RU" sz="11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роверки</a:t>
                      </a: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столовых с целью соблюдения  санитарно-</a:t>
                      </a:r>
                      <a:r>
                        <a:rPr lang="ru-RU" sz="11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противоэпидемеологических</a:t>
                      </a: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норм не реже 3-ёх раз в неделю;</a:t>
                      </a:r>
                    </a:p>
                    <a:p>
                      <a:pPr marL="171450" marR="0" lvl="0" indent="-17145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 менее одного раза в квартал производится анкетирование  сотрудников для выявления удовлетворенности качеством питания, ассортиментом,  санитарным состоянием обслуживания в столовых, всего заполнено 529 анкет;</a:t>
                      </a:r>
                    </a:p>
                    <a:p>
                      <a:pPr marL="171450" marR="0" lvl="0" indent="-17145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основании Приказа № 794-П от 02.11.2020г. «Об усилении мер по недопущению распространения </a:t>
                      </a:r>
                      <a:r>
                        <a:rPr lang="ru-RU" sz="11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коронавирусной</a:t>
                      </a:r>
                      <a:r>
                        <a:rPr lang="ru-RU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инфекции среди работников ТОО «ПНХЗ» была организована доставка комплексных обедов по структурным подразделениям, проводится еженедельная проверка меню и цен комплексных обедов для доставки горячего питания по цехам.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096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9"/>
          <p:cNvSpPr>
            <a:spLocks noChangeShapeType="1"/>
          </p:cNvSpPr>
          <p:nvPr/>
        </p:nvSpPr>
        <p:spPr bwMode="auto">
          <a:xfrm>
            <a:off x="334347" y="620688"/>
            <a:ext cx="8550820" cy="0"/>
          </a:xfrm>
          <a:prstGeom prst="line">
            <a:avLst/>
          </a:prstGeom>
          <a:noFill/>
          <a:ln w="15875" cmpd="sng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8640"/>
            <a:ext cx="1656184" cy="36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27784" y="213484"/>
            <a:ext cx="6257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социальной политики ТОО «ПНХЗ»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9352" y="758629"/>
            <a:ext cx="6912768" cy="6121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2021 г. на социальную поддержку работников завода выделено  – 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1 343,4 </a:t>
            </a:r>
            <a:r>
              <a:rPr lang="ru-R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Социальный пакет  на 1 работника составил – 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922,6 тыс.тенге</a:t>
            </a:r>
            <a:endParaRPr lang="ru-R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216721" y="1367122"/>
            <a:ext cx="8475400" cy="5078890"/>
            <a:chOff x="123586" y="1467071"/>
            <a:chExt cx="8475400" cy="3802006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123586" y="1542941"/>
              <a:ext cx="4157409" cy="2745794"/>
              <a:chOff x="156848" y="1773782"/>
              <a:chExt cx="4242190" cy="2749107"/>
            </a:xfrm>
          </p:grpSpPr>
          <p:grpSp>
            <p:nvGrpSpPr>
              <p:cNvPr id="51" name="Группа 50"/>
              <p:cNvGrpSpPr/>
              <p:nvPr/>
            </p:nvGrpSpPr>
            <p:grpSpPr>
              <a:xfrm>
                <a:off x="214073" y="1773782"/>
                <a:ext cx="4184965" cy="2749107"/>
                <a:chOff x="1639657" y="1002221"/>
                <a:chExt cx="6148753" cy="2475125"/>
              </a:xfrm>
            </p:grpSpPr>
            <p:sp>
              <p:nvSpPr>
                <p:cNvPr id="61" name="Прямоугольник 60"/>
                <p:cNvSpPr/>
                <p:nvPr/>
              </p:nvSpPr>
              <p:spPr>
                <a:xfrm>
                  <a:off x="2432937" y="1002221"/>
                  <a:ext cx="5319976" cy="3887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54000" tIns="0" rIns="0" bIns="0">
                  <a:spAutoFit/>
                </a:bodyPr>
                <a:lstStyle/>
                <a:p>
                  <a:pPr algn="just" defTabSz="685800" fontAlgn="ctr">
                    <a:defRPr/>
                  </a:pP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47 работников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завода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вступили в брак, создали семьи. </a:t>
                  </a:r>
                  <a:r>
                    <a:rPr lang="ru-RU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Сумма </a:t>
                  </a:r>
                  <a:r>
                    <a:rPr lang="ru-RU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выплат </a:t>
                  </a:r>
                  <a:r>
                    <a:rPr lang="ru-RU" sz="10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мат.помощи</a:t>
                  </a:r>
                  <a:r>
                    <a:rPr lang="ru-RU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молодожёнам составила </a:t>
                  </a: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6,9 </a:t>
                  </a:r>
                  <a:r>
                    <a:rPr lang="ru-RU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млн.тенге</a:t>
                  </a:r>
                </a:p>
              </p:txBody>
            </p:sp>
            <p:sp>
              <p:nvSpPr>
                <p:cNvPr id="62" name="Прямоугольник 61"/>
                <p:cNvSpPr/>
                <p:nvPr/>
              </p:nvSpPr>
              <p:spPr>
                <a:xfrm>
                  <a:off x="2410753" y="1349798"/>
                  <a:ext cx="5360006" cy="481692"/>
                </a:xfrm>
                <a:prstGeom prst="rect">
                  <a:avLst/>
                </a:prstGeom>
                <a:noFill/>
              </p:spPr>
              <p:txBody>
                <a:bodyPr wrap="square" lIns="54000" tIns="36000" rIns="36000" bIns="36000">
                  <a:spAutoFit/>
                </a:bodyPr>
                <a:lstStyle/>
                <a:p>
                  <a:pPr algn="just" defTabSz="685800" fontAlgn="ctr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У</a:t>
                  </a:r>
                  <a:r>
                    <a:rPr lang="ru-RU" sz="10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sz="10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112-ти</a:t>
                  </a: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работников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завода родились дети, им выплачена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материальная помощь в размере 145 850 тенге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на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каждого ребёнка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Общая сумма выплат составила </a:t>
                  </a: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16,5 </a:t>
                  </a:r>
                  <a:r>
                    <a:rPr lang="ru-RU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млн.тенге</a:t>
                  </a:r>
                </a:p>
              </p:txBody>
            </p:sp>
            <p:sp>
              <p:nvSpPr>
                <p:cNvPr id="63" name="Прямоугольник 62"/>
                <p:cNvSpPr/>
                <p:nvPr/>
              </p:nvSpPr>
              <p:spPr>
                <a:xfrm>
                  <a:off x="2465470" y="1827093"/>
                  <a:ext cx="5322940" cy="464433"/>
                </a:xfrm>
                <a:prstGeom prst="rect">
                  <a:avLst/>
                </a:prstGeom>
                <a:noFill/>
              </p:spPr>
              <p:txBody>
                <a:bodyPr wrap="square" lIns="54000" tIns="36000" rIns="36000" bIns="36000">
                  <a:spAutoFit/>
                </a:bodyPr>
                <a:lstStyle/>
                <a:p>
                  <a:pPr algn="just" defTabSz="685800" fontAlgn="ctr">
                    <a:defRPr/>
                  </a:pP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Родителям </a:t>
                  </a:r>
                  <a:r>
                    <a:rPr lang="ru-RU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детей</a:t>
                  </a: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школьного возраста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в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ходе акции «Дорога в школу»  выплачена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мат.помощь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по 100 тыс.тенге на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каждого школьника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На эти цели направлено </a:t>
                  </a:r>
                  <a:r>
                    <a:rPr lang="ru-RU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55,8 </a:t>
                  </a:r>
                  <a:r>
                    <a:rPr lang="ru-RU" sz="10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млн.тенге</a:t>
                  </a: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на 558 детей.</a:t>
                  </a:r>
                  <a:endParaRPr lang="ru-RU" sz="1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Прямоугольник 63"/>
                <p:cNvSpPr/>
                <p:nvPr/>
              </p:nvSpPr>
              <p:spPr>
                <a:xfrm>
                  <a:off x="2389840" y="2324633"/>
                  <a:ext cx="5388065" cy="360590"/>
                </a:xfrm>
                <a:prstGeom prst="rect">
                  <a:avLst/>
                </a:prstGeom>
                <a:noFill/>
              </p:spPr>
              <p:txBody>
                <a:bodyPr wrap="square" lIns="72000" tIns="36000" rIns="72000" bIns="36000">
                  <a:spAutoFit/>
                </a:bodyPr>
                <a:lstStyle/>
                <a:p>
                  <a:pPr algn="just" defTabSz="685800" fontAlgn="ctr">
                    <a:defRPr/>
                  </a:pP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Оказана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материальная помощь </a:t>
                  </a: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197 </a:t>
                  </a:r>
                  <a:r>
                    <a:rPr lang="ru-RU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работникам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завода, перенесшим тяжелые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заболевания на сумму </a:t>
                  </a: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16,2 </a:t>
                  </a:r>
                  <a:r>
                    <a:rPr lang="ru-RU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млн.тенге</a:t>
                  </a:r>
                  <a:r>
                    <a:rPr lang="en-US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ru-RU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65" name="Прямоугольник 64"/>
                <p:cNvSpPr/>
                <p:nvPr/>
              </p:nvSpPr>
              <p:spPr>
                <a:xfrm>
                  <a:off x="2359290" y="2708870"/>
                  <a:ext cx="5370902" cy="360590"/>
                </a:xfrm>
                <a:prstGeom prst="rect">
                  <a:avLst/>
                </a:prstGeom>
                <a:noFill/>
              </p:spPr>
              <p:txBody>
                <a:bodyPr wrap="square" lIns="72000" tIns="36000" rIns="36000" bIns="36000">
                  <a:spAutoFit/>
                </a:bodyPr>
                <a:lstStyle/>
                <a:p>
                  <a:pPr lvl="0" algn="just">
                    <a:defRPr/>
                  </a:pP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489</a:t>
                  </a:r>
                  <a:r>
                    <a:rPr lang="ru-RU" sz="10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ru-RU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семей </a:t>
                  </a:r>
                  <a:r>
                    <a:rPr lang="ru-RU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работников отдохнули </a:t>
                  </a:r>
                  <a:r>
                    <a:rPr lang="ru-RU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в </a:t>
                  </a:r>
                  <a:r>
                    <a:rPr lang="ru-RU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Домах </a:t>
                  </a:r>
                  <a:r>
                    <a:rPr lang="ru-RU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отдыха, на </a:t>
                  </a:r>
                  <a:r>
                    <a:rPr lang="ru-RU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компенсацию стоимости путевок заводом </a:t>
                  </a:r>
                  <a:r>
                    <a:rPr lang="ru-RU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направлено </a:t>
                  </a: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32,8 </a:t>
                  </a:r>
                  <a:r>
                    <a:rPr lang="ru-RU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млн.тенге.</a:t>
                  </a:r>
                </a:p>
              </p:txBody>
            </p:sp>
            <p:sp>
              <p:nvSpPr>
                <p:cNvPr id="66" name="Прямоугольник 65"/>
                <p:cNvSpPr/>
                <p:nvPr/>
              </p:nvSpPr>
              <p:spPr>
                <a:xfrm>
                  <a:off x="2383517" y="3116756"/>
                  <a:ext cx="5369974" cy="360590"/>
                </a:xfrm>
                <a:prstGeom prst="rect">
                  <a:avLst/>
                </a:prstGeom>
                <a:noFill/>
              </p:spPr>
              <p:txBody>
                <a:bodyPr wrap="square" lIns="54000" tIns="36000" rIns="36000" bIns="36000">
                  <a:spAutoFit/>
                </a:bodyPr>
                <a:lstStyle/>
                <a:p>
                  <a:pPr algn="just" defTabSz="685800" fontAlgn="ctr">
                    <a:defRPr/>
                  </a:pP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49 </a:t>
                  </a:r>
                  <a:r>
                    <a:rPr lang="ru-RU" sz="1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работников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отметили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свои юбилейные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даты (50 и 60 лет).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Заводом выплачена им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мат.помощь на </a:t>
                  </a:r>
                  <a:r>
                    <a:rPr lang="ru-RU" sz="10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общую </a:t>
                  </a:r>
                  <a:r>
                    <a:rPr lang="ru-RU" sz="1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сумму </a:t>
                  </a:r>
                  <a:r>
                    <a:rPr lang="ru-RU" sz="10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r>
                    <a:rPr lang="ru-RU" sz="1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,1 млн.тенге </a:t>
                  </a:r>
                  <a:endParaRPr lang="ru-RU" sz="1000" dirty="0"/>
                </a:p>
              </p:txBody>
            </p:sp>
            <p:pic>
              <p:nvPicPr>
                <p:cNvPr id="67" name="Picture 2" descr="https://yt3.ggpht.com/a/AATXAJxPhK0A6m9wWRdUmmnCNkA2Kcnf94B56JwpJ_So=s900-c-k-c0xffffffff-no-rj-mo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39657" y="2341099"/>
                  <a:ext cx="561271" cy="3092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2" name="Группа 51"/>
              <p:cNvGrpSpPr/>
              <p:nvPr/>
            </p:nvGrpSpPr>
            <p:grpSpPr>
              <a:xfrm>
                <a:off x="175001" y="1794035"/>
                <a:ext cx="490517" cy="344353"/>
                <a:chOff x="425623" y="613620"/>
                <a:chExt cx="1571815" cy="829447"/>
              </a:xfrm>
            </p:grpSpPr>
            <p:sp>
              <p:nvSpPr>
                <p:cNvPr id="59" name="Блок-схема: узел 58"/>
                <p:cNvSpPr/>
                <p:nvPr/>
              </p:nvSpPr>
              <p:spPr>
                <a:xfrm>
                  <a:off x="425623" y="613620"/>
                  <a:ext cx="1571815" cy="829447"/>
                </a:xfrm>
                <a:prstGeom prst="flowChartConnector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00"/>
                </a:p>
              </p:txBody>
            </p:sp>
            <p:pic>
              <p:nvPicPr>
                <p:cNvPr id="60" name="Рисунок 59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712504" y="725312"/>
                  <a:ext cx="960659" cy="546351"/>
                </a:xfrm>
                <a:prstGeom prst="rect">
                  <a:avLst/>
                </a:prstGeom>
                <a:ln>
                  <a:noFill/>
                </a:ln>
                <a:scene3d>
                  <a:camera prst="orthographicFront"/>
                  <a:lightRig rig="threePt" dir="t"/>
                </a:scene3d>
                <a:sp3d/>
              </p:spPr>
            </p:pic>
          </p:grpSp>
          <p:grpSp>
            <p:nvGrpSpPr>
              <p:cNvPr id="53" name="Группа 52"/>
              <p:cNvGrpSpPr/>
              <p:nvPr/>
            </p:nvGrpSpPr>
            <p:grpSpPr>
              <a:xfrm>
                <a:off x="162449" y="2216041"/>
                <a:ext cx="485261" cy="403519"/>
                <a:chOff x="715653" y="1907387"/>
                <a:chExt cx="1488119" cy="968464"/>
              </a:xfrm>
            </p:grpSpPr>
            <p:pic>
              <p:nvPicPr>
                <p:cNvPr id="57" name="Рисунок 56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10656" y="2111582"/>
                  <a:ext cx="966592" cy="629791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8" name="Блок-схема: узел 57"/>
                <p:cNvSpPr/>
                <p:nvPr/>
              </p:nvSpPr>
              <p:spPr>
                <a:xfrm>
                  <a:off x="715653" y="1907387"/>
                  <a:ext cx="1488119" cy="968464"/>
                </a:xfrm>
                <a:prstGeom prst="flowChartConnector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00"/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156848" y="2719651"/>
                <a:ext cx="485261" cy="399608"/>
                <a:chOff x="495388" y="2686225"/>
                <a:chExt cx="1468039" cy="1016528"/>
              </a:xfrm>
            </p:grpSpPr>
            <p:sp>
              <p:nvSpPr>
                <p:cNvPr id="55" name="Блок-схема: узел 54"/>
                <p:cNvSpPr/>
                <p:nvPr/>
              </p:nvSpPr>
              <p:spPr>
                <a:xfrm>
                  <a:off x="495388" y="2686225"/>
                  <a:ext cx="1468039" cy="1016528"/>
                </a:xfrm>
                <a:prstGeom prst="flowChartConnector">
                  <a:avLst/>
                </a:prstGeom>
                <a:no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00"/>
                </a:p>
              </p:txBody>
            </p:sp>
            <p:pic>
              <p:nvPicPr>
                <p:cNvPr id="56" name="Рисунок 55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803354" y="2831070"/>
                  <a:ext cx="836153" cy="726836"/>
                </a:xfrm>
                <a:prstGeom prst="rect">
                  <a:avLst/>
                </a:prstGeom>
              </p:spPr>
            </p:pic>
          </p:grpSp>
        </p:grp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9668" y="3872057"/>
              <a:ext cx="432304" cy="360253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376" y="3442051"/>
              <a:ext cx="469278" cy="368858"/>
            </a:xfrm>
            <a:prstGeom prst="rect">
              <a:avLst/>
            </a:prstGeom>
          </p:spPr>
        </p:pic>
        <p:sp>
          <p:nvSpPr>
            <p:cNvPr id="45" name="Прямоугольник 44"/>
            <p:cNvSpPr/>
            <p:nvPr/>
          </p:nvSpPr>
          <p:spPr>
            <a:xfrm>
              <a:off x="675836" y="4356260"/>
              <a:ext cx="3598151" cy="414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85800" fontAlgn="ctr">
                <a:defRPr/>
              </a:pP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Выплачена материальная помощь на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оздоровление в связи с уходом в ежегодный трудовой </a:t>
              </a: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отпуск на сумму             </a:t>
              </a:r>
              <a:r>
                <a:rPr lang="ru-R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693,9 </a:t>
              </a:r>
              <a:r>
                <a:rPr lang="ru-R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млн.тенге</a:t>
              </a:r>
              <a:endParaRPr lang="ru-RU" sz="1000" b="1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694998" y="4869054"/>
              <a:ext cx="3511843" cy="400023"/>
            </a:xfrm>
            <a:prstGeom prst="rect">
              <a:avLst/>
            </a:prstGeom>
            <a:noFill/>
          </p:spPr>
          <p:txBody>
            <a:bodyPr wrap="square" lIns="54000" tIns="36000" rIns="36000" bIns="36000">
              <a:spAutoFit/>
            </a:bodyPr>
            <a:lstStyle/>
            <a:p>
              <a:pPr algn="just" defTabSz="685800" fontAlgn="ctr">
                <a:defRPr/>
              </a:pPr>
              <a:r>
                <a:rPr lang="ru-R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83 работникам</a:t>
              </a: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имеющим детей дошкольного возраста, произведена компенсация оплаты частных детских садов на сумму </a:t>
              </a:r>
              <a:r>
                <a:rPr lang="ru-R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16,4 млн. тенге</a:t>
              </a:r>
              <a:endParaRPr lang="ru-RU" sz="1000" b="1" dirty="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054929" y="1467071"/>
              <a:ext cx="3544057" cy="284824"/>
            </a:xfrm>
            <a:prstGeom prst="rect">
              <a:avLst/>
            </a:prstGeom>
            <a:noFill/>
          </p:spPr>
          <p:txBody>
            <a:bodyPr wrap="square" lIns="72000" tIns="36000" rIns="36000" bIns="36000">
              <a:spAutoFit/>
            </a:bodyPr>
            <a:lstStyle/>
            <a:p>
              <a:pPr algn="just" defTabSz="685800" fontAlgn="ctr">
                <a:defRPr/>
              </a:pP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Право на участие в жилищной программе в 2021 году предоставлено </a:t>
              </a:r>
              <a:r>
                <a:rPr lang="ru-R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  перспективным работникам</a:t>
              </a:r>
              <a:endParaRPr lang="ru-RU" sz="1000" dirty="0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54551" y="1467071"/>
              <a:ext cx="500378" cy="30354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28" y="4872842"/>
              <a:ext cx="401192" cy="396235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86" y="4395828"/>
              <a:ext cx="390639" cy="335579"/>
            </a:xfrm>
            <a:prstGeom prst="rect">
              <a:avLst/>
            </a:prstGeom>
          </p:spPr>
        </p:pic>
      </p:grpSp>
      <p:graphicFrame>
        <p:nvGraphicFramePr>
          <p:cNvPr id="68" name="Диаграмма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741347"/>
              </p:ext>
            </p:extLst>
          </p:nvPr>
        </p:nvGraphicFramePr>
        <p:xfrm>
          <a:off x="4631038" y="3503661"/>
          <a:ext cx="4061083" cy="3265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34" name="Рисунок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6056" y="1796504"/>
            <a:ext cx="3544057" cy="18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10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395536" y="1994425"/>
          <a:ext cx="4201516" cy="178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32240" y="6378538"/>
            <a:ext cx="2133600" cy="365125"/>
          </a:xfrm>
        </p:spPr>
        <p:txBody>
          <a:bodyPr/>
          <a:lstStyle/>
          <a:p>
            <a:pPr>
              <a:defRPr/>
            </a:pPr>
            <a:fld id="{F09CC60D-71FA-4814-B0C3-598541EC58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Диаграмма 1"/>
          <p:cNvGraphicFramePr>
            <a:graphicFrameLocks/>
          </p:cNvGraphicFramePr>
          <p:nvPr>
            <p:extLst/>
          </p:nvPr>
        </p:nvGraphicFramePr>
        <p:xfrm>
          <a:off x="5076088" y="1928653"/>
          <a:ext cx="3789752" cy="1734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5076056" y="4000672"/>
          <a:ext cx="3660937" cy="84508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27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815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Стаж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48" marB="457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j-lt"/>
                      </a:endParaRPr>
                    </a:p>
                  </a:txBody>
                  <a:tcPr marL="91427" marR="91427" marT="34335" marB="34335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j-lt"/>
                      </a:endParaRPr>
                    </a:p>
                  </a:txBody>
                  <a:tcPr marL="91427" marR="91427" marT="34335" marB="34335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j-lt"/>
                      </a:endParaRPr>
                    </a:p>
                  </a:txBody>
                  <a:tcPr marL="91427" marR="91427" marT="34335" marB="343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08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2 лет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48" marB="457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2-5</a:t>
                      </a:r>
                      <a:r>
                        <a:rPr lang="ru-RU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лет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48" marB="457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5-10</a:t>
                      </a:r>
                      <a:r>
                        <a:rPr lang="ru-RU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лет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48" marB="457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≥10</a:t>
                      </a:r>
                      <a:r>
                        <a:rPr lang="ru-RU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лет</a:t>
                      </a:r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48" marB="457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51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48" marB="457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48" marB="457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48" marB="457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647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48" marB="457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395536" y="1030596"/>
            <a:ext cx="4201516" cy="5285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персонала – </a:t>
            </a:r>
            <a:r>
              <a:rPr lang="kk-K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334</a:t>
            </a:r>
            <a:r>
              <a:rPr lang="kk-KZ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  <a:p>
            <a:pPr algn="ctr">
              <a:defRPr/>
            </a:pPr>
            <a:r>
              <a:rPr lang="kk-K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возраст – </a:t>
            </a:r>
            <a:r>
              <a:rPr lang="kk-KZ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kk-K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685821"/>
            <a:ext cx="4201516" cy="308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5085730" y="4834825"/>
          <a:ext cx="3662736" cy="172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/>
          </p:nvPr>
        </p:nvGraphicFramePr>
        <p:xfrm>
          <a:off x="5076056" y="985173"/>
          <a:ext cx="3789785" cy="91871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99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2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96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Возраст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611" marB="45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j-lt"/>
                      </a:endParaRPr>
                    </a:p>
                  </a:txBody>
                  <a:tcPr marL="91466" marR="91466" marT="34274" marB="34274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j-lt"/>
                      </a:endParaRPr>
                    </a:p>
                  </a:txBody>
                  <a:tcPr marL="91466" marR="91466" marT="34274" marB="34274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j-lt"/>
                      </a:endParaRPr>
                    </a:p>
                  </a:txBody>
                  <a:tcPr marL="91466" marR="91466" marT="34274" marB="342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326">
                <a:tc>
                  <a:txBody>
                    <a:bodyPr/>
                    <a:lstStyle/>
                    <a:p>
                      <a:pPr algn="ctr"/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29 лет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611" marB="45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30-39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611" marB="45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40-49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611" marB="45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≥50  </a:t>
                      </a:r>
                      <a:r>
                        <a:rPr lang="kk-KZ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611" marB="45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42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611" marB="45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611" marB="45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611" marB="45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6" marR="91466" marT="45611" marB="456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251520" y="3980275"/>
          <a:ext cx="4680520" cy="268856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62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971">
                  <a:extLst>
                    <a:ext uri="{9D8B030D-6E8A-4147-A177-3AD203B41FA5}">
                      <a16:colId xmlns:a16="http://schemas.microsoft.com/office/drawing/2014/main" val="2131479853"/>
                    </a:ext>
                  </a:extLst>
                </a:gridCol>
                <a:gridCol w="582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0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78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95">
                  <a:extLst>
                    <a:ext uri="{9D8B030D-6E8A-4147-A177-3AD203B41FA5}">
                      <a16:colId xmlns:a16="http://schemas.microsoft.com/office/drawing/2014/main" val="1490805904"/>
                    </a:ext>
                  </a:extLst>
                </a:gridCol>
              </a:tblGrid>
              <a:tr h="21794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04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4035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1532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1531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1465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334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04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</a:t>
                      </a:r>
                      <a:r>
                        <a:rPr lang="ru-RU" sz="10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возраст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</a:t>
                      </a:r>
                      <a:endParaRPr lang="ru-RU" sz="1000" b="1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6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стаж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 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942">
                <a:tc gridSpan="7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04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Высшее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1285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1001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888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872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811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04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ТиПО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1958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514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469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04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792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2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высшего образования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54,1%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ru-RU" sz="1000" b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61 %</a:t>
                      </a:r>
                      <a:endParaRPr lang="ru-RU" sz="1000" b="1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763689" y="187409"/>
            <a:ext cx="7380311" cy="5443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КАЧЕСТВЕННЫЙ СОСТАВ ПЕРСОНАЛА на 31.12.2021 г.</a:t>
            </a:r>
            <a:endParaRPr lang="ru-RU" sz="1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7503" y="212155"/>
            <a:ext cx="8928994" cy="646331"/>
            <a:chOff x="93057" y="-212838"/>
            <a:chExt cx="8928994" cy="646331"/>
          </a:xfrm>
        </p:grpSpPr>
        <p:pic>
          <p:nvPicPr>
            <p:cNvPr id="19" name="Picture 2" descr="C:\Users\t.tarassov\AppData\Local\Microsoft\Windows\Temporary Internet Files\Content.Outlook\P9E31V4E\logos PNHZl для отправки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7" y="-212838"/>
              <a:ext cx="1737137" cy="535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Прямая соединительная линия 19"/>
            <p:cNvCxnSpPr/>
            <p:nvPr/>
          </p:nvCxnSpPr>
          <p:spPr>
            <a:xfrm>
              <a:off x="126366" y="433493"/>
              <a:ext cx="889568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729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051248" cy="365125"/>
          </a:xfrm>
        </p:spPr>
        <p:txBody>
          <a:bodyPr/>
          <a:lstStyle/>
          <a:p>
            <a:fld id="{72A67695-2F55-4DB6-A928-2106AF9051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44641" y="220358"/>
            <a:ext cx="7163128" cy="4778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резерв на ключевые должности/профессии</a:t>
            </a:r>
            <a:endParaRPr lang="ru-RU" sz="1800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74160" y="1038037"/>
            <a:ext cx="413360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итогам заседаний комиссий по рассмотрению кадрового резерва производственного блока </a:t>
            </a:r>
          </a:p>
          <a:p>
            <a:pPr algn="just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 состав кадрового резерва ТОО «ПНХЗ»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ключевым должностям/профессиям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№ 361-П от 30.04.2021г.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26311" y="2909932"/>
            <a:ext cx="3218720" cy="1161998"/>
          </a:xfrm>
          <a:prstGeom prst="rect">
            <a:avLst/>
          </a:prstGeom>
          <a:noFill/>
          <a:ln w="3175">
            <a:solidFill>
              <a:srgbClr val="006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26311" y="4190805"/>
            <a:ext cx="3218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Постоянные и временные переводы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 осуществляются согласно кадровому резерву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6312" y="2143262"/>
            <a:ext cx="321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Включено в КР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работников: 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на должности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РСС - </a:t>
            </a: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работников,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рабочие профессии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работников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07504" y="186290"/>
            <a:ext cx="8928994" cy="646331"/>
            <a:chOff x="93057" y="-212838"/>
            <a:chExt cx="8928994" cy="646331"/>
          </a:xfrm>
        </p:grpSpPr>
        <p:pic>
          <p:nvPicPr>
            <p:cNvPr id="18" name="Picture 2" descr="C:\Users\t.tarassov\AppData\Local\Microsoft\Windows\Temporary Internet Files\Content.Outlook\P9E31V4E\logos PNHZl для отправки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7" y="-212838"/>
              <a:ext cx="1737137" cy="535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>
              <a:off x="126366" y="433493"/>
              <a:ext cx="889568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162192"/>
              </p:ext>
            </p:extLst>
          </p:nvPr>
        </p:nvGraphicFramePr>
        <p:xfrm>
          <a:off x="262032" y="1052736"/>
          <a:ext cx="4556991" cy="5140344"/>
        </p:xfrm>
        <a:graphic>
          <a:graphicData uri="http://schemas.openxmlformats.org/drawingml/2006/table">
            <a:tbl>
              <a:tblPr/>
              <a:tblGrid>
                <a:gridCol w="500078">
                  <a:extLst>
                    <a:ext uri="{9D8B030D-6E8A-4147-A177-3AD203B41FA5}">
                      <a16:colId xmlns:a16="http://schemas.microsoft.com/office/drawing/2014/main" val="3183200251"/>
                    </a:ext>
                  </a:extLst>
                </a:gridCol>
                <a:gridCol w="3276045">
                  <a:extLst>
                    <a:ext uri="{9D8B030D-6E8A-4147-A177-3AD203B41FA5}">
                      <a16:colId xmlns:a16="http://schemas.microsoft.com/office/drawing/2014/main" val="2679180295"/>
                    </a:ext>
                  </a:extLst>
                </a:gridCol>
                <a:gridCol w="780868">
                  <a:extLst>
                    <a:ext uri="{9D8B030D-6E8A-4147-A177-3AD203B41FA5}">
                      <a16:colId xmlns:a16="http://schemas.microsoft.com/office/drawing/2014/main" val="2725621381"/>
                    </a:ext>
                  </a:extLst>
                </a:gridCol>
              </a:tblGrid>
              <a:tr h="2974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подразделения/должности по ключевым позициям производственного блока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Включено в КР, чел.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160225"/>
                  </a:ext>
                </a:extLst>
              </a:tr>
              <a:tr h="180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Производственный персонал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243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913908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ПППН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980162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ПКОН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254322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ПГПН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329070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ППТНО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554748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ПСиОЗХ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867114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ПСН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890116"/>
                  </a:ext>
                </a:extLst>
              </a:tr>
              <a:tr h="180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Заводоуправление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531041"/>
                  </a:ext>
                </a:extLst>
              </a:tr>
              <a:tr h="2974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главный технический руководитель по ОТ - директор департамент по </a:t>
                      </a:r>
                      <a:r>
                        <a:rPr lang="ru-RU" sz="10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ОТиОС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391561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директор департамента по производству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898249"/>
                  </a:ext>
                </a:extLst>
              </a:tr>
              <a:tr h="2974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директор департамента по обеспечению надежности и механической целостности производственных активов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879045"/>
                  </a:ext>
                </a:extLst>
              </a:tr>
              <a:tr h="443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директор департамента по управлению техническим обслуживанием и ремонтом оборудования производственных активов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236910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отдела - главный метролог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288857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отдела-главный энергетик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144636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технического отдела - главный технолог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808294"/>
                  </a:ext>
                </a:extLst>
              </a:tr>
              <a:tr h="2974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центрального производственно-диспетчерского управления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025675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центрального пульта управления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743958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отдела обеспечения надежности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648230"/>
                  </a:ext>
                </a:extLst>
              </a:tr>
              <a:tr h="2974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отдела механической целостности оборудования 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207925"/>
                  </a:ext>
                </a:extLst>
              </a:tr>
              <a:tr h="151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отдела ТОРО-главный механик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509526"/>
                  </a:ext>
                </a:extLst>
              </a:tr>
              <a:tr h="180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Центральный аппарат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697316"/>
                  </a:ext>
                </a:extLst>
              </a:tr>
              <a:tr h="2974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первый заместитель генерального директора по производству - главный инженер</a:t>
                      </a:r>
                    </a:p>
                  </a:txBody>
                  <a:tcPr marL="106216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7459650"/>
                  </a:ext>
                </a:extLst>
              </a:tr>
              <a:tr h="1807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5901" marR="5901" marT="5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318</a:t>
                      </a:r>
                    </a:p>
                  </a:txBody>
                  <a:tcPr marL="5901" marR="5901" marT="5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973326"/>
                  </a:ext>
                </a:extLst>
              </a:tr>
            </a:tbl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988126"/>
              </p:ext>
            </p:extLst>
          </p:nvPr>
        </p:nvGraphicFramePr>
        <p:xfrm>
          <a:off x="4965375" y="2898352"/>
          <a:ext cx="3115649" cy="124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784538"/>
              </p:ext>
            </p:extLst>
          </p:nvPr>
        </p:nvGraphicFramePr>
        <p:xfrm>
          <a:off x="5199526" y="4937235"/>
          <a:ext cx="3285217" cy="119680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285217">
                  <a:extLst>
                    <a:ext uri="{9D8B030D-6E8A-4147-A177-3AD203B41FA5}">
                      <a16:colId xmlns:a16="http://schemas.microsoft.com/office/drawing/2014/main" val="379894391"/>
                    </a:ext>
                  </a:extLst>
                </a:gridCol>
              </a:tblGrid>
              <a:tr h="292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должности/профессии по ключевым позициям производств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901033"/>
                  </a:ext>
                </a:extLst>
              </a:tr>
              <a:tr h="150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</a:rPr>
                        <a:t>начальник производства</a:t>
                      </a:r>
                    </a:p>
                  </a:txBody>
                  <a:tcPr marL="128588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605261"/>
                  </a:ext>
                </a:extLst>
              </a:tr>
              <a:tr h="150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старший операционный координатор</a:t>
                      </a:r>
                    </a:p>
                  </a:txBody>
                  <a:tcPr marL="128588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038587"/>
                  </a:ext>
                </a:extLst>
              </a:tr>
              <a:tr h="150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смены</a:t>
                      </a:r>
                    </a:p>
                  </a:txBody>
                  <a:tcPr marL="128588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030031"/>
                  </a:ext>
                </a:extLst>
              </a:tr>
              <a:tr h="150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</a:rPr>
                        <a:t>начальник установки</a:t>
                      </a:r>
                    </a:p>
                  </a:txBody>
                  <a:tcPr marL="128588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4744"/>
                  </a:ext>
                </a:extLst>
              </a:tr>
              <a:tr h="150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начальник участка</a:t>
                      </a:r>
                    </a:p>
                  </a:txBody>
                  <a:tcPr marL="128588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930126"/>
                  </a:ext>
                </a:extLst>
              </a:tr>
              <a:tr h="150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оператор  технологических  установок 6 разряда </a:t>
                      </a:r>
                    </a:p>
                  </a:txBody>
                  <a:tcPr marL="128588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133684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95536" y="6282741"/>
            <a:ext cx="78494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Ключевая должно</a:t>
            </a:r>
            <a:r>
              <a:rPr lang="kk-KZ" sz="11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сть/ профессия: </a:t>
            </a:r>
            <a:r>
              <a:rPr lang="ru-RU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должность/профессия, приоритет заполнения которой обусловлен высокой значимостью для эффективности работы организации (подразделения).</a:t>
            </a:r>
          </a:p>
        </p:txBody>
      </p:sp>
    </p:spTree>
    <p:extLst>
      <p:ext uri="{BB962C8B-B14F-4D97-AF65-F5344CB8AC3E}">
        <p14:creationId xmlns:p14="http://schemas.microsoft.com/office/powerpoint/2010/main" val="39784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4627"/>
            <a:ext cx="7272810" cy="78799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Дисциплинарные взыскания</a:t>
            </a:r>
            <a:endParaRPr lang="ru-RU" sz="2000" b="1" dirty="0">
              <a:solidFill>
                <a:srgbClr val="006C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 noGrp="1"/>
          </p:cNvSpPr>
          <p:nvPr>
            <p:ph idx="4294967295"/>
          </p:nvPr>
        </p:nvSpPr>
        <p:spPr bwMode="auto">
          <a:xfrm>
            <a:off x="0" y="1974850"/>
            <a:ext cx="455771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2000" b="1" dirty="0" smtClean="0">
                <a:solidFill>
                  <a:schemeClr val="tx2"/>
                </a:solidFill>
                <a:latin typeface="+mj-lt"/>
                <a:ea typeface="+mj-ea"/>
                <a:cs typeface="Arial" charset="0"/>
              </a:rPr>
              <a:t> 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 flipV="1">
            <a:off x="684213" y="4816475"/>
            <a:ext cx="7775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charset="0"/>
              <a:cs typeface="Arial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>
          <a:xfrm>
            <a:off x="6675158" y="639012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A67695-2F55-4DB6-A928-2106AF90514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51520" y="260648"/>
            <a:ext cx="8568952" cy="604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mtClean="0"/>
          </a:p>
          <a:p>
            <a:endParaRPr lang="ru-RU" sz="140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140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1400" smtClean="0"/>
          </a:p>
          <a:p>
            <a:endParaRPr lang="ru-RU" sz="1400" smtClean="0"/>
          </a:p>
          <a:p>
            <a:endParaRPr lang="ru-RU" sz="1400" smtClean="0"/>
          </a:p>
          <a:p>
            <a:endParaRPr lang="ru-RU" sz="1400" smtClean="0"/>
          </a:p>
          <a:p>
            <a:endParaRPr lang="ru-RU" sz="1400" smtClean="0"/>
          </a:p>
          <a:p>
            <a:endParaRPr lang="ru-RU" sz="1400" smtClean="0"/>
          </a:p>
          <a:p>
            <a:endParaRPr lang="ru-RU" sz="1400" dirty="0" smtClean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288242" y="986073"/>
            <a:ext cx="8568952" cy="604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mtClean="0"/>
          </a:p>
          <a:p>
            <a:endParaRPr lang="ru-RU" sz="140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140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1400" smtClean="0"/>
          </a:p>
          <a:p>
            <a:endParaRPr lang="ru-RU" sz="1400" smtClean="0"/>
          </a:p>
          <a:p>
            <a:endParaRPr lang="ru-RU" sz="1400" smtClean="0"/>
          </a:p>
          <a:p>
            <a:endParaRPr lang="ru-RU" sz="1400" smtClean="0"/>
          </a:p>
          <a:p>
            <a:endParaRPr lang="ru-RU" sz="1400" smtClean="0"/>
          </a:p>
          <a:p>
            <a:endParaRPr lang="ru-RU" sz="1400" smtClean="0"/>
          </a:p>
          <a:p>
            <a:endParaRPr lang="ru-RU" sz="1400" dirty="0" smtClean="0"/>
          </a:p>
        </p:txBody>
      </p:sp>
      <p:graphicFrame>
        <p:nvGraphicFramePr>
          <p:cNvPr id="22" name="Диаграмма 21" descr="Нарушения"/>
          <p:cNvGraphicFramePr/>
          <p:nvPr>
            <p:extLst>
              <p:ext uri="{D42A27DB-BD31-4B8C-83A1-F6EECF244321}">
                <p14:modId xmlns:p14="http://schemas.microsoft.com/office/powerpoint/2010/main" val="2384152044"/>
              </p:ext>
            </p:extLst>
          </p:nvPr>
        </p:nvGraphicFramePr>
        <p:xfrm>
          <a:off x="4717795" y="4118529"/>
          <a:ext cx="4357526" cy="2545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794727737"/>
              </p:ext>
            </p:extLst>
          </p:nvPr>
        </p:nvGraphicFramePr>
        <p:xfrm>
          <a:off x="4939171" y="1263072"/>
          <a:ext cx="3614566" cy="2461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251521" y="3968938"/>
            <a:ext cx="4248148" cy="2322140"/>
          </a:xfrm>
          <a:prstGeom prst="roundRect">
            <a:avLst>
              <a:gd name="adj" fmla="val 15894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2021 году работниками предприятия допущен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дисциплинарный проступок: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-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нарушение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 Правил закупок товаров, работ и услуг АО ФНБ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Самрук-Казына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ненадлежащее исполнение должностных обязанностей. </a:t>
            </a:r>
          </a:p>
          <a:p>
            <a:pPr algn="just"/>
            <a:endPara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сравнению с 2020 годом количество нарушений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снизилось на 7 позиций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8773" y="3626785"/>
            <a:ext cx="415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нарушений по структурным подразделениям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3120" y="936630"/>
            <a:ext cx="3426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дисциплинарных взысканий, примененных в 2021 году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008" y="1022643"/>
            <a:ext cx="3677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Дисциплинарные взыскания за 2018-2021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802871"/>
              </p:ext>
            </p:extLst>
          </p:nvPr>
        </p:nvGraphicFramePr>
        <p:xfrm>
          <a:off x="284375" y="1520050"/>
          <a:ext cx="4154426" cy="1975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839">
                  <a:extLst>
                    <a:ext uri="{9D8B030D-6E8A-4147-A177-3AD203B41FA5}">
                      <a16:colId xmlns:a16="http://schemas.microsoft.com/office/drawing/2014/main" val="1746062199"/>
                    </a:ext>
                  </a:extLst>
                </a:gridCol>
                <a:gridCol w="799575">
                  <a:extLst>
                    <a:ext uri="{9D8B030D-6E8A-4147-A177-3AD203B41FA5}">
                      <a16:colId xmlns:a16="http://schemas.microsoft.com/office/drawing/2014/main" val="4285971451"/>
                    </a:ext>
                  </a:extLst>
                </a:gridCol>
                <a:gridCol w="799575">
                  <a:extLst>
                    <a:ext uri="{9D8B030D-6E8A-4147-A177-3AD203B41FA5}">
                      <a16:colId xmlns:a16="http://schemas.microsoft.com/office/drawing/2014/main" val="4156552871"/>
                    </a:ext>
                  </a:extLst>
                </a:gridCol>
              </a:tblGrid>
              <a:tr h="30213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дисциплинарных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взысканий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2019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2020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2021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89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9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Замечание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5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Выговор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Строгий выговор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4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за год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17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0043" marR="500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 </a:t>
                      </a:r>
                    </a:p>
                  </a:txBody>
                  <a:tcPr marL="50043" marR="500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50043" marR="50043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2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558076"/>
              </p:ext>
            </p:extLst>
          </p:nvPr>
        </p:nvGraphicFramePr>
        <p:xfrm>
          <a:off x="251520" y="950325"/>
          <a:ext cx="5719142" cy="3658375"/>
        </p:xfrm>
        <a:graphic>
          <a:graphicData uri="http://schemas.openxmlformats.org/drawingml/2006/table">
            <a:tbl>
              <a:tblPr/>
              <a:tblGrid>
                <a:gridCol w="2403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3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Вид обучения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Обучено человек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За 12 мес. 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Затраты на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обучение,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тыс.тенге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Затраты на обучение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 1 работника, тенге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Повышение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квалификации,</a:t>
                      </a:r>
                      <a:r>
                        <a:rPr lang="ru-RU" sz="12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в том числе: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1861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40 025,4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21 507,5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6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Рабочего персонала</a:t>
                      </a:r>
                      <a:endParaRPr lang="ru-RU" sz="1200" b="0" i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1199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4 781,8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3 988,16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8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РСС</a:t>
                      </a:r>
                      <a:endParaRPr lang="ru-RU" sz="1200" b="0" i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662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35243,7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53 238,22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Подготовка/переподготовка по промышленной</a:t>
                      </a:r>
                      <a:r>
                        <a:rPr lang="ru-RU" sz="12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безопасности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2 459,6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1 442,12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Подготовка/переподготовка</a:t>
                      </a:r>
                      <a:r>
                        <a:rPr lang="ru-RU" sz="12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персонала (в </a:t>
                      </a:r>
                      <a:r>
                        <a:rPr lang="ru-RU" sz="1200" b="1" baseline="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2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 по КТК УЗК, </a:t>
                      </a:r>
                      <a:r>
                        <a:rPr lang="ru-RU" sz="1200" b="1" baseline="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УСНиСН</a:t>
                      </a:r>
                      <a:r>
                        <a:rPr lang="ru-RU" sz="12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, РСУ)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ВСЕГО: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4725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42 485,1</a:t>
                      </a: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0" marR="514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07704" y="188640"/>
            <a:ext cx="6741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и развитие персонала </a:t>
            </a:r>
            <a:endParaRPr lang="ru-RU" sz="2000" dirty="0">
              <a:solidFill>
                <a:srgbClr val="006C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4765352"/>
            <a:ext cx="579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2022 год утвержденный бюджет  на обучение   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 89,08 млн.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тенге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768" y="5301765"/>
            <a:ext cx="53726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учётом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эпидемиологической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ситуации в регионе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большая часть обучения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персонала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проводится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дистанционном формате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0" b="22456"/>
          <a:stretch/>
        </p:blipFill>
        <p:spPr>
          <a:xfrm>
            <a:off x="6240079" y="1138987"/>
            <a:ext cx="2676277" cy="153806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275139" y="2901457"/>
            <a:ext cx="2566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20-24.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г.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Онлайн-обучение по новому Экологическому кодексу РК прошли 27 руководителей и специалистов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25" y="3971582"/>
            <a:ext cx="2187745" cy="1223882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6461625" y="5301765"/>
            <a:ext cx="209705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30.07.2021 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обучения для рабочих и представителей руководящего состава производств предприятия, посвященное работам на высоте</a:t>
            </a:r>
          </a:p>
        </p:txBody>
      </p:sp>
    </p:spTree>
    <p:extLst>
      <p:ext uri="{BB962C8B-B14F-4D97-AF65-F5344CB8AC3E}">
        <p14:creationId xmlns:p14="http://schemas.microsoft.com/office/powerpoint/2010/main" val="364102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4FE21-FF5D-4A02-BA20-F7D846E9DDF9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504" y="163033"/>
            <a:ext cx="913333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6CB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НАГРАЖДЕНИЯ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883457"/>
              </p:ext>
            </p:extLst>
          </p:nvPr>
        </p:nvGraphicFramePr>
        <p:xfrm>
          <a:off x="3131840" y="920597"/>
          <a:ext cx="5832650" cy="56778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406">
                  <a:extLst>
                    <a:ext uri="{9D8B030D-6E8A-4147-A177-3AD203B41FA5}">
                      <a16:colId xmlns:a16="http://schemas.microsoft.com/office/drawing/2014/main" val="164710815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4">
                  <a:extLst>
                    <a:ext uri="{9D8B030D-6E8A-4147-A177-3AD203B41FA5}">
                      <a16:colId xmlns:a16="http://schemas.microsoft.com/office/drawing/2014/main" val="3819727282"/>
                    </a:ext>
                  </a:extLst>
                </a:gridCol>
              </a:tblGrid>
              <a:tr h="1722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Награды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Подразделения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</a:t>
                      </a:r>
                      <a:r>
                        <a:rPr lang="ru-RU" sz="9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грамота РК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ППТНО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240120"/>
                  </a:ext>
                </a:extLst>
              </a:tr>
              <a:tr h="286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Юбилейная медаль «</a:t>
                      </a: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Қазақстан</a:t>
                      </a:r>
                      <a:r>
                        <a:rPr lang="kk-KZ" sz="9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Республикасының Тәуелсіздігіне 30 жыл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45527"/>
                  </a:ext>
                </a:extLst>
              </a:tr>
              <a:tr h="172254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Награды Министерства энергетики РК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498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Медаль "</a:t>
                      </a:r>
                      <a:r>
                        <a:rPr lang="ru-RU" sz="9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Мұнай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-газ </a:t>
                      </a:r>
                      <a:r>
                        <a:rPr lang="ru-RU" sz="9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кешенін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дамытуға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қосқан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үлесі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үшін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ЗУ, ЦА, ПППН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642458"/>
                  </a:ext>
                </a:extLst>
              </a:tr>
              <a:tr h="27118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Нагрудный знак "Мұнай-газ саласының еңбек сіңірген қызметкері"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ПППН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573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Медаль Еңбек ардагері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673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 МинЭнерго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ПППН,</a:t>
                      </a:r>
                      <a:r>
                        <a:rPr lang="kk-KZ" sz="9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ПГПН, ЗУ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673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  письмо МинЭнерго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ПППН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68501"/>
                  </a:ext>
                </a:extLst>
              </a:tr>
              <a:tr h="2181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 АО ФНБ Самрук-Казына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ПСН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4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Казэнерджи</a:t>
                      </a: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(медаль, почетные</a:t>
                      </a:r>
                      <a:r>
                        <a:rPr lang="ru-RU" sz="9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грамоты и письма)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ПГПН, ПСН, ЗУ, ЦА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956211"/>
                  </a:ext>
                </a:extLst>
              </a:tr>
              <a:tr h="429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ОЮЛ "Ассоциации производителей и потребителей нефтегазохимической продукции« (благодарственное</a:t>
                      </a:r>
                      <a:r>
                        <a:rPr lang="ru-RU" sz="9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письмо)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ПППН, ПГПН, ППТНО, ПСН, ЗУ, ЦА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426920"/>
                  </a:ext>
                </a:extLst>
              </a:tr>
              <a:tr h="19193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АО НК «КазМунайГаз</a:t>
                      </a: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09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 АО НК «</a:t>
                      </a: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КазМунайГаз»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ПГПН, </a:t>
                      </a: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ПСН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1387"/>
                  </a:ext>
                </a:extLst>
              </a:tr>
              <a:tr h="14309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Памятный знак АО НК </a:t>
                      </a: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«КазМунайГаз»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ПГПН, ЗУ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016628"/>
                  </a:ext>
                </a:extLst>
              </a:tr>
              <a:tr h="184626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 письмо АО НК </a:t>
                      </a: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«КазМунайГаз»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ППТНО,</a:t>
                      </a:r>
                      <a:r>
                        <a:rPr lang="kk-KZ" sz="9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ЗУ, ЦА, ЦЗЛ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112855"/>
                  </a:ext>
                </a:extLst>
              </a:tr>
              <a:tr h="148454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Акимат, маслихат  </a:t>
                      </a: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области и города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319440"/>
                  </a:ext>
                </a:extLst>
              </a:tr>
              <a:tr h="27118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</a:t>
                      </a: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грамота, Благодарственное</a:t>
                      </a:r>
                      <a:r>
                        <a:rPr lang="kk-KZ" sz="9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письмо </a:t>
                      </a: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акима области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ПКОН, ПСиОЗХ, ЗУ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20838"/>
                  </a:ext>
                </a:extLst>
              </a:tr>
              <a:tr h="171468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 акима города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ЗУ, ПСН, ЦЗЛ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176833"/>
                  </a:ext>
                </a:extLst>
              </a:tr>
              <a:tr h="14309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  письмо малисхата</a:t>
                      </a:r>
                      <a:r>
                        <a:rPr lang="kk-KZ" sz="9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области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ПКОН,</a:t>
                      </a:r>
                      <a:r>
                        <a:rPr lang="kk-KZ" sz="9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ППТНО, ЗУ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674886"/>
                  </a:ext>
                </a:extLst>
              </a:tr>
              <a:tr h="14309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 </a:t>
                      </a:r>
                      <a:r>
                        <a:rPr lang="ru-RU" sz="9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маслихата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города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ПСиОЗХ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61370"/>
                  </a:ext>
                </a:extLst>
              </a:tr>
              <a:tr h="186503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  письмо маслихата  города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ППТНО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110581"/>
                  </a:ext>
                </a:extLst>
              </a:tr>
              <a:tr h="143095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ПНХЗ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020003"/>
                  </a:ext>
                </a:extLst>
              </a:tr>
              <a:tr h="17074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Почетная грамота Генерального директора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П2-П6, </a:t>
                      </a: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ЦЗЛ, ЦА, ЗУ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69313"/>
                  </a:ext>
                </a:extLst>
              </a:tr>
              <a:tr h="17074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Благодарственное письмо Генерального директора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271161"/>
                  </a:ext>
                </a:extLst>
              </a:tr>
              <a:tr h="180042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Дипломы 1,2,3 степени </a:t>
                      </a: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«Үздік маман»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П1-П6, </a:t>
                      </a: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ЦЗЛ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167801"/>
                  </a:ext>
                </a:extLst>
              </a:tr>
              <a:tr h="14309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Доска Почета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П1-П6, </a:t>
                      </a:r>
                      <a:r>
                        <a:rPr lang="kk-KZ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ЦЗЛ, ЦА, ЗУ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434181"/>
                  </a:ext>
                </a:extLst>
              </a:tr>
              <a:tr h="288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Юбилейная</a:t>
                      </a:r>
                      <a:r>
                        <a:rPr lang="kk-KZ" sz="900" b="1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медаль от ВНГК «Қазақстан мұнайына 120 жыл»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11,</a:t>
                      </a:r>
                      <a:r>
                        <a:rPr lang="kk-KZ" sz="9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ПСиОЗХ, ЗУ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58297"/>
                  </a:ext>
                </a:extLst>
              </a:tr>
              <a:tr h="237705">
                <a:tc gridSpan="2"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en-US" sz="9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ru-RU" sz="9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651613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07503" y="212155"/>
            <a:ext cx="8928994" cy="646331"/>
            <a:chOff x="93057" y="-212838"/>
            <a:chExt cx="8928994" cy="646331"/>
          </a:xfrm>
        </p:grpSpPr>
        <p:pic>
          <p:nvPicPr>
            <p:cNvPr id="16" name="Picture 2" descr="C:\Users\t.tarassov\AppData\Local\Microsoft\Windows\Temporary Internet Files\Content.Outlook\P9E31V4E\logos PNHZl для отправки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7" y="-212838"/>
              <a:ext cx="1737137" cy="535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Прямая соединительная линия 16"/>
            <p:cNvCxnSpPr/>
            <p:nvPr/>
          </p:nvCxnSpPr>
          <p:spPr>
            <a:xfrm>
              <a:off x="126366" y="433493"/>
              <a:ext cx="889568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44131"/>
            <a:ext cx="2376264" cy="1436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5" y="4653136"/>
            <a:ext cx="2381250" cy="1463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6" y="2694768"/>
            <a:ext cx="23812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4FE21-FF5D-4A02-BA20-F7D846E9DDF9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63688" y="128968"/>
            <a:ext cx="73803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6CB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конкурсов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«Лучшее производство»,  «Лучшая бригада» 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14957"/>
            <a:ext cx="3986232" cy="21980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17089"/>
            <a:ext cx="3672408" cy="21958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788024" y="3284984"/>
            <a:ext cx="4146585" cy="2448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оценки достижений, по культуре производства, по своевременному и качественному выполнению заданий руководства, по отсутствиям случаев производственного травматизма, замечаний по </a:t>
            </a:r>
            <a:r>
              <a:rPr lang="ru-RU" sz="13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БиОТ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нарушений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ПБ,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действию персонала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внештатных ситуациях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лучшей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бригадой ТОО «ПНХЗ» признана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бригада №3 установки производства битумов производства переработки тяжелых нефтяных остатков</a:t>
            </a:r>
            <a:endParaRPr lang="ru-RU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8432" y="3284984"/>
            <a:ext cx="4248472" cy="2446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итогам проведенного анализа деятельности производств за 2021 год на основании заседаний балансовых комиссий, с учетом совокупной эффективности по выполнению производственной программы, информации по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нарушениям </a:t>
            </a:r>
            <a:r>
              <a:rPr lang="ru-RU" sz="13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БиОТ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информации по простоям и неполадкам на производствах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учшим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производством ТОО «ПНХЗ»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признано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светлых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нефтепродуктов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2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358838" y="-57853"/>
            <a:ext cx="7128791" cy="917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</a:t>
            </a:r>
            <a:endParaRPr lang="en-US" sz="2000" b="1" kern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Совета по делам молодежи</a:t>
            </a:r>
            <a:r>
              <a:rPr lang="en-US" sz="2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ПНХЗ в 2021 году</a:t>
            </a:r>
            <a:endParaRPr lang="ru-RU" sz="2000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r="3581" b="10758"/>
          <a:stretch/>
        </p:blipFill>
        <p:spPr bwMode="auto">
          <a:xfrm>
            <a:off x="8028384" y="164623"/>
            <a:ext cx="678060" cy="54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47125" y="4303653"/>
            <a:ext cx="217444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Центре</a:t>
            </a:r>
            <a:r>
              <a:rPr lang="ru-RU" b="1" dirty="0" smtClean="0"/>
              <a:t> 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молодежных инициатив состоялось открытие диалоговой площадки, получившей название «Ценности труда в молодежной среде: от идеи 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достижениям»</a:t>
            </a:r>
            <a:endParaRPr lang="ru-RU" sz="12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02913" y="2647089"/>
            <a:ext cx="2048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Накануне празднования Дня Великой Победы 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представители профсоюза с  молодыми специалистами поздравили 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тружеников 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тыла</a:t>
            </a:r>
            <a:endParaRPr lang="ru-RU" sz="12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90887" y="2758258"/>
            <a:ext cx="2325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175-летнему юбилею со дня рождения поэта, </a:t>
            </a:r>
            <a:r>
              <a:rPr lang="ru-RU" sz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жырау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жыршы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Жамбыла </a:t>
            </a:r>
            <a:r>
              <a:rPr lang="ru-RU" sz="1200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Жабаева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вечер </a:t>
            </a:r>
            <a:r>
              <a:rPr lang="ru-RU" sz="1200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стихотво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-рений 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«Ленинградцы, дети мои»</a:t>
            </a:r>
          </a:p>
        </p:txBody>
      </p:sp>
      <p:pic>
        <p:nvPicPr>
          <p:cNvPr id="2050" name="Picture 2" descr="Молодые сотрудники ПНХЗ стали участниками республиканской экоак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00" y="4258459"/>
            <a:ext cx="2373481" cy="162933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106837" y="4285324"/>
            <a:ext cx="1929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Члены Совета молодых специалистов 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ПНХЗ и 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молодежное крыло «</a:t>
            </a:r>
            <a:r>
              <a:rPr lang="ru-RU" sz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Otan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ПНХЗ приняли активное участие в республиканской акции «</a:t>
            </a:r>
            <a:r>
              <a:rPr lang="ru-RU" sz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Бірге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таза </a:t>
            </a:r>
            <a:r>
              <a:rPr lang="ru-RU" sz="12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Қазақстан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Специалист ПНХЗ Аскар Нургалиев поделился своей историей успеха с трудовой молодежью обла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2" y="4433069"/>
            <a:ext cx="2199431" cy="140316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00" y="1065944"/>
            <a:ext cx="2324148" cy="143897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6994598" y="1037649"/>
            <a:ext cx="2234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Посадка саженцев на территории 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санитарной </a:t>
            </a:r>
            <a:r>
              <a:rPr lang="ru-RU" sz="12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06687" y="1087152"/>
            <a:ext cx="210861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Круглый стол </a:t>
            </a:r>
          </a:p>
          <a:p>
            <a:r>
              <a:rPr lang="ru-RU" dirty="0"/>
              <a:t>«Банк производственных идей»</a:t>
            </a:r>
            <a:endParaRPr lang="en-US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2" y="1110810"/>
            <a:ext cx="2223005" cy="135519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00" y="2673686"/>
            <a:ext cx="2324148" cy="141600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2" y="2776604"/>
            <a:ext cx="2199431" cy="134586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2741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026" y="30340"/>
            <a:ext cx="7523157" cy="787997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Корпоративные мероприятия </a:t>
            </a:r>
            <a:r>
              <a:rPr lang="ru-RU" b="1" dirty="0" smtClean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b="1" dirty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9129" y="1206569"/>
            <a:ext cx="20256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15.02.2021 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чествование заводчан воинов-интернационалистов в онлайн формате.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33838" y="2512764"/>
            <a:ext cx="2025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04.03.2021 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поздравление женщин-ветеранов завода с 8 марта.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3998310"/>
            <a:ext cx="2237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05.03.2021 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endParaRPr lang="ru-RU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награждение сотрудниц благодарственными письмами к празднику 8 Марта.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02391" y="1156600"/>
            <a:ext cx="2141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16-17.04.2021 г. </a:t>
            </a:r>
          </a:p>
          <a:p>
            <a:pPr algn="just">
              <a:defRPr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завода и аутсорсинговых компаний приняли участие в месячнике по очистке территорий области.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8" y="2450709"/>
            <a:ext cx="1824596" cy="11346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1581" t="41347" r="62284" b="42175"/>
          <a:stretch/>
        </p:blipFill>
        <p:spPr>
          <a:xfrm>
            <a:off x="587903" y="3887085"/>
            <a:ext cx="1815900" cy="109907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1052" t="37263" r="62807" b="45614"/>
          <a:stretch/>
        </p:blipFill>
        <p:spPr>
          <a:xfrm>
            <a:off x="579207" y="1070948"/>
            <a:ext cx="1814918" cy="114048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6973270" y="2682041"/>
            <a:ext cx="22460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24.04.2021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участие в республиканской акции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Бірге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– таза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Қазақстан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». 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32529" r="3363"/>
          <a:stretch/>
        </p:blipFill>
        <p:spPr>
          <a:xfrm>
            <a:off x="4997735" y="1111318"/>
            <a:ext cx="1871296" cy="104641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2703623" y="5594293"/>
            <a:ext cx="21152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16.04.2021 г. </a:t>
            </a:r>
          </a:p>
          <a:p>
            <a:pPr algn="just">
              <a:defRPr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озеленению территории завода.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t="5338" r="11146" b="6496"/>
          <a:stretch/>
        </p:blipFill>
        <p:spPr>
          <a:xfrm>
            <a:off x="579290" y="5329593"/>
            <a:ext cx="1909472" cy="120562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20" y="2441774"/>
            <a:ext cx="1883980" cy="12164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4032" r="1224" b="6259"/>
          <a:stretch/>
        </p:blipFill>
        <p:spPr>
          <a:xfrm>
            <a:off x="4974649" y="4029142"/>
            <a:ext cx="1894381" cy="105556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6992552" y="4167587"/>
            <a:ext cx="22267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05.05.2021 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поздравление с Днем победы тружеников тыла.  </a:t>
            </a:r>
          </a:p>
        </p:txBody>
      </p:sp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72A67695-2F55-4DB6-A928-2106AF9051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0" r="13698"/>
          <a:stretch/>
        </p:blipFill>
        <p:spPr>
          <a:xfrm>
            <a:off x="4957451" y="5357243"/>
            <a:ext cx="1903749" cy="113817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999805" y="5449453"/>
            <a:ext cx="1728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13.05.2021 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угощение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честь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Ораза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айта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во всех столовых завода.</a:t>
            </a:r>
          </a:p>
        </p:txBody>
      </p:sp>
    </p:spTree>
    <p:extLst>
      <p:ext uri="{BB962C8B-B14F-4D97-AF65-F5344CB8AC3E}">
        <p14:creationId xmlns:p14="http://schemas.microsoft.com/office/powerpoint/2010/main" val="35172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9FE2C-1F64-4378-9990-ED5E5394D6DB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0"/>
            <a:ext cx="7524328" cy="787997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70C0"/>
                </a:solidFill>
              </a:rPr>
              <a:t>Освоение средств по заключенным договорам</a:t>
            </a:r>
            <a:br>
              <a:rPr lang="ru-RU" sz="1800" dirty="0">
                <a:solidFill>
                  <a:srgbClr val="0070C0"/>
                </a:solidFill>
              </a:rPr>
            </a:br>
            <a:r>
              <a:rPr lang="ru-RU" sz="1800" dirty="0">
                <a:solidFill>
                  <a:srgbClr val="0070C0"/>
                </a:solidFill>
              </a:rPr>
              <a:t> с сервисными компаниями за </a:t>
            </a:r>
            <a:r>
              <a:rPr lang="ru-RU" sz="1800" dirty="0" smtClean="0">
                <a:solidFill>
                  <a:srgbClr val="0070C0"/>
                </a:solidFill>
              </a:rPr>
              <a:t>202</a:t>
            </a:r>
            <a:r>
              <a:rPr lang="en-US" sz="1800" dirty="0" smtClean="0">
                <a:solidFill>
                  <a:srgbClr val="0070C0"/>
                </a:solidFill>
              </a:rPr>
              <a:t>1</a:t>
            </a:r>
            <a:r>
              <a:rPr lang="ru-RU" sz="1800" dirty="0" smtClean="0">
                <a:solidFill>
                  <a:srgbClr val="0070C0"/>
                </a:solidFill>
              </a:rPr>
              <a:t> год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756414"/>
            <a:ext cx="8568952" cy="3499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Договоры с сервисной компанией ТОО «</a:t>
            </a:r>
            <a:r>
              <a:rPr lang="ru-RU" sz="14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Тотал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Сервис»: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технологического оборудования цехов завода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работы по очистке и техническому обслуживанию резервуаров, отстойников, емкостей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аварийно-восстановительные работы по ремонту сетей водоснабжения и канализации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услуги сантехника по обслуживанию водопроводных/сантехнических сетей и аналогичного оборудования в зданиях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fontAlgn="ctr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услуги по техническому обслуживанию климатического (кондиционерного) оборудования и систем/вентиляционных систем и оборудования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услуги ответственного хранения имущества.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ru-RU" sz="1400" b="1" dirty="0" smtClean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Договор с сервисной компанией ТОО «МегаСтройПлюс»: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ремонтно-монтажные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технологического оборудования цехов завода.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876425" algn="l"/>
              </a:tabLst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4367"/>
            <a:ext cx="2160240" cy="14395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87824" y="1337652"/>
            <a:ext cx="5904656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поддержания оборудования завода в работоспособном состоянии в соответствии с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заключенными договорами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сервисными компаниями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202</a:t>
            </a:r>
            <a:r>
              <a:rPr lang="en-U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были проведены следующие виды работ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769117"/>
            <a:ext cx="1438426" cy="28806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6012160" y="4869160"/>
          <a:ext cx="727511" cy="646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CorelDRAW" r:id="rId5" imgW="2906358" imgH="2585729" progId="CorelDraw.Graphic.21">
                  <p:embed/>
                </p:oleObj>
              </mc:Choice>
              <mc:Fallback>
                <p:oleObj name="CorelDRAW" r:id="rId5" imgW="2906358" imgH="2585729" progId="CorelDraw.Graphic.21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869160"/>
                        <a:ext cx="727511" cy="6469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88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99408" y="1128210"/>
            <a:ext cx="2291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04.06.2021 г.</a:t>
            </a: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коллективное исполнение Гимна страны в честь Дня Государственных символов РК.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466172" y="5217585"/>
            <a:ext cx="235874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03.06.2021 г.</a:t>
            </a: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награждение работников завода и аутсорсинговых компаний, внесших вклад в экологические проекты.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85709" y="5302223"/>
            <a:ext cx="23155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29.06.2021 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встреча с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Сериком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Темиржановым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преддверии Олимпийских игр в Токио.</a:t>
            </a:r>
          </a:p>
        </p:txBody>
      </p:sp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69369" y="1128210"/>
            <a:ext cx="165792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22.05.2021 г.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озеленение территории санитарно-защитной зоны ПНХЗ.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7519" y="2451649"/>
            <a:ext cx="172993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25.05.2021 г.</a:t>
            </a: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подведение итогов Месячника по безопасности и охране труда, награждение лучших работников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72095" y="2448722"/>
            <a:ext cx="23891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08.06.2021 г.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участие  в областном экологическом конкурсе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Монстр из пластика» (1 место).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99408" y="3969275"/>
            <a:ext cx="22018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28.06.2021 г.</a:t>
            </a:r>
          </a:p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старт конкурса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Үздік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маман-2021». </a:t>
            </a:r>
          </a:p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8" t="26644" r="5438" b="3816"/>
          <a:stretch/>
        </p:blipFill>
        <p:spPr>
          <a:xfrm>
            <a:off x="610756" y="1018613"/>
            <a:ext cx="1743016" cy="111288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3" y="2451649"/>
            <a:ext cx="1726930" cy="108718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87" y="1043170"/>
            <a:ext cx="1718943" cy="106633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2597630" y="3932883"/>
            <a:ext cx="18889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01.06.2021 г.</a:t>
            </a:r>
          </a:p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награждение победителей конкурса детских рисунков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Жасыл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ел – Зеленая страна».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16628" r="6323" b="1405"/>
          <a:stretch/>
        </p:blipFill>
        <p:spPr>
          <a:xfrm>
            <a:off x="683360" y="3857213"/>
            <a:ext cx="1697784" cy="111278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0" y="5288370"/>
            <a:ext cx="1759822" cy="106951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60" r="885" b="11629"/>
          <a:stretch/>
        </p:blipFill>
        <p:spPr>
          <a:xfrm>
            <a:off x="4824911" y="2414457"/>
            <a:ext cx="1719919" cy="112437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20737" r="13902"/>
          <a:stretch/>
        </p:blipFill>
        <p:spPr>
          <a:xfrm>
            <a:off x="4824912" y="3884819"/>
            <a:ext cx="1719919" cy="103232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21428" r="3492"/>
          <a:stretch/>
        </p:blipFill>
        <p:spPr>
          <a:xfrm>
            <a:off x="4824913" y="5222095"/>
            <a:ext cx="1719917" cy="109611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534026" y="30340"/>
            <a:ext cx="7523157" cy="787997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Корпоративные мероприятия </a:t>
            </a:r>
            <a:r>
              <a:rPr lang="ru-RU" b="1" dirty="0" smtClean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b="1" dirty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98201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0390" y="993849"/>
            <a:ext cx="20162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02.07.2021 г.</a:t>
            </a:r>
          </a:p>
          <a:p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награждение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вышедших на пенсию сотрудников со стажем более 30 лет медалями «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Еңбек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ардагері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82" y="1058470"/>
            <a:ext cx="2142686" cy="1273611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2834659" y="2620539"/>
            <a:ext cx="181798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26.08.2021 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Открытие нового Центра обеспечения средствами индивидуальной защиты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2" y="2434217"/>
            <a:ext cx="2142686" cy="1219238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2825302" y="3873244"/>
            <a:ext cx="172733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27.08.2021 г.</a:t>
            </a:r>
          </a:p>
          <a:p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Награждение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заводчан в честь Дня работников нефтегазового комплекса РК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0" y="3756470"/>
            <a:ext cx="2127248" cy="1382674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2780168" y="5195057"/>
            <a:ext cx="20110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03.09.2021 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Награждение победителей конкурса профессионального мастерства «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Үздік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маман-2021» и вручение ведомственных наград сотрудникам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8" y="5269388"/>
            <a:ext cx="2189996" cy="130122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7020272" y="2569186"/>
            <a:ext cx="218011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27.09.2021 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Участие сотрудников ПНХЗ и аутсорсинговых компаний в «Месячнике по благоустройству, озеленению и санитарной очистке города Павлодара»</a:t>
            </a:r>
          </a:p>
        </p:txBody>
      </p:sp>
      <p:pic>
        <p:nvPicPr>
          <p:cNvPr id="2050" name="Picture 2" descr="https://www.pnhz.kz/upload/medialibrary/e1e/Foto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04" y="2609457"/>
            <a:ext cx="2115039" cy="126378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nhz.kz/upload/medialibrary/7d2/IMG_29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14" y="4166600"/>
            <a:ext cx="2116729" cy="128406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030251" y="4088688"/>
            <a:ext cx="19433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04.10.2021 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Поздравление ветеранов производства с Днем пожилого человека при поддержке «Локального профсоюза “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Нефтепереработчик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”» и ППО «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Nur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Otan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2382035" y="172101"/>
            <a:ext cx="5642368" cy="59099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Корпоративные мероприятия </a:t>
            </a:r>
            <a:r>
              <a:rPr lang="ru-RU" sz="2000" b="1" dirty="0" smtClean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2000" b="1" dirty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8304" y="1055267"/>
            <a:ext cx="2109850" cy="126083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989864" y="1055267"/>
            <a:ext cx="1983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22.09.202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День языков народа Республики Казахстан на ПНХЗ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679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9FE2C-1F64-4378-9990-ED5E5394D6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Корпоративные мероприятия </a:t>
            </a:r>
            <a:r>
              <a:rPr lang="ru-RU" sz="2000" b="1" dirty="0" smtClean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2000" b="1" dirty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074" name="Picture 2" descr="https://www.pnhz.kz/upload/medialibrary/595/dlya-sayt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96" y="4456367"/>
            <a:ext cx="2308407" cy="132567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20803" y="4491645"/>
            <a:ext cx="173665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26.11.2021 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Посвящение 25 молодых специалистов в ряды павлодарских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нефтепереработчиков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129601"/>
            <a:ext cx="193437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13.12.2021 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Розыгрыш Кубка Генерального директора ТОО «ПНХЗ» в рамках спортивного турнира, посвященного Юбилею Независимости РК</a:t>
            </a:r>
          </a:p>
        </p:txBody>
      </p:sp>
      <p:pic>
        <p:nvPicPr>
          <p:cNvPr id="3076" name="Picture 4" descr="https://www.pnhz.kz/upload/medialibrary/efe/IMG_3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43" y="1124744"/>
            <a:ext cx="2235950" cy="127454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906344" y="2669272"/>
            <a:ext cx="20581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16.12.2021 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Вручение свидетельств участников Жилищной программы 2021 </a:t>
            </a:r>
            <a:endParaRPr lang="ru-RU" sz="11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30-ти работникам 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канун </a:t>
            </a:r>
            <a:endParaRPr lang="ru-RU" sz="11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30-летия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Независимости РК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44" y="2709872"/>
            <a:ext cx="2169968" cy="135004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70" y="4456367"/>
            <a:ext cx="2131053" cy="132624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6860757" y="4520290"/>
            <a:ext cx="202188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17.12.2021 г.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Награждение лучших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нефтепереработчиков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честь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30-летия  Независимости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РК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33" y="2640634"/>
            <a:ext cx="2247070" cy="13983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71711" y="1873012"/>
            <a:ext cx="1736655" cy="12772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1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25.11.202</a:t>
            </a:r>
            <a:r>
              <a:rPr lang="en-US" sz="1100" b="1" dirty="0">
                <a:solidFill>
                  <a:srgbClr val="C00000"/>
                </a:solidFill>
                <a:ea typeface="Calibri" panose="020F0502020204030204" pitchFamily="34" charset="0"/>
              </a:rPr>
              <a:t>1</a:t>
            </a:r>
            <a:r>
              <a:rPr lang="ru-RU" sz="1100" b="1" dirty="0">
                <a:solidFill>
                  <a:srgbClr val="C00000"/>
                </a:solidFill>
                <a:ea typeface="Calibri" panose="020F0502020204030204" pitchFamily="34" charset="0"/>
              </a:rPr>
              <a:t> г </a:t>
            </a:r>
            <a:r>
              <a:rPr lang="ru-RU" sz="11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.</a:t>
            </a:r>
          </a:p>
          <a:p>
            <a:r>
              <a:rPr lang="ru-RU" sz="1100" dirty="0" smtClean="0">
                <a:solidFill>
                  <a:schemeClr val="tx1"/>
                </a:solidFill>
              </a:rPr>
              <a:t>Чтение </a:t>
            </a:r>
            <a:r>
              <a:rPr lang="ru-RU" sz="1100" dirty="0">
                <a:solidFill>
                  <a:schemeClr val="tx1"/>
                </a:solidFill>
              </a:rPr>
              <a:t>произведений </a:t>
            </a:r>
            <a:r>
              <a:rPr lang="ru-RU" sz="1100" dirty="0" err="1">
                <a:solidFill>
                  <a:schemeClr val="tx1"/>
                </a:solidFill>
              </a:rPr>
              <a:t>И.Алтынсарина</a:t>
            </a:r>
            <a:r>
              <a:rPr lang="ru-RU" sz="1100" dirty="0">
                <a:solidFill>
                  <a:schemeClr val="tx1"/>
                </a:solidFill>
              </a:rPr>
              <a:t>, посвященные 180-летию выдающегося казахского просветителя, педагога</a:t>
            </a:r>
          </a:p>
        </p:txBody>
      </p:sp>
      <p:pic>
        <p:nvPicPr>
          <p:cNvPr id="15" name="Picture 6" descr="ПНХЗ читает Алтынсарин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12807" r="2938" b="11700"/>
          <a:stretch/>
        </p:blipFill>
        <p:spPr bwMode="auto">
          <a:xfrm>
            <a:off x="625053" y="1173389"/>
            <a:ext cx="2195750" cy="120654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31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ЗАДАЧИ НА  2022 ГОД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9770" y="4028440"/>
            <a:ext cx="1238885" cy="426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Прямоугольник 22"/>
          <p:cNvSpPr>
            <a:spLocks noChangeArrowheads="1"/>
          </p:cNvSpPr>
          <p:nvPr/>
        </p:nvSpPr>
        <p:spPr bwMode="auto">
          <a:xfrm>
            <a:off x="5667375" y="457200"/>
            <a:ext cx="1965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37729" y="755591"/>
            <a:ext cx="8084566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Обеспечить исполнение производственной программы в полном объеме: переработку нефти в количестве 5,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млн. тонн, выход светлых нефтепродуктов - не менее 6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31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%. </a:t>
            </a:r>
          </a:p>
          <a:p>
            <a:pPr marL="0" marR="0" lvl="0" indent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Своевременно,</a:t>
            </a:r>
            <a:r>
              <a:rPr kumimoji="0" lang="ru-RU" altLang="ru-RU" sz="1600" b="0" i="0" u="none" strike="noStrike" cap="none" normalizeH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качественно провести все запланированные работы в остановочный ремонт завода в период с 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13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июня по 22 июля 2022 года.</a:t>
            </a:r>
          </a:p>
          <a:p>
            <a:pPr marL="0" marR="0" lvl="0" indent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Обеспечить  безаварийную работу оборудования  и отсутствие травматизма у работников, продолжить работу по предупреждению распространения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коронавирусной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инфекции.</a:t>
            </a:r>
          </a:p>
          <a:p>
            <a:pPr lvl="0" algn="just" fontAlgn="t">
              <a:buFontTx/>
              <a:buChar char="•"/>
            </a:pPr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Реализовать мероприятия, приуроченные к году 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безопасности и охраны </a:t>
            </a:r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труда в   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группе </a:t>
            </a:r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компаний  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АО «</a:t>
            </a:r>
            <a:r>
              <a:rPr lang="ru-RU" altLang="ru-RU" sz="1600" dirty="0" err="1">
                <a:ea typeface="Times New Roman" panose="02020603050405020304" pitchFamily="18" charset="0"/>
                <a:cs typeface="Arial" panose="020B0604020202020204" pitchFamily="34" charset="0"/>
              </a:rPr>
              <a:t>Самрук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ea typeface="Times New Roman" panose="02020603050405020304" pitchFamily="18" charset="0"/>
                <a:cs typeface="Arial" panose="020B0604020202020204" pitchFamily="34" charset="0"/>
              </a:rPr>
              <a:t>Казына</a:t>
            </a:r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lvl="0" algn="just" fontAlgn="t">
              <a:buFontTx/>
              <a:buChar char="•"/>
            </a:pPr>
            <a:r>
              <a:rPr lang="kk-KZ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Обеспечить </a:t>
            </a:r>
            <a:r>
              <a:rPr 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поэтапную реализацию  проектов строительства установки очистки СУГ, производства зимнего дизельного топлива, обеспечения надежности оборудования ПГПН, строительства автоматизированной установки тактового налива, замены печи УПБ.</a:t>
            </a:r>
          </a:p>
          <a:p>
            <a:pPr lvl="0" algn="just" fontAlgn="t">
              <a:buFontTx/>
              <a:buChar char="•"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Реализовать мероприятия по </a:t>
            </a:r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программам 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ТОО «ПНХЗ</a:t>
            </a:r>
            <a:r>
              <a:rPr lang="ru-RU" altLang="ru-RU" sz="16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» в области охраны окружающей среды/экономии ресурсов: 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декарбонизация, снижение </a:t>
            </a:r>
            <a:r>
              <a:rPr lang="ru-RU" altLang="ru-RU" sz="1600" dirty="0" err="1">
                <a:ea typeface="Times New Roman" panose="02020603050405020304" pitchFamily="18" charset="0"/>
                <a:cs typeface="Arial" panose="020B0604020202020204" pitchFamily="34" charset="0"/>
              </a:rPr>
              <a:t>сжегов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 и потерь, энергосбережение и повышение </a:t>
            </a:r>
            <a:r>
              <a:rPr lang="ru-RU" altLang="ru-RU" sz="1600" dirty="0" err="1">
                <a:ea typeface="Times New Roman" panose="02020603050405020304" pitchFamily="18" charset="0"/>
                <a:cs typeface="Arial" panose="020B0604020202020204" pitchFamily="34" charset="0"/>
              </a:rPr>
              <a:t>энергоэффективности</a:t>
            </a:r>
            <a:r>
              <a:rPr lang="ru-RU" altLang="ru-RU" sz="1600" dirty="0">
                <a:ea typeface="Times New Roman" panose="02020603050405020304" pitchFamily="18" charset="0"/>
                <a:cs typeface="Arial" panose="020B0604020202020204" pitchFamily="34" charset="0"/>
              </a:rPr>
              <a:t>, снижение водопотребления.</a:t>
            </a:r>
          </a:p>
          <a:p>
            <a:pPr marL="0" marR="0" lvl="0" indent="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Обеспечить  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облюдение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 бюджетной дисциплины и принятых программ по оптимизации   операционных расходов.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77754" y="5618371"/>
            <a:ext cx="75608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9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9FE2C-1F64-4378-9990-ED5E5394D6DB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44626"/>
            <a:ext cx="7776866" cy="787997"/>
          </a:xfrm>
        </p:spPr>
        <p:txBody>
          <a:bodyPr>
            <a:normAutofit/>
          </a:bodyPr>
          <a:lstStyle/>
          <a:p>
            <a:r>
              <a:rPr lang="ru-RU" dirty="0" smtClean="0"/>
              <a:t>Текущие плановые ремонты 2021 года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17015"/>
            <a:ext cx="8680499" cy="5324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проведения текущих плановых ремонтов оборудования, зданий и сооружений в 2021 году, отделом ТОРО были заключены договора с подрядными организациями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</a:t>
            </a:r>
            <a:r>
              <a:rPr lang="ru-RU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работы по изготовлению и установке ворот и площадки осмотра КПП-8; </a:t>
            </a:r>
            <a:endParaRPr lang="ru-RU" sz="135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ремонту крановых 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путей рег. № 2877; </a:t>
            </a: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2878 на УЗК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ППТНО;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ремонту крановых путей рег. № </a:t>
            </a: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525; 526 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УЗК, </a:t>
            </a: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ППТНО;</a:t>
            </a:r>
            <a:endParaRPr lang="ru-RU" sz="135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ремонту и побелке фасада УУТДГ, ПППН;</a:t>
            </a:r>
            <a:endParaRPr lang="ru-RU" sz="135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работы по ремонту здания бытового блока №1, ОИТ;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ремонту </a:t>
            </a: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зданий и сооружений </a:t>
            </a: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ПКОН;</a:t>
            </a:r>
            <a:endParaRPr lang="ru-RU" sz="135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зданий и сооружений по заводу;</a:t>
            </a:r>
            <a:endParaRPr lang="ru-RU" sz="135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ремонту аэрируемых прудов, цех </a:t>
            </a:r>
            <a:r>
              <a:rPr lang="ru-RU" sz="135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</a:t>
            </a: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капитальный ремонт градирни №8, цеха ВиК;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фасада здания ВГСО;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емонт автодорог предприятия;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трубопроводов ППВ, цех </a:t>
            </a:r>
            <a:r>
              <a:rPr lang="ru-RU" sz="135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</a:t>
            </a: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безостановочному устранению утечек на режиме по заводу;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реконструкции ограждения территории южная сторона, фрагменты 3.8-3.11 протяженность </a:t>
            </a: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517.15 м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135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благоустройству территории </a:t>
            </a: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производства переработки тяжелых нефтяных остатков;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проекта на капитальный ремонт ж/д путей №28, №345, №16 (эстакада налива жидкого битума), СП №339 ж/д пути №</a:t>
            </a: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135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сервисное 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обслуживание компрессорной установки CENTAC C-700 </a:t>
            </a: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C15MX3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135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сервисное 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обслуживание бурового </a:t>
            </a: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насоса;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</a:t>
            </a:r>
            <a:r>
              <a:rPr lang="ru-RU" sz="135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ремонту здания товарной </a:t>
            </a:r>
            <a:r>
              <a:rPr lang="ru-RU" sz="135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лаборатории.</a:t>
            </a:r>
            <a:endParaRPr lang="ru-RU" sz="135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3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1547664" y="136307"/>
            <a:ext cx="7416824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dirty="0"/>
              <a:t>Текущие </a:t>
            </a:r>
            <a:r>
              <a:rPr lang="ru-RU" dirty="0" smtClean="0"/>
              <a:t>ремонтно-отделочные работы</a:t>
            </a:r>
          </a:p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по </a:t>
            </a:r>
            <a:r>
              <a:rPr lang="ru-RU" dirty="0" smtClean="0"/>
              <a:t>заводу в 2021 году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58837" y="3212976"/>
            <a:ext cx="349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Выполнены ремонтно-отделочные работы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помещениях ЦЗЛ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4792" y="3160696"/>
            <a:ext cx="349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Выполнены ремонтно-отделочные работы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помещениях ЦЗЛ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216" y="5959703"/>
            <a:ext cx="3425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Завершаются работы по перепланировке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здании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АБК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52" y="1124745"/>
            <a:ext cx="3473849" cy="201433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56" y="1124745"/>
            <a:ext cx="3505939" cy="201433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56" y="3874579"/>
            <a:ext cx="3505939" cy="19773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792" y="3874580"/>
            <a:ext cx="3486209" cy="197733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917152" y="5955817"/>
            <a:ext cx="3425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Завершаются работы по перепланировке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здании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АБК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1547664" y="136307"/>
            <a:ext cx="7416824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dirty="0"/>
              <a:t>Текущие </a:t>
            </a:r>
            <a:r>
              <a:rPr lang="ru-RU" dirty="0" smtClean="0"/>
              <a:t>работы по ремонту зданий и сооружений</a:t>
            </a:r>
          </a:p>
          <a:p>
            <a:pPr>
              <a:defRPr/>
            </a:pPr>
            <a:r>
              <a:rPr lang="ru-RU" dirty="0" smtClean="0"/>
              <a:t>по заводу в 2021 году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73647" y="3212976"/>
            <a:ext cx="3262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капитальный ремонт КПП-14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0398" y="3224009"/>
            <a:ext cx="3280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ремонт фасада здания ВГСО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0992" y="5959703"/>
            <a:ext cx="3447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ремонт фасада с заменой окон 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здания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АБК №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7152" y="5913536"/>
            <a:ext cx="3552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Изготовили и установили раздвижные ворота и площадки досмотра вагонов на КПП-8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56" y="3874580"/>
            <a:ext cx="3506570" cy="19773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689" y="3874580"/>
            <a:ext cx="3480312" cy="19773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92" y="1124744"/>
            <a:ext cx="3486209" cy="203595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856" y="1124744"/>
            <a:ext cx="3505939" cy="203595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345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67695-2F55-4DB6-A928-2106AF90514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1547664" y="136307"/>
            <a:ext cx="7416824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6CB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 dirty="0"/>
              <a:t>Текущие ремонтные работы по </a:t>
            </a:r>
            <a:r>
              <a:rPr lang="ru-RU" dirty="0" smtClean="0"/>
              <a:t>заводу в 2021 году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19012" y="3033164"/>
            <a:ext cx="2713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Выполнена покраска резервуара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Р-2 парк П-29-5/2, ПКОН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3039343"/>
            <a:ext cx="3501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ремонт фундаментов реакторов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Р-201, Р-202, Р-203, Р-204, ПППН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1248" y="5851915"/>
            <a:ext cx="344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Выполнена покраска металлоконструкций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стакады 79/10, ПКОН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07969" y="5851914"/>
            <a:ext cx="3552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Завершаются работы по ремонту ж/д путей</a:t>
            </a:r>
          </a:p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№22, №22А эстакады 79/10, ПОКН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93" y="1052736"/>
            <a:ext cx="3486208" cy="196030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7" y="1052736"/>
            <a:ext cx="3505938" cy="196030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8" y="3874580"/>
            <a:ext cx="3505938" cy="19773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93" y="3874580"/>
            <a:ext cx="3486208" cy="197733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5100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10370</TotalTime>
  <Words>7053</Words>
  <Application>Microsoft Office PowerPoint</Application>
  <PresentationFormat>Экран (4:3)</PresentationFormat>
  <Paragraphs>1483</Paragraphs>
  <Slides>53</Slides>
  <Notes>31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Arial</vt:lpstr>
      <vt:lpstr>Calibri</vt:lpstr>
      <vt:lpstr>Segoe UI</vt:lpstr>
      <vt:lpstr>Times New Roman</vt:lpstr>
      <vt:lpstr>Wingdings</vt:lpstr>
      <vt:lpstr>11_Тема Office</vt:lpstr>
      <vt:lpstr>Тема Office</vt:lpstr>
      <vt:lpstr>CorelDRAW</vt:lpstr>
      <vt:lpstr>Презентация PowerPoint</vt:lpstr>
      <vt:lpstr> Выполнение корпоративных КПД за 2021 год           </vt:lpstr>
      <vt:lpstr> Выполнение основных производственных показателей за 2021 года            </vt:lpstr>
      <vt:lpstr>Основные производственные показатели за 2021 год</vt:lpstr>
      <vt:lpstr>Освоение средств по заключенным договорам  с сервисными компаниями за 2021 год</vt:lpstr>
      <vt:lpstr>Текущие плановые ремонты 2021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остановочного ремонта 2021 года</vt:lpstr>
      <vt:lpstr>Презентация PowerPoint</vt:lpstr>
      <vt:lpstr>Строительство трубопровода очищенных стоков  до озера-накопителя «Сарымсак»</vt:lpstr>
      <vt:lpstr>Реконструкция здания КИПА со строительством пристройки для ремонта клапанов</vt:lpstr>
      <vt:lpstr>Перепланировка и переоборудование здания ГСС под административно-бытовой корпус со здравпунктом</vt:lpstr>
      <vt:lpstr>Демонтаж неэксплуатируемой  установки производства серы</vt:lpstr>
      <vt:lpstr>Демонтаж неэксплуатируемой  установки ПАРЕКС-2М</vt:lpstr>
      <vt:lpstr>Сравнительный анализ количества внеплановых остановов по надежности оборудования технологических установок завода ТОО «ПНХЗ» в 2020 и 2021 г.</vt:lpstr>
      <vt:lpstr>Результаты анализов по надежности (FMECA),  выполненные ДОНиМЦ ПА в Meridium в 2021 году</vt:lpstr>
      <vt:lpstr>Технический аудит по коррозии</vt:lpstr>
      <vt:lpstr>Практика применения купонов  для мониторинга коррозии</vt:lpstr>
      <vt:lpstr>На ТОО «ПНХЗ» проводится анализ оборотной воды систем I,  II, IIa и Е- 901</vt:lpstr>
      <vt:lpstr>Контроль коррозии в режиме on-line </vt:lpstr>
      <vt:lpstr>Сравнительный анализ ремонтов по техническому состоянию (действует сейчас)  и по графику ППР  (если бы мы использовали метод ППР ) за 2021г. </vt:lpstr>
      <vt:lpstr>Презентация PowerPoint</vt:lpstr>
      <vt:lpstr>Технические решения </vt:lpstr>
      <vt:lpstr>Итоги по внедрению программы LEAN SIX SIGMA</vt:lpstr>
      <vt:lpstr>Научно–исследовательские работы</vt:lpstr>
      <vt:lpstr>Рационализаторство</vt:lpstr>
      <vt:lpstr>Работа с тепловизорами</vt:lpstr>
      <vt:lpstr>Реализуемые Проекты  по цифровизации на ПНХЗ</vt:lpstr>
      <vt:lpstr>Анализ заболеваемости и травматизма</vt:lpstr>
      <vt:lpstr>Вакцинация</vt:lpstr>
      <vt:lpstr>Охрана труда</vt:lpstr>
      <vt:lpstr>Нарушение требований БиОТ  подрядными организациями</vt:lpstr>
      <vt:lpstr>Охрана труда</vt:lpstr>
      <vt:lpstr>Презентация PowerPoint</vt:lpstr>
      <vt:lpstr>Интегрированная система менеджмента </vt:lpstr>
      <vt:lpstr>Интегрированная система менеджмента </vt:lpstr>
      <vt:lpstr>Социально-бытовая сфера</vt:lpstr>
      <vt:lpstr>Презентация PowerPoint</vt:lpstr>
      <vt:lpstr>КАЧЕСТВЕННЫЙ СОСТАВ ПЕРСОНАЛА на 31.12.2021 г.</vt:lpstr>
      <vt:lpstr>Кадровый резерв на ключевые должности/профессии</vt:lpstr>
      <vt:lpstr>Дисциплинарные взыскания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Корпоративные мероприятия 2021 г.</vt:lpstr>
      <vt:lpstr>Корпоративные мероприятия 2021 г.</vt:lpstr>
      <vt:lpstr>Корпоративные мероприятия 2021 г.</vt:lpstr>
      <vt:lpstr>Корпоративные мероприятия 2021 г.</vt:lpstr>
      <vt:lpstr>ОСНОВНЫЕ ЗАДАЧИ НА  2022 ГОД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Выплаты ТОО «ПНХЗ» в Бюджет РК  за 2013-2018 гг.,  млн тенге</dc:title>
  <dc:creator>Попова С.Ю.</dc:creator>
  <cp:lastModifiedBy>Ангоноева Айгуль Сембаевна</cp:lastModifiedBy>
  <cp:revision>1143</cp:revision>
  <cp:lastPrinted>2020-08-13T02:48:10Z</cp:lastPrinted>
  <dcterms:created xsi:type="dcterms:W3CDTF">2018-09-10T10:51:57Z</dcterms:created>
  <dcterms:modified xsi:type="dcterms:W3CDTF">2022-02-25T10:00:20Z</dcterms:modified>
</cp:coreProperties>
</file>